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9"/>
  </p:notesMasterIdLst>
  <p:handoutMasterIdLst>
    <p:handoutMasterId r:id="rId20"/>
  </p:handoutMasterIdLst>
  <p:sldIdLst>
    <p:sldId id="257" r:id="rId3"/>
    <p:sldId id="258" r:id="rId4"/>
    <p:sldId id="264" r:id="rId5"/>
    <p:sldId id="259" r:id="rId6"/>
    <p:sldId id="268" r:id="rId7"/>
    <p:sldId id="266" r:id="rId8"/>
    <p:sldId id="261" r:id="rId9"/>
    <p:sldId id="269" r:id="rId10"/>
    <p:sldId id="263" r:id="rId11"/>
    <p:sldId id="270" r:id="rId12"/>
    <p:sldId id="271" r:id="rId13"/>
    <p:sldId id="265" r:id="rId14"/>
    <p:sldId id="273" r:id="rId15"/>
    <p:sldId id="274" r:id="rId16"/>
    <p:sldId id="262" r:id="rId17"/>
    <p:sldId id="267" r:id="rId18"/>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99"/>
    <a:srgbClr val="99CC00"/>
    <a:srgbClr val="99FF33"/>
    <a:srgbClr val="66FF33"/>
    <a:srgbClr val="0099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66" autoAdjust="0"/>
    <p:restoredTop sz="83272" autoAdjust="0"/>
  </p:normalViewPr>
  <p:slideViewPr>
    <p:cSldViewPr>
      <p:cViewPr>
        <p:scale>
          <a:sx n="62" d="100"/>
          <a:sy n="62" d="100"/>
        </p:scale>
        <p:origin x="-1200" y="-6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254" y="498"/>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CDF59B69-B947-4197-8D97-D482205BC07D}" type="datetimeFigureOut">
              <a:rPr lang="en-US" smtClean="0"/>
              <a:pPr/>
              <a:t>7/17/2012</a:t>
            </a:fld>
            <a:endParaRPr lang="en-US" dirty="0"/>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C8C98AD2-8DF5-4172-985E-79FBC48C5D62}" type="slidenum">
              <a:rPr lang="en-US" smtClean="0"/>
              <a:pPr/>
              <a:t>‹#›</a:t>
            </a:fld>
            <a:endParaRPr lang="en-US" dirty="0"/>
          </a:p>
        </p:txBody>
      </p:sp>
      <p:sp>
        <p:nvSpPr>
          <p:cNvPr id="6" name="Title 5"/>
          <p:cNvSpPr txBox="1">
            <a:spLocks/>
          </p:cNvSpPr>
          <p:nvPr/>
        </p:nvSpPr>
        <p:spPr>
          <a:xfrm>
            <a:off x="535252" y="929640"/>
            <a:ext cx="2752725" cy="201422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lIns="92446" tIns="46223" rIns="92446" bIns="46223">
            <a:normAutofit/>
          </a:bodyPr>
          <a:lstStyle/>
          <a:p>
            <a:pPr algn="ctr"/>
            <a:r>
              <a:rPr lang="en-US" sz="1600" dirty="0" smtClean="0">
                <a:solidFill>
                  <a:schemeClr val="bg1"/>
                </a:solidFill>
              </a:rPr>
              <a:t>Building Partnership, Building Opportunities</a:t>
            </a:r>
          </a:p>
          <a:p>
            <a:pPr algn="ctr"/>
            <a:r>
              <a:rPr lang="en-US" sz="1600" dirty="0" smtClean="0">
                <a:solidFill>
                  <a:srgbClr val="CCFF99"/>
                </a:solidFill>
              </a:rPr>
              <a:t>Greener Libraries</a:t>
            </a:r>
          </a:p>
          <a:p>
            <a:pPr algn="ctr"/>
            <a:r>
              <a:rPr lang="en-US" sz="1600" b="1" dirty="0" smtClean="0">
                <a:solidFill>
                  <a:schemeClr val="bg2">
                    <a:lumMod val="75000"/>
                  </a:schemeClr>
                </a:solidFill>
              </a:rPr>
              <a:t>Outreach, Collaboration and </a:t>
            </a:r>
          </a:p>
          <a:p>
            <a:pPr algn="ctr"/>
            <a:r>
              <a:rPr lang="en-US" sz="1600" b="1" dirty="0" smtClean="0">
                <a:solidFill>
                  <a:schemeClr val="bg2">
                    <a:lumMod val="75000"/>
                  </a:schemeClr>
                </a:solidFill>
              </a:rPr>
              <a:t>Service Learning Opportunities</a:t>
            </a:r>
            <a:endParaRPr lang="en-US" sz="1600" dirty="0" smtClean="0">
              <a:solidFill>
                <a:schemeClr val="bg2">
                  <a:lumMod val="75000"/>
                </a:schemeClr>
              </a:solidFill>
            </a:endParaRPr>
          </a:p>
          <a:p>
            <a:pPr algn="ctr"/>
            <a:endParaRPr lang="en-US" sz="1600" dirty="0">
              <a:solidFill>
                <a:schemeClr val="bg1"/>
              </a:solidFill>
            </a:endParaRPr>
          </a:p>
        </p:txBody>
      </p:sp>
      <p:sp>
        <p:nvSpPr>
          <p:cNvPr id="7" name="Title 5"/>
          <p:cNvSpPr txBox="1">
            <a:spLocks/>
          </p:cNvSpPr>
          <p:nvPr/>
        </p:nvSpPr>
        <p:spPr>
          <a:xfrm>
            <a:off x="3670300" y="929640"/>
            <a:ext cx="2752725" cy="201422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lIns="92446" tIns="46223" rIns="92446" bIns="46223">
            <a:normAutofit/>
          </a:bodyPr>
          <a:lstStyle/>
          <a:p>
            <a:pPr algn="ctr"/>
            <a:r>
              <a:rPr lang="en-US" sz="1600" dirty="0" smtClean="0">
                <a:solidFill>
                  <a:schemeClr val="bg1"/>
                </a:solidFill>
              </a:rPr>
              <a:t>Framework </a:t>
            </a:r>
            <a:endParaRPr lang="en-US" sz="1600" dirty="0" smtClean="0">
              <a:solidFill>
                <a:srgbClr val="CCFF99"/>
              </a:solidFill>
            </a:endParaRPr>
          </a:p>
          <a:p>
            <a:pPr algn="ctr"/>
            <a:r>
              <a:rPr lang="en-US" sz="1600" b="1" dirty="0" smtClean="0">
                <a:solidFill>
                  <a:schemeClr val="bg2">
                    <a:lumMod val="75000"/>
                  </a:schemeClr>
                </a:solidFill>
              </a:rPr>
              <a:t>Three Legged Stool of Sustainability</a:t>
            </a:r>
            <a:endParaRPr lang="en-US" sz="1600" dirty="0" smtClean="0">
              <a:solidFill>
                <a:schemeClr val="bg2">
                  <a:lumMod val="75000"/>
                </a:schemeClr>
              </a:solidFill>
            </a:endParaRPr>
          </a:p>
          <a:p>
            <a:pPr algn="ctr"/>
            <a:endParaRPr lang="en-US" sz="1600" dirty="0">
              <a:solidFill>
                <a:schemeClr val="bg1"/>
              </a:solidFill>
            </a:endParaRPr>
          </a:p>
        </p:txBody>
      </p:sp>
      <p:sp>
        <p:nvSpPr>
          <p:cNvPr id="17" name="Oval 2"/>
          <p:cNvSpPr>
            <a:spLocks noChangeArrowheads="1"/>
          </p:cNvSpPr>
          <p:nvPr/>
        </p:nvSpPr>
        <p:spPr bwMode="auto">
          <a:xfrm>
            <a:off x="4358482" y="1781811"/>
            <a:ext cx="755088" cy="571341"/>
          </a:xfrm>
          <a:prstGeom prst="ellipse">
            <a:avLst/>
          </a:prstGeom>
          <a:gradFill rotWithShape="0">
            <a:gsLst>
              <a:gs pos="0">
                <a:srgbClr val="548DD4"/>
              </a:gs>
              <a:gs pos="100000">
                <a:srgbClr val="548DD4">
                  <a:gamma/>
                  <a:tint val="0"/>
                  <a:invGamma/>
                </a:srgbClr>
              </a:gs>
            </a:gsLst>
            <a:lin ang="0" scaled="1"/>
          </a:gradFill>
          <a:ln w="9525">
            <a:round/>
            <a:headEnd/>
            <a:tailEnd/>
          </a:ln>
          <a:effectLst/>
          <a:scene3d>
            <a:camera prst="legacyPerspectiveBottom"/>
            <a:lightRig rig="legacyFlat3" dir="t"/>
          </a:scene3d>
          <a:sp3d extrusionH="887400" prstMaterial="legacyMatte">
            <a:bevelT w="13500" h="13500" prst="angle"/>
            <a:bevelB w="13500" h="13500" prst="angle"/>
            <a:extrusionClr>
              <a:srgbClr val="548DD4"/>
            </a:extrusionClr>
          </a:sp3d>
        </p:spPr>
        <p:txBody>
          <a:bodyPr vert="horz" wrap="square" lIns="92446" tIns="46223" rIns="92446" bIns="46223" numCol="1" anchor="t" anchorCtr="0" compatLnSpc="1">
            <a:prstTxWarp prst="textNoShape">
              <a:avLst/>
            </a:prstTxWarp>
            <a:flatTx/>
          </a:bodyPr>
          <a:lstStyle/>
          <a:p>
            <a:r>
              <a:rPr lang="en-US" sz="800" dirty="0" smtClean="0">
                <a:latin typeface="Times New Roman" pitchFamily="18" charset="0"/>
                <a:cs typeface="Times New Roman" pitchFamily="18" charset="0"/>
              </a:rPr>
              <a:t>Environmental</a:t>
            </a:r>
            <a:endParaRPr lang="en-US" sz="800" dirty="0">
              <a:latin typeface="Times New Roman" pitchFamily="18" charset="0"/>
              <a:cs typeface="Times New Roman" pitchFamily="18" charset="0"/>
            </a:endParaRPr>
          </a:p>
        </p:txBody>
      </p:sp>
      <p:sp>
        <p:nvSpPr>
          <p:cNvPr id="18" name="Oval 3"/>
          <p:cNvSpPr>
            <a:spLocks noChangeArrowheads="1"/>
          </p:cNvSpPr>
          <p:nvPr/>
        </p:nvSpPr>
        <p:spPr bwMode="auto">
          <a:xfrm>
            <a:off x="5123128" y="1781811"/>
            <a:ext cx="755088" cy="571341"/>
          </a:xfrm>
          <a:prstGeom prst="ellipse">
            <a:avLst/>
          </a:prstGeom>
          <a:gradFill rotWithShape="0">
            <a:gsLst>
              <a:gs pos="0">
                <a:srgbClr val="FF0000">
                  <a:gamma/>
                  <a:tint val="0"/>
                  <a:invGamma/>
                </a:srgbClr>
              </a:gs>
              <a:gs pos="100000">
                <a:srgbClr val="FF0000"/>
              </a:gs>
            </a:gsLst>
            <a:lin ang="0" scaled="1"/>
          </a:gradFill>
          <a:ln w="9525">
            <a:round/>
            <a:headEnd/>
            <a:tailEnd/>
          </a:ln>
          <a:effectLst/>
          <a:scene3d>
            <a:camera prst="legacyPerspectiveBottom"/>
            <a:lightRig rig="legacyFlat3" dir="t"/>
          </a:scene3d>
          <a:sp3d extrusionH="887400" prstMaterial="legacyMatte">
            <a:bevelT w="13500" h="13500" prst="angle"/>
            <a:bevelB w="13500" h="13500" prst="angle"/>
            <a:extrusionClr>
              <a:srgbClr val="FF0000"/>
            </a:extrusionClr>
          </a:sp3d>
        </p:spPr>
        <p:txBody>
          <a:bodyPr vert="horz" wrap="square" lIns="92446" tIns="46223" rIns="92446" bIns="46223" numCol="1" anchor="t" anchorCtr="0" compatLnSpc="1">
            <a:prstTxWarp prst="textNoShape">
              <a:avLst/>
            </a:prstTxWarp>
            <a:flatTx/>
          </a:bodyPr>
          <a:lstStyle/>
          <a:p>
            <a:r>
              <a:rPr lang="en-US" sz="800" b="1" dirty="0" smtClean="0">
                <a:latin typeface="Times New Roman" pitchFamily="18" charset="0"/>
                <a:cs typeface="Times New Roman" pitchFamily="18" charset="0"/>
              </a:rPr>
              <a:t>Social</a:t>
            </a:r>
            <a:endParaRPr lang="en-US" sz="800" b="1" dirty="0">
              <a:latin typeface="Times New Roman" pitchFamily="18" charset="0"/>
              <a:cs typeface="Times New Roman" pitchFamily="18" charset="0"/>
            </a:endParaRPr>
          </a:p>
          <a:p>
            <a:r>
              <a:rPr lang="en-US" sz="1000" dirty="0"/>
              <a:t> </a:t>
            </a:r>
            <a:r>
              <a:rPr lang="en-US" sz="1000" dirty="0" smtClean="0"/>
              <a:t>  </a:t>
            </a:r>
            <a:endParaRPr lang="en-US" sz="1000" dirty="0"/>
          </a:p>
        </p:txBody>
      </p:sp>
      <p:grpSp>
        <p:nvGrpSpPr>
          <p:cNvPr id="19" name="Group 18"/>
          <p:cNvGrpSpPr/>
          <p:nvPr/>
        </p:nvGrpSpPr>
        <p:grpSpPr>
          <a:xfrm>
            <a:off x="4752971" y="2169161"/>
            <a:ext cx="760384" cy="571341"/>
            <a:chOff x="3044825" y="3857625"/>
            <a:chExt cx="3078971" cy="2143125"/>
          </a:xfrm>
        </p:grpSpPr>
        <p:sp>
          <p:nvSpPr>
            <p:cNvPr id="20" name="Oval 4"/>
            <p:cNvSpPr>
              <a:spLocks noChangeArrowheads="1"/>
            </p:cNvSpPr>
            <p:nvPr/>
          </p:nvSpPr>
          <p:spPr bwMode="auto">
            <a:xfrm rot="11087672">
              <a:off x="3044825" y="3857625"/>
              <a:ext cx="3057525" cy="2143125"/>
            </a:xfrm>
            <a:prstGeom prst="ellipse">
              <a:avLst/>
            </a:prstGeom>
            <a:gradFill rotWithShape="0">
              <a:gsLst>
                <a:gs pos="0">
                  <a:srgbClr val="FFFF00">
                    <a:gamma/>
                    <a:tint val="0"/>
                    <a:invGamma/>
                  </a:srgbClr>
                </a:gs>
                <a:gs pos="100000">
                  <a:srgbClr val="FFFF00"/>
                </a:gs>
              </a:gsLst>
              <a:lin ang="5400000" scaled="1"/>
            </a:gradFill>
            <a:ln w="9525">
              <a:round/>
              <a:headEnd/>
              <a:tailEnd/>
            </a:ln>
            <a:effectLst/>
            <a:scene3d>
              <a:camera prst="legacyPerspectiveBottom"/>
              <a:lightRig rig="legacyFlat3" dir="t"/>
            </a:scene3d>
            <a:sp3d extrusionH="887400" prstMaterial="legacyMatte">
              <a:bevelT w="13500" h="13500" prst="angle"/>
              <a:bevelB w="13500" h="13500" prst="angle"/>
              <a:extrusionClr>
                <a:srgbClr val="FFFF00"/>
              </a:extrusionClr>
            </a:sp3d>
          </p:spPr>
          <p:txBody>
            <a:bodyPr vert="vert" wrap="square" lIns="91440" tIns="45720" rIns="91440" bIns="45720" numCol="1" anchor="t" anchorCtr="0" compatLnSpc="1">
              <a:prstTxWarp prst="textNoShape">
                <a:avLst/>
              </a:prstTxWarp>
              <a:flatTx/>
            </a:bodyPr>
            <a:lstStyle/>
            <a:p>
              <a:endParaRPr lang="en-US" sz="1000" dirty="0"/>
            </a:p>
          </p:txBody>
        </p:sp>
        <p:sp>
          <p:nvSpPr>
            <p:cNvPr id="21" name="TextBox 20"/>
            <p:cNvSpPr txBox="1"/>
            <p:nvPr/>
          </p:nvSpPr>
          <p:spPr>
            <a:xfrm>
              <a:off x="3614807" y="4729405"/>
              <a:ext cx="2508989" cy="821608"/>
            </a:xfrm>
            <a:prstGeom prst="rect">
              <a:avLst/>
            </a:prstGeom>
            <a:noFill/>
          </p:spPr>
          <p:txBody>
            <a:bodyPr wrap="none" rtlCol="0">
              <a:spAutoFit/>
            </a:bodyPr>
            <a:lstStyle/>
            <a:p>
              <a:r>
                <a:rPr lang="en-US" sz="800" dirty="0" smtClean="0">
                  <a:latin typeface="Times New Roman" pitchFamily="18" charset="0"/>
                  <a:cs typeface="Times New Roman" pitchFamily="18" charset="0"/>
                </a:rPr>
                <a:t>Economic</a:t>
              </a:r>
              <a:endParaRPr lang="en-US" sz="800" dirty="0">
                <a:latin typeface="Times New Roman" pitchFamily="18" charset="0"/>
                <a:cs typeface="Times New Roman" pitchFamily="18" charset="0"/>
              </a:endParaRPr>
            </a:p>
          </p:txBody>
        </p:sp>
      </p:grpSp>
      <p:grpSp>
        <p:nvGrpSpPr>
          <p:cNvPr id="22" name="Group 21"/>
          <p:cNvGrpSpPr/>
          <p:nvPr/>
        </p:nvGrpSpPr>
        <p:grpSpPr>
          <a:xfrm>
            <a:off x="3746765" y="1936750"/>
            <a:ext cx="1529232" cy="947555"/>
            <a:chOff x="-1695840" y="2606821"/>
            <a:chExt cx="6192216" cy="2383004"/>
          </a:xfrm>
        </p:grpSpPr>
        <p:sp>
          <p:nvSpPr>
            <p:cNvPr id="23" name="Oval 5"/>
            <p:cNvSpPr>
              <a:spLocks noChangeArrowheads="1"/>
            </p:cNvSpPr>
            <p:nvPr/>
          </p:nvSpPr>
          <p:spPr bwMode="auto">
            <a:xfrm>
              <a:off x="3258128" y="2606821"/>
              <a:ext cx="1238248" cy="1038225"/>
            </a:xfrm>
            <a:prstGeom prst="ellipse">
              <a:avLst/>
            </a:prstGeom>
            <a:gradFill rotWithShape="1">
              <a:gsLst>
                <a:gs pos="0">
                  <a:srgbClr val="92D050">
                    <a:gamma/>
                    <a:tint val="20000"/>
                    <a:invGamma/>
                  </a:srgbClr>
                </a:gs>
                <a:gs pos="100000">
                  <a:srgbClr val="92D050"/>
                </a:gs>
              </a:gsLst>
              <a:path path="shape">
                <a:fillToRect l="50000" t="50000" r="50000" b="50000"/>
              </a:path>
            </a:gradFill>
            <a:ln w="57150">
              <a:solidFill>
                <a:srgbClr val="92D050"/>
              </a:solidFill>
              <a:round/>
              <a:headEnd/>
              <a:tailEnd/>
            </a:ln>
            <a:effectLst/>
          </p:spPr>
          <p:txBody>
            <a:bodyPr vert="horz" wrap="square" lIns="91440" tIns="45720" rIns="91440" bIns="45720" numCol="1" anchor="t" anchorCtr="0" compatLnSpc="1">
              <a:prstTxWarp prst="textNoShape">
                <a:avLst/>
              </a:prstTxWarp>
            </a:bodyPr>
            <a:lstStyle/>
            <a:p>
              <a:endParaRPr lang="en-US" sz="1000" dirty="0"/>
            </a:p>
          </p:txBody>
        </p:sp>
        <p:sp>
          <p:nvSpPr>
            <p:cNvPr id="24" name="TextBox 23"/>
            <p:cNvSpPr txBox="1"/>
            <p:nvPr/>
          </p:nvSpPr>
          <p:spPr>
            <a:xfrm>
              <a:off x="-1695840" y="4360284"/>
              <a:ext cx="3564171" cy="629541"/>
            </a:xfrm>
            <a:prstGeom prst="rect">
              <a:avLst/>
            </a:prstGeom>
            <a:noFill/>
          </p:spPr>
          <p:txBody>
            <a:bodyPr wrap="none" rtlCol="0">
              <a:spAutoFit/>
            </a:bodyPr>
            <a:lstStyle/>
            <a:p>
              <a:r>
                <a:rPr lang="en-US" sz="1000" dirty="0" smtClean="0"/>
                <a:t>Sustainability</a:t>
              </a:r>
              <a:endParaRPr lang="en-US" sz="1000" dirty="0"/>
            </a:p>
          </p:txBody>
        </p:sp>
      </p:grpSp>
      <p:cxnSp>
        <p:nvCxnSpPr>
          <p:cNvPr id="26" name="Shape 25"/>
          <p:cNvCxnSpPr>
            <a:stCxn id="24" idx="0"/>
          </p:cNvCxnSpPr>
          <p:nvPr/>
        </p:nvCxnSpPr>
        <p:spPr>
          <a:xfrm rot="5400000" flipH="1" flipV="1">
            <a:off x="4422589" y="1933441"/>
            <a:ext cx="464820" cy="936258"/>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grpSp>
        <p:nvGrpSpPr>
          <p:cNvPr id="57" name="Group 56"/>
          <p:cNvGrpSpPr/>
          <p:nvPr/>
        </p:nvGrpSpPr>
        <p:grpSpPr>
          <a:xfrm>
            <a:off x="3670300" y="3253740"/>
            <a:ext cx="2752725" cy="2435887"/>
            <a:chOff x="3657600" y="3200400"/>
            <a:chExt cx="2743200" cy="2395954"/>
          </a:xfrm>
        </p:grpSpPr>
        <p:sp>
          <p:nvSpPr>
            <p:cNvPr id="43" name="Title 5"/>
            <p:cNvSpPr txBox="1">
              <a:spLocks/>
            </p:cNvSpPr>
            <p:nvPr/>
          </p:nvSpPr>
          <p:spPr>
            <a:xfrm>
              <a:off x="3657600" y="3581400"/>
              <a:ext cx="2743200" cy="19812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a:normAutofit/>
            </a:bodyPr>
            <a:lstStyle/>
            <a:p>
              <a:pPr algn="ctr"/>
              <a:r>
                <a:rPr lang="en-US" sz="1600" dirty="0" smtClean="0">
                  <a:solidFill>
                    <a:schemeClr val="bg1"/>
                  </a:solidFill>
                </a:rPr>
                <a:t>Framework </a:t>
              </a:r>
              <a:endParaRPr lang="en-US" sz="1600" dirty="0" smtClean="0">
                <a:solidFill>
                  <a:srgbClr val="CCFF99"/>
                </a:solidFill>
              </a:endParaRPr>
            </a:p>
            <a:p>
              <a:pPr algn="ctr"/>
              <a:r>
                <a:rPr lang="en-US" sz="1600" b="1" dirty="0" smtClean="0">
                  <a:solidFill>
                    <a:schemeClr val="bg2">
                      <a:lumMod val="75000"/>
                    </a:schemeClr>
                  </a:solidFill>
                </a:rPr>
                <a:t>Library Three Legged Stool</a:t>
              </a:r>
              <a:endParaRPr lang="en-US" sz="1600" dirty="0" smtClean="0">
                <a:solidFill>
                  <a:schemeClr val="bg2">
                    <a:lumMod val="75000"/>
                  </a:schemeClr>
                </a:solidFill>
              </a:endParaRPr>
            </a:p>
            <a:p>
              <a:pPr algn="ctr"/>
              <a:endParaRPr lang="en-US" sz="1600" dirty="0">
                <a:solidFill>
                  <a:schemeClr val="bg1"/>
                </a:solidFill>
              </a:endParaRPr>
            </a:p>
          </p:txBody>
        </p:sp>
        <p:sp>
          <p:nvSpPr>
            <p:cNvPr id="44" name="Oval 2"/>
            <p:cNvSpPr>
              <a:spLocks noChangeArrowheads="1"/>
            </p:cNvSpPr>
            <p:nvPr/>
          </p:nvSpPr>
          <p:spPr bwMode="auto">
            <a:xfrm>
              <a:off x="4191000" y="4191000"/>
              <a:ext cx="752475" cy="685801"/>
            </a:xfrm>
            <a:prstGeom prst="ellipse">
              <a:avLst/>
            </a:prstGeom>
            <a:gradFill rotWithShape="0">
              <a:gsLst>
                <a:gs pos="0">
                  <a:srgbClr val="548DD4"/>
                </a:gs>
                <a:gs pos="100000">
                  <a:srgbClr val="548DD4">
                    <a:gamma/>
                    <a:tint val="0"/>
                    <a:invGamma/>
                  </a:srgbClr>
                </a:gs>
              </a:gsLst>
              <a:lin ang="0" scaled="1"/>
            </a:gradFill>
            <a:ln w="9525">
              <a:round/>
              <a:headEnd/>
              <a:tailEnd/>
            </a:ln>
            <a:effectLst/>
            <a:scene3d>
              <a:camera prst="legacyPerspectiveBottom"/>
              <a:lightRig rig="legacyFlat3" dir="t"/>
            </a:scene3d>
            <a:sp3d extrusionH="887400" prstMaterial="legacyMatte">
              <a:bevelT w="13500" h="13500" prst="angle"/>
              <a:bevelB w="13500" h="13500" prst="angle"/>
              <a:extrusionClr>
                <a:srgbClr val="548DD4"/>
              </a:extrusionClr>
            </a:sp3d>
          </p:spPr>
          <p:txBody>
            <a:bodyPr vert="horz" wrap="square" lIns="91440" tIns="45720" rIns="91440" bIns="45720" numCol="1" anchor="t" anchorCtr="0" compatLnSpc="1">
              <a:prstTxWarp prst="textNoShape">
                <a:avLst/>
              </a:prstTxWarp>
              <a:flatTx/>
            </a:bodyPr>
            <a:lstStyle/>
            <a:p>
              <a:endParaRPr lang="en-US" sz="800" dirty="0" smtClean="0">
                <a:latin typeface="Times New Roman" pitchFamily="18" charset="0"/>
                <a:cs typeface="Times New Roman" pitchFamily="18" charset="0"/>
              </a:endParaRPr>
            </a:p>
          </p:txBody>
        </p:sp>
        <p:sp>
          <p:nvSpPr>
            <p:cNvPr id="45" name="Oval 3"/>
            <p:cNvSpPr>
              <a:spLocks noChangeArrowheads="1"/>
            </p:cNvSpPr>
            <p:nvPr/>
          </p:nvSpPr>
          <p:spPr bwMode="auto">
            <a:xfrm>
              <a:off x="4953000" y="4191000"/>
              <a:ext cx="762000" cy="685801"/>
            </a:xfrm>
            <a:prstGeom prst="ellipse">
              <a:avLst/>
            </a:prstGeom>
            <a:gradFill rotWithShape="0">
              <a:gsLst>
                <a:gs pos="0">
                  <a:srgbClr val="FF0000">
                    <a:gamma/>
                    <a:tint val="0"/>
                    <a:invGamma/>
                  </a:srgbClr>
                </a:gs>
                <a:gs pos="100000">
                  <a:srgbClr val="FF0000"/>
                </a:gs>
              </a:gsLst>
              <a:lin ang="0" scaled="1"/>
            </a:gradFill>
            <a:ln w="9525">
              <a:round/>
              <a:headEnd/>
              <a:tailEnd/>
            </a:ln>
            <a:effectLst/>
            <a:scene3d>
              <a:camera prst="legacyPerspectiveBottom"/>
              <a:lightRig rig="legacyFlat3" dir="t"/>
            </a:scene3d>
            <a:sp3d extrusionH="887400" prstMaterial="legacyMatte">
              <a:bevelT w="13500" h="13500" prst="angle"/>
              <a:bevelB w="13500" h="13500" prst="angle"/>
              <a:extrusionClr>
                <a:srgbClr val="FF0000"/>
              </a:extrusionClr>
            </a:sp3d>
          </p:spPr>
          <p:txBody>
            <a:bodyPr vert="horz" wrap="square" lIns="91440" tIns="45720" rIns="91440" bIns="45720" numCol="1" anchor="t" anchorCtr="0" compatLnSpc="1">
              <a:prstTxWarp prst="textNoShape">
                <a:avLst/>
              </a:prstTxWarp>
              <a:flatTx/>
            </a:bodyPr>
            <a:lstStyle/>
            <a:p>
              <a:endParaRPr lang="en-US" sz="800" dirty="0" smtClean="0">
                <a:latin typeface="Times New Roman" pitchFamily="18" charset="0"/>
                <a:cs typeface="Times New Roman" pitchFamily="18" charset="0"/>
              </a:endParaRPr>
            </a:p>
            <a:p>
              <a:r>
                <a:rPr lang="en-US" sz="800" dirty="0" smtClean="0">
                  <a:latin typeface="Times New Roman" pitchFamily="18" charset="0"/>
                  <a:cs typeface="Times New Roman" pitchFamily="18" charset="0"/>
                </a:rPr>
                <a:t>     </a:t>
              </a:r>
              <a:endParaRPr lang="en-US" sz="800" dirty="0">
                <a:latin typeface="Times New Roman" pitchFamily="18" charset="0"/>
                <a:cs typeface="Times New Roman" pitchFamily="18" charset="0"/>
              </a:endParaRPr>
            </a:p>
            <a:p>
              <a:r>
                <a:rPr lang="en-US" sz="800" dirty="0">
                  <a:latin typeface="Times New Roman" pitchFamily="18" charset="0"/>
                  <a:cs typeface="Times New Roman" pitchFamily="18" charset="0"/>
                </a:rPr>
                <a:t> </a:t>
              </a:r>
              <a:r>
                <a:rPr lang="en-US" sz="800" dirty="0" smtClean="0">
                  <a:latin typeface="Times New Roman" pitchFamily="18" charset="0"/>
                  <a:cs typeface="Times New Roman" pitchFamily="18" charset="0"/>
                </a:rPr>
                <a:t>  </a:t>
              </a:r>
              <a:endParaRPr lang="en-US" sz="800" dirty="0">
                <a:latin typeface="Times New Roman" pitchFamily="18" charset="0"/>
                <a:cs typeface="Times New Roman" pitchFamily="18" charset="0"/>
              </a:endParaRPr>
            </a:p>
          </p:txBody>
        </p:sp>
        <p:grpSp>
          <p:nvGrpSpPr>
            <p:cNvPr id="46" name="Group 45"/>
            <p:cNvGrpSpPr/>
            <p:nvPr/>
          </p:nvGrpSpPr>
          <p:grpSpPr>
            <a:xfrm>
              <a:off x="4572000" y="4572000"/>
              <a:ext cx="796019" cy="762000"/>
              <a:chOff x="3044825" y="3857625"/>
              <a:chExt cx="3057525" cy="2143125"/>
            </a:xfrm>
          </p:grpSpPr>
          <p:sp>
            <p:nvSpPr>
              <p:cNvPr id="47" name="Oval 4"/>
              <p:cNvSpPr>
                <a:spLocks noChangeArrowheads="1"/>
              </p:cNvSpPr>
              <p:nvPr/>
            </p:nvSpPr>
            <p:spPr bwMode="auto">
              <a:xfrm rot="11087672">
                <a:off x="3044825" y="3857625"/>
                <a:ext cx="3057525" cy="2143125"/>
              </a:xfrm>
              <a:prstGeom prst="ellipse">
                <a:avLst/>
              </a:prstGeom>
              <a:gradFill rotWithShape="0">
                <a:gsLst>
                  <a:gs pos="0">
                    <a:srgbClr val="FFFF00">
                      <a:gamma/>
                      <a:tint val="0"/>
                      <a:invGamma/>
                    </a:srgbClr>
                  </a:gs>
                  <a:gs pos="100000">
                    <a:srgbClr val="FFFF00"/>
                  </a:gs>
                </a:gsLst>
                <a:lin ang="5400000" scaled="1"/>
              </a:gradFill>
              <a:ln w="9525">
                <a:round/>
                <a:headEnd/>
                <a:tailEnd/>
              </a:ln>
              <a:effectLst/>
              <a:scene3d>
                <a:camera prst="legacyPerspectiveBottom"/>
                <a:lightRig rig="legacyFlat3" dir="t"/>
              </a:scene3d>
              <a:sp3d extrusionH="887400" prstMaterial="legacyMatte">
                <a:bevelT w="13500" h="13500" prst="angle"/>
                <a:bevelB w="13500" h="13500" prst="angle"/>
                <a:extrusionClr>
                  <a:srgbClr val="FFFF00"/>
                </a:extrusionClr>
              </a:sp3d>
            </p:spPr>
            <p:txBody>
              <a:bodyPr vert="vert" wrap="square" lIns="91440" tIns="45720" rIns="91440" bIns="45720" numCol="1" anchor="t" anchorCtr="0" compatLnSpc="1">
                <a:prstTxWarp prst="textNoShape">
                  <a:avLst/>
                </a:prstTxWarp>
                <a:flatTx/>
              </a:bodyPr>
              <a:lstStyle/>
              <a:p>
                <a:endParaRPr lang="en-US" sz="800" dirty="0">
                  <a:latin typeface="Times New Roman" pitchFamily="18" charset="0"/>
                  <a:cs typeface="Times New Roman" pitchFamily="18" charset="0"/>
                </a:endParaRPr>
              </a:p>
            </p:txBody>
          </p:sp>
          <p:sp>
            <p:nvSpPr>
              <p:cNvPr id="48" name="TextBox 47"/>
              <p:cNvSpPr txBox="1"/>
              <p:nvPr/>
            </p:nvSpPr>
            <p:spPr>
              <a:xfrm>
                <a:off x="4322066" y="4800600"/>
                <a:ext cx="707100" cy="596003"/>
              </a:xfrm>
              <a:prstGeom prst="rect">
                <a:avLst/>
              </a:prstGeom>
              <a:noFill/>
            </p:spPr>
            <p:txBody>
              <a:bodyPr wrap="none" rtlCol="0">
                <a:spAutoFit/>
              </a:bodyPr>
              <a:lstStyle/>
              <a:p>
                <a:pPr algn="ctr"/>
                <a:endParaRPr lang="en-US" sz="800" dirty="0">
                  <a:latin typeface="Times New Roman" pitchFamily="18" charset="0"/>
                  <a:cs typeface="Times New Roman" pitchFamily="18" charset="0"/>
                </a:endParaRPr>
              </a:p>
            </p:txBody>
          </p:sp>
        </p:grpSp>
        <p:grpSp>
          <p:nvGrpSpPr>
            <p:cNvPr id="49" name="Group 17"/>
            <p:cNvGrpSpPr/>
            <p:nvPr/>
          </p:nvGrpSpPr>
          <p:grpSpPr>
            <a:xfrm>
              <a:off x="4648519" y="3200400"/>
              <a:ext cx="437551" cy="1489075"/>
              <a:chOff x="2968049" y="-957262"/>
              <a:chExt cx="2229426" cy="5381625"/>
            </a:xfrm>
          </p:grpSpPr>
          <p:sp>
            <p:nvSpPr>
              <p:cNvPr id="50" name="Oval 5"/>
              <p:cNvSpPr>
                <a:spLocks noChangeArrowheads="1"/>
              </p:cNvSpPr>
              <p:nvPr/>
            </p:nvSpPr>
            <p:spPr bwMode="auto">
              <a:xfrm>
                <a:off x="3959225" y="3386138"/>
                <a:ext cx="1238250" cy="1038225"/>
              </a:xfrm>
              <a:prstGeom prst="ellipse">
                <a:avLst/>
              </a:prstGeom>
              <a:gradFill rotWithShape="1">
                <a:gsLst>
                  <a:gs pos="0">
                    <a:srgbClr val="92D050">
                      <a:gamma/>
                      <a:tint val="20000"/>
                      <a:invGamma/>
                    </a:srgbClr>
                  </a:gs>
                  <a:gs pos="100000">
                    <a:srgbClr val="92D050"/>
                  </a:gs>
                </a:gsLst>
                <a:path path="shape">
                  <a:fillToRect l="50000" t="50000" r="50000" b="50000"/>
                </a:path>
              </a:gradFill>
              <a:ln w="57150">
                <a:solidFill>
                  <a:srgbClr val="92D050"/>
                </a:solidFill>
                <a:round/>
                <a:headEnd/>
                <a:tailEnd/>
              </a:ln>
              <a:effectLst/>
            </p:spPr>
            <p:txBody>
              <a:bodyPr vert="horz" wrap="square" lIns="91440" tIns="45720" rIns="91440" bIns="45720" numCol="1" anchor="t" anchorCtr="0" compatLnSpc="1">
                <a:prstTxWarp prst="textNoShape">
                  <a:avLst/>
                </a:prstTxWarp>
              </a:bodyPr>
              <a:lstStyle/>
              <a:p>
                <a:endParaRPr lang="en-US" sz="800" dirty="0">
                  <a:latin typeface="Times New Roman" pitchFamily="18" charset="0"/>
                  <a:cs typeface="Times New Roman" pitchFamily="18" charset="0"/>
                </a:endParaRPr>
              </a:p>
            </p:txBody>
          </p:sp>
          <p:sp>
            <p:nvSpPr>
              <p:cNvPr id="51" name="TextBox 50"/>
              <p:cNvSpPr txBox="1"/>
              <p:nvPr/>
            </p:nvSpPr>
            <p:spPr>
              <a:xfrm>
                <a:off x="2968049" y="-957262"/>
                <a:ext cx="937987" cy="765866"/>
              </a:xfrm>
              <a:prstGeom prst="rect">
                <a:avLst/>
              </a:prstGeom>
              <a:noFill/>
            </p:spPr>
            <p:txBody>
              <a:bodyPr wrap="none" rtlCol="0">
                <a:spAutoFit/>
              </a:bodyPr>
              <a:lstStyle/>
              <a:p>
                <a:pPr algn="ctr"/>
                <a:endParaRPr lang="en-US" sz="800" dirty="0">
                  <a:latin typeface="Times New Roman" pitchFamily="18" charset="0"/>
                  <a:cs typeface="Times New Roman" pitchFamily="18" charset="0"/>
                </a:endParaRPr>
              </a:p>
            </p:txBody>
          </p:sp>
        </p:grpSp>
        <p:sp>
          <p:nvSpPr>
            <p:cNvPr id="52" name="TextBox 51"/>
            <p:cNvSpPr txBox="1"/>
            <p:nvPr/>
          </p:nvSpPr>
          <p:spPr>
            <a:xfrm>
              <a:off x="4191000" y="4343400"/>
              <a:ext cx="762000" cy="492443"/>
            </a:xfrm>
            <a:prstGeom prst="rect">
              <a:avLst/>
            </a:prstGeom>
            <a:noFill/>
          </p:spPr>
          <p:txBody>
            <a:bodyPr wrap="square" rtlCol="0">
              <a:spAutoFit/>
            </a:bodyPr>
            <a:lstStyle/>
            <a:p>
              <a:r>
                <a:rPr lang="en-US" sz="800" dirty="0" smtClean="0">
                  <a:latin typeface="Times New Roman" pitchFamily="18" charset="0"/>
                  <a:cs typeface="Times New Roman" pitchFamily="18" charset="0"/>
                </a:rPr>
                <a:t>Conservation</a:t>
              </a:r>
            </a:p>
            <a:p>
              <a:endParaRPr lang="en-US" dirty="0"/>
            </a:p>
          </p:txBody>
        </p:sp>
        <p:sp>
          <p:nvSpPr>
            <p:cNvPr id="53" name="TextBox 52"/>
            <p:cNvSpPr txBox="1"/>
            <p:nvPr/>
          </p:nvSpPr>
          <p:spPr>
            <a:xfrm>
              <a:off x="5029200" y="4343400"/>
              <a:ext cx="762000" cy="215444"/>
            </a:xfrm>
            <a:prstGeom prst="rect">
              <a:avLst/>
            </a:prstGeom>
            <a:noFill/>
          </p:spPr>
          <p:txBody>
            <a:bodyPr wrap="square" rtlCol="0">
              <a:spAutoFit/>
            </a:bodyPr>
            <a:lstStyle/>
            <a:p>
              <a:r>
                <a:rPr lang="en-US" sz="800" dirty="0" smtClean="0">
                  <a:latin typeface="Times New Roman" pitchFamily="18" charset="0"/>
                  <a:cs typeface="Times New Roman" pitchFamily="18" charset="0"/>
                </a:rPr>
                <a:t>Community</a:t>
              </a:r>
              <a:endParaRPr lang="en-US" dirty="0"/>
            </a:p>
          </p:txBody>
        </p:sp>
        <p:sp>
          <p:nvSpPr>
            <p:cNvPr id="54" name="Rectangle 53"/>
            <p:cNvSpPr/>
            <p:nvPr/>
          </p:nvSpPr>
          <p:spPr>
            <a:xfrm>
              <a:off x="4495800" y="4876800"/>
              <a:ext cx="875561" cy="338554"/>
            </a:xfrm>
            <a:prstGeom prst="rect">
              <a:avLst/>
            </a:prstGeom>
          </p:spPr>
          <p:txBody>
            <a:bodyPr wrap="none">
              <a:spAutoFit/>
            </a:bodyPr>
            <a:lstStyle/>
            <a:p>
              <a:pPr algn="ctr"/>
              <a:r>
                <a:rPr lang="en-US" sz="800" dirty="0" smtClean="0">
                  <a:latin typeface="Times New Roman" pitchFamily="18" charset="0"/>
                  <a:cs typeface="Times New Roman" pitchFamily="18" charset="0"/>
                </a:rPr>
                <a:t>Communication/</a:t>
              </a:r>
            </a:p>
            <a:p>
              <a:pPr algn="ctr"/>
              <a:r>
                <a:rPr lang="en-US" sz="800" dirty="0" smtClean="0">
                  <a:latin typeface="Times New Roman" pitchFamily="18" charset="0"/>
                  <a:cs typeface="Times New Roman" pitchFamily="18" charset="0"/>
                </a:rPr>
                <a:t>Collaboration</a:t>
              </a:r>
              <a:endParaRPr lang="en-US" sz="800" dirty="0">
                <a:latin typeface="Times New Roman" pitchFamily="18" charset="0"/>
                <a:cs typeface="Times New Roman" pitchFamily="18" charset="0"/>
              </a:endParaRPr>
            </a:p>
          </p:txBody>
        </p:sp>
        <p:sp>
          <p:nvSpPr>
            <p:cNvPr id="55" name="Rectangle 54"/>
            <p:cNvSpPr/>
            <p:nvPr/>
          </p:nvSpPr>
          <p:spPr>
            <a:xfrm>
              <a:off x="3657600" y="5257800"/>
              <a:ext cx="990600" cy="338554"/>
            </a:xfrm>
            <a:prstGeom prst="rect">
              <a:avLst/>
            </a:prstGeom>
          </p:spPr>
          <p:txBody>
            <a:bodyPr wrap="square">
              <a:spAutoFit/>
            </a:bodyPr>
            <a:lstStyle/>
            <a:p>
              <a:pPr algn="ctr"/>
              <a:r>
                <a:rPr lang="en-US" sz="800" dirty="0" smtClean="0">
                  <a:latin typeface="Times New Roman" pitchFamily="18" charset="0"/>
                  <a:cs typeface="Times New Roman" pitchFamily="18" charset="0"/>
                </a:rPr>
                <a:t>Library</a:t>
              </a:r>
            </a:p>
            <a:p>
              <a:pPr algn="ctr"/>
              <a:r>
                <a:rPr lang="en-US" sz="800" dirty="0" smtClean="0">
                  <a:latin typeface="Times New Roman" pitchFamily="18" charset="0"/>
                  <a:cs typeface="Times New Roman" pitchFamily="18" charset="0"/>
                </a:rPr>
                <a:t>Sustainability</a:t>
              </a:r>
              <a:endParaRPr lang="en-US" sz="800" dirty="0">
                <a:latin typeface="Times New Roman" pitchFamily="18" charset="0"/>
                <a:cs typeface="Times New Roman" pitchFamily="18" charset="0"/>
              </a:endParaRPr>
            </a:p>
          </p:txBody>
        </p:sp>
        <p:cxnSp>
          <p:nvCxnSpPr>
            <p:cNvPr id="56" name="Shape 39"/>
            <p:cNvCxnSpPr/>
            <p:nvPr/>
          </p:nvCxnSpPr>
          <p:spPr>
            <a:xfrm flipV="1">
              <a:off x="4038600" y="4572000"/>
              <a:ext cx="933018" cy="685800"/>
            </a:xfrm>
            <a:prstGeom prst="curvedConnector3">
              <a:avLst>
                <a:gd name="adj1" fmla="val -6003"/>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58" name="TextBox 57"/>
          <p:cNvSpPr txBox="1"/>
          <p:nvPr/>
        </p:nvSpPr>
        <p:spPr>
          <a:xfrm>
            <a:off x="841111" y="4028440"/>
            <a:ext cx="1605756" cy="938719"/>
          </a:xfrm>
          <a:prstGeom prst="rect">
            <a:avLst/>
          </a:prstGeom>
          <a:noFill/>
        </p:spPr>
        <p:txBody>
          <a:bodyPr wrap="square" lIns="92446" tIns="46223" rIns="92446" bIns="46223" rtlCol="0">
            <a:spAutoFit/>
          </a:bodyPr>
          <a:lstStyle/>
          <a:p>
            <a:r>
              <a:rPr lang="en-US" dirty="0" smtClean="0"/>
              <a:t>The three Legged Stool is a model that </a:t>
            </a:r>
            <a:endParaRPr lang="en-US" dirty="0"/>
          </a:p>
        </p:txBody>
      </p:sp>
    </p:spTree>
    <p:extLst>
      <p:ext uri="{BB962C8B-B14F-4D97-AF65-F5344CB8AC3E}">
        <p14:creationId xmlns:p14="http://schemas.microsoft.com/office/powerpoint/2010/main" val="212828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2EC5D074-7DFD-42DF-8894-9E5D2432F373}" type="datetimeFigureOut">
              <a:rPr lang="en-US" smtClean="0"/>
              <a:pPr/>
              <a:t>7/17/2012</a:t>
            </a:fld>
            <a:endParaRPr lang="en-US" dirty="0"/>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58F096C8-6543-4C33-A9E9-1216366E268F}" type="slidenum">
              <a:rPr lang="en-US" smtClean="0"/>
              <a:pPr/>
              <a:t>‹#›</a:t>
            </a:fld>
            <a:endParaRPr lang="en-US" dirty="0"/>
          </a:p>
        </p:txBody>
      </p:sp>
    </p:spTree>
    <p:extLst>
      <p:ext uri="{BB962C8B-B14F-4D97-AF65-F5344CB8AC3E}">
        <p14:creationId xmlns:p14="http://schemas.microsoft.com/office/powerpoint/2010/main" val="1025657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mailto:spassonn@iastate.edu"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worldinbalance.net/intagreements/1987-brundtland.php"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yosemite.epa.gov/r10/oi.nsf/b724ca698f6054798825705700693650/398761d6c3c7184988256fc40078499b!OpenDocument" TargetMode="Externa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instr.iastate.libguides.com/data/files3/90951/Final%20LSTF.pdf" TargetMode="External"/><Relationship Id="rId3" Type="http://schemas.openxmlformats.org/officeDocument/2006/relationships/hyperlink" Target="http://www.greenlibraries.org/" TargetMode="External"/><Relationship Id="rId7" Type="http://schemas.openxmlformats.org/officeDocument/2006/relationships/hyperlink" Target="http://instr.iastate.libguides.com/content.php?pid=26342&amp;sid=322398"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www.ala.org/ala/irrt/irrtcommittees/isld/isld.htm" TargetMode="External"/><Relationship Id="rId5" Type="http://schemas.openxmlformats.org/officeDocument/2006/relationships/hyperlink" Target="http://www.ala.org/ala/srrt/tfoe/taskforceenvironment.htm" TargetMode="External"/><Relationship Id="rId10" Type="http://schemas.openxmlformats.org/officeDocument/2006/relationships/hyperlink" Target="http://findsolar.com/index.php?page=rightforme" TargetMode="External"/><Relationship Id="rId4" Type="http://schemas.openxmlformats.org/officeDocument/2006/relationships/hyperlink" Target="http://www.librisdesign.org/docs/SustainableLibDesign.pdf" TargetMode="External"/><Relationship Id="rId9" Type="http://schemas.openxmlformats.org/officeDocument/2006/relationships/hyperlink" Target="http://egj.lib.uidaho.edu/index.php/egj/index"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Introduction</a:t>
            </a:r>
          </a:p>
          <a:p>
            <a:r>
              <a:rPr lang="en-US" dirty="0" smtClean="0"/>
              <a:t>No handout Green</a:t>
            </a:r>
          </a:p>
          <a:p>
            <a:r>
              <a:rPr lang="en-US" dirty="0" smtClean="0"/>
              <a:t>Sarah Passonneau Chair of Sustainability Task force Spring 2009 to Fall 2009</a:t>
            </a:r>
          </a:p>
          <a:p>
            <a:r>
              <a:rPr lang="en-US" dirty="0" smtClean="0"/>
              <a:t>This presentation is about sustainability and various ways of getting involved but the central theme is how our sustainable journey lead to partnerships and larger community involvement especially for service learning opportunities.</a:t>
            </a:r>
          </a:p>
          <a:p>
            <a:endParaRPr lang="en-US" dirty="0" smtClean="0"/>
          </a:p>
          <a:p>
            <a:r>
              <a:rPr lang="en-US" b="1" dirty="0" smtClean="0"/>
              <a:t>Why should libraries be concerned about sustainability?</a:t>
            </a:r>
          </a:p>
          <a:p>
            <a:endParaRPr lang="en-US" dirty="0" smtClean="0"/>
          </a:p>
          <a:p>
            <a:r>
              <a:rPr lang="en-US" dirty="0" smtClean="0"/>
              <a:t>Stewards</a:t>
            </a:r>
            <a:r>
              <a:rPr lang="en-US" baseline="0" dirty="0" smtClean="0"/>
              <a:t> of collections</a:t>
            </a:r>
          </a:p>
          <a:p>
            <a:r>
              <a:rPr lang="en-US" baseline="0" dirty="0" smtClean="0"/>
              <a:t>Stewards of our collective conscious</a:t>
            </a:r>
          </a:p>
          <a:p>
            <a:r>
              <a:rPr lang="en-US" baseline="0" dirty="0" smtClean="0"/>
              <a:t>As academic libraries stewards of our intellectual heritage.</a:t>
            </a:r>
          </a:p>
          <a:p>
            <a:r>
              <a:rPr lang="en-US" dirty="0" smtClean="0"/>
              <a:t>With the new openness “open access, open data etc-we are central collaborators.</a:t>
            </a:r>
          </a:p>
          <a:p>
            <a:r>
              <a:rPr lang="en-US" baseline="0" dirty="0" smtClean="0"/>
              <a:t>Sustainability</a:t>
            </a:r>
            <a:r>
              <a:rPr lang="en-US" dirty="0" smtClean="0"/>
              <a:t> on method for increasing partnership s and transparency.</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8F096C8-6543-4C33-A9E9-1216366E268F}"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Service Learning: </a:t>
            </a:r>
            <a:r>
              <a:rPr lang="en-US" dirty="0" smtClean="0"/>
              <a:t>Natural fit with sustainability because an attempt to achieve balance</a:t>
            </a:r>
          </a:p>
          <a:p>
            <a:r>
              <a:rPr lang="en-US" dirty="0" smtClean="0"/>
              <a:t>Equal = Balance</a:t>
            </a:r>
          </a:p>
          <a:p>
            <a:endParaRPr lang="en-US" dirty="0" smtClean="0"/>
          </a:p>
          <a:p>
            <a:r>
              <a:rPr lang="en-US" dirty="0" smtClean="0"/>
              <a:t>Quotes is from the Research Guide by Tobie Matava called for a course called </a:t>
            </a:r>
          </a:p>
          <a:p>
            <a:r>
              <a:rPr lang="en-US" dirty="0" smtClean="0"/>
              <a:t> </a:t>
            </a:r>
            <a:r>
              <a:rPr lang="en-US" b="1" dirty="0" smtClean="0"/>
              <a:t>LAS 491: Service Learning </a:t>
            </a:r>
            <a:r>
              <a:rPr lang="en-US" dirty="0" smtClean="0"/>
              <a:t>http://instr.iastate.libguides.com/content.php?pid=90881&amp;sid=676876&amp;search_terms=matava+service+learning</a:t>
            </a:r>
          </a:p>
          <a:p>
            <a:r>
              <a:rPr lang="en-US" dirty="0" smtClean="0"/>
              <a:t>K12 studies</a:t>
            </a:r>
          </a:p>
          <a:p>
            <a:r>
              <a:rPr lang="en-US" dirty="0" smtClean="0"/>
              <a:t>More Cognitively engaged</a:t>
            </a:r>
          </a:p>
          <a:p>
            <a:r>
              <a:rPr lang="en-US" dirty="0" smtClean="0"/>
              <a:t>Increased Academic achievement, civic engagement, leadership skills, personal/social development</a:t>
            </a:r>
          </a:p>
          <a:p>
            <a:r>
              <a:rPr lang="en-US" dirty="0" smtClean="0"/>
              <a:t>Reduced absenteeism, increase in work effort increase in GPS</a:t>
            </a:r>
          </a:p>
          <a:p>
            <a:endParaRPr lang="en-US" dirty="0"/>
          </a:p>
        </p:txBody>
      </p:sp>
      <p:sp>
        <p:nvSpPr>
          <p:cNvPr id="4" name="Slide Number Placeholder 3"/>
          <p:cNvSpPr>
            <a:spLocks noGrp="1"/>
          </p:cNvSpPr>
          <p:nvPr>
            <p:ph type="sldNum" sz="quarter" idx="10"/>
          </p:nvPr>
        </p:nvSpPr>
        <p:spPr/>
        <p:txBody>
          <a:bodyPr/>
          <a:lstStyle/>
          <a:p>
            <a:fld id="{58F096C8-6543-4C33-A9E9-1216366E268F}"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Service Learning: </a:t>
            </a:r>
            <a:r>
              <a:rPr lang="en-US" dirty="0" smtClean="0"/>
              <a:t>Natural fit with sustainability because an attempt to achieve balance</a:t>
            </a:r>
          </a:p>
          <a:p>
            <a:r>
              <a:rPr lang="en-US" dirty="0" smtClean="0"/>
              <a:t>Equal = Balance</a:t>
            </a:r>
          </a:p>
          <a:p>
            <a:endParaRPr lang="en-US" dirty="0" smtClean="0"/>
          </a:p>
          <a:p>
            <a:r>
              <a:rPr lang="en-US" dirty="0" smtClean="0"/>
              <a:t>Quotes is from the Research Guide by Tobie Matava called for a course called </a:t>
            </a:r>
          </a:p>
          <a:p>
            <a:r>
              <a:rPr lang="en-US" dirty="0" smtClean="0"/>
              <a:t> </a:t>
            </a:r>
            <a:r>
              <a:rPr lang="en-US" b="1" dirty="0" smtClean="0"/>
              <a:t>LAS 491: Service Learning </a:t>
            </a:r>
            <a:r>
              <a:rPr lang="en-US" dirty="0" smtClean="0"/>
              <a:t>http://instr.iastate.libguides.com/content.php?pid=90881&amp;sid=676876&amp;search_terms=matava+service+learning</a:t>
            </a:r>
          </a:p>
          <a:p>
            <a:r>
              <a:rPr lang="en-US" dirty="0" smtClean="0"/>
              <a:t>K12 studies</a:t>
            </a:r>
          </a:p>
          <a:p>
            <a:r>
              <a:rPr lang="en-US" dirty="0" smtClean="0"/>
              <a:t>More Cognitively engaged</a:t>
            </a:r>
          </a:p>
          <a:p>
            <a:r>
              <a:rPr lang="en-US" dirty="0" smtClean="0"/>
              <a:t>Increased Academic achievement, civic engagement, leadership skills, personal/social development</a:t>
            </a:r>
          </a:p>
          <a:p>
            <a:r>
              <a:rPr lang="en-US" dirty="0" smtClean="0"/>
              <a:t>Reduced absenteeism, increase in work effort increase in GPS</a:t>
            </a:r>
          </a:p>
          <a:p>
            <a:endParaRPr lang="en-US" dirty="0"/>
          </a:p>
        </p:txBody>
      </p:sp>
      <p:sp>
        <p:nvSpPr>
          <p:cNvPr id="4" name="Slide Number Placeholder 3"/>
          <p:cNvSpPr>
            <a:spLocks noGrp="1"/>
          </p:cNvSpPr>
          <p:nvPr>
            <p:ph type="sldNum" sz="quarter" idx="10"/>
          </p:nvPr>
        </p:nvSpPr>
        <p:spPr/>
        <p:txBody>
          <a:bodyPr/>
          <a:lstStyle/>
          <a:p>
            <a:fld id="{58F096C8-6543-4C33-A9E9-1216366E268F}"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Service Learning: </a:t>
            </a:r>
            <a:r>
              <a:rPr lang="en-US" dirty="0" smtClean="0"/>
              <a:t>Natural fit with sustainability because an attempt to achieve balance</a:t>
            </a:r>
          </a:p>
          <a:p>
            <a:r>
              <a:rPr lang="en-US" dirty="0" smtClean="0"/>
              <a:t>Equal = Balance</a:t>
            </a:r>
          </a:p>
          <a:p>
            <a:endParaRPr lang="en-US" dirty="0" smtClean="0"/>
          </a:p>
          <a:p>
            <a:r>
              <a:rPr lang="en-US" dirty="0" smtClean="0"/>
              <a:t>Quotes is from the Research Guide by Tobie Matava called for a course called </a:t>
            </a:r>
          </a:p>
          <a:p>
            <a:r>
              <a:rPr lang="en-US" dirty="0" smtClean="0"/>
              <a:t> </a:t>
            </a:r>
            <a:r>
              <a:rPr lang="en-US" b="1" dirty="0" smtClean="0"/>
              <a:t>LAS 491: Service Learning </a:t>
            </a:r>
            <a:r>
              <a:rPr lang="en-US" dirty="0" smtClean="0"/>
              <a:t>http://instr.iastate.libguides.com/content.php?pid=90881&amp;sid=676876&amp;search_terms=matava+service+learning</a:t>
            </a:r>
          </a:p>
          <a:p>
            <a:r>
              <a:rPr lang="en-US" dirty="0" smtClean="0"/>
              <a:t>K12 studies</a:t>
            </a:r>
          </a:p>
          <a:p>
            <a:r>
              <a:rPr lang="en-US" dirty="0" smtClean="0"/>
              <a:t>More Cognitively engaged</a:t>
            </a:r>
          </a:p>
          <a:p>
            <a:r>
              <a:rPr lang="en-US" dirty="0" smtClean="0"/>
              <a:t>Increased Academic achievement, civic engagement, leadership skills, personal/social development</a:t>
            </a:r>
          </a:p>
          <a:p>
            <a:r>
              <a:rPr lang="en-US" dirty="0" smtClean="0"/>
              <a:t>Reduced absenteeism, increase in work effort increase in GPS</a:t>
            </a:r>
          </a:p>
          <a:p>
            <a:endParaRPr lang="en-US" dirty="0"/>
          </a:p>
        </p:txBody>
      </p:sp>
      <p:sp>
        <p:nvSpPr>
          <p:cNvPr id="4" name="Slide Number Placeholder 3"/>
          <p:cNvSpPr>
            <a:spLocks noGrp="1"/>
          </p:cNvSpPr>
          <p:nvPr>
            <p:ph type="sldNum" sz="quarter" idx="10"/>
          </p:nvPr>
        </p:nvSpPr>
        <p:spPr/>
        <p:txBody>
          <a:bodyPr/>
          <a:lstStyle/>
          <a:p>
            <a:fld id="{58F096C8-6543-4C33-A9E9-1216366E268F}"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Service Learning: </a:t>
            </a:r>
            <a:r>
              <a:rPr lang="en-US" dirty="0" smtClean="0"/>
              <a:t>Natural fit with sustainability because an attempt to achieve balance</a:t>
            </a:r>
          </a:p>
          <a:p>
            <a:r>
              <a:rPr lang="en-US" dirty="0" smtClean="0"/>
              <a:t>Equal = Balance</a:t>
            </a:r>
          </a:p>
          <a:p>
            <a:endParaRPr lang="en-US" dirty="0" smtClean="0"/>
          </a:p>
          <a:p>
            <a:r>
              <a:rPr lang="en-US" dirty="0" smtClean="0"/>
              <a:t>Quotes is from the Research Guide by Tobie Matava called for a course called </a:t>
            </a:r>
          </a:p>
          <a:p>
            <a:r>
              <a:rPr lang="en-US" dirty="0" smtClean="0"/>
              <a:t> </a:t>
            </a:r>
            <a:r>
              <a:rPr lang="en-US" b="1" dirty="0" smtClean="0"/>
              <a:t>LAS 491: Service Learning </a:t>
            </a:r>
            <a:r>
              <a:rPr lang="en-US" dirty="0" smtClean="0"/>
              <a:t>http://instr.iastate.libguides.com/content.php?pid=90881&amp;sid=676876&amp;search_terms=matava+service+learning</a:t>
            </a:r>
          </a:p>
          <a:p>
            <a:r>
              <a:rPr lang="en-US" dirty="0" smtClean="0"/>
              <a:t>K12 studies</a:t>
            </a:r>
          </a:p>
          <a:p>
            <a:r>
              <a:rPr lang="en-US" dirty="0" smtClean="0"/>
              <a:t>More Cognitively engaged</a:t>
            </a:r>
          </a:p>
          <a:p>
            <a:r>
              <a:rPr lang="en-US" dirty="0" smtClean="0"/>
              <a:t>Increased Academic achievement, civic engagement, leadership skills, personal/social development</a:t>
            </a:r>
          </a:p>
          <a:p>
            <a:r>
              <a:rPr lang="en-US" dirty="0" smtClean="0"/>
              <a:t>Reduced absenteeism, increase in work effort increase in GPS</a:t>
            </a:r>
          </a:p>
          <a:p>
            <a:endParaRPr lang="en-US" dirty="0"/>
          </a:p>
        </p:txBody>
      </p:sp>
      <p:sp>
        <p:nvSpPr>
          <p:cNvPr id="4" name="Slide Number Placeholder 3"/>
          <p:cNvSpPr>
            <a:spLocks noGrp="1"/>
          </p:cNvSpPr>
          <p:nvPr>
            <p:ph type="sldNum" sz="quarter" idx="10"/>
          </p:nvPr>
        </p:nvSpPr>
        <p:spPr/>
        <p:txBody>
          <a:bodyPr/>
          <a:lstStyle/>
          <a:p>
            <a:fld id="{58F096C8-6543-4C33-A9E9-1216366E268F}"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Service Learning: </a:t>
            </a:r>
            <a:r>
              <a:rPr lang="en-US" dirty="0" smtClean="0"/>
              <a:t>Natural fit with sustainability because an attempt to achieve balance</a:t>
            </a:r>
          </a:p>
          <a:p>
            <a:r>
              <a:rPr lang="en-US" dirty="0" smtClean="0"/>
              <a:t>Equal = Balance</a:t>
            </a:r>
          </a:p>
          <a:p>
            <a:endParaRPr lang="en-US" dirty="0" smtClean="0"/>
          </a:p>
          <a:p>
            <a:r>
              <a:rPr lang="en-US" dirty="0" smtClean="0"/>
              <a:t>Quotes is from the Research Guide by Tobie Matava called for a course called </a:t>
            </a:r>
          </a:p>
          <a:p>
            <a:r>
              <a:rPr lang="en-US" dirty="0" smtClean="0"/>
              <a:t> </a:t>
            </a:r>
            <a:r>
              <a:rPr lang="en-US" b="1" dirty="0" smtClean="0"/>
              <a:t>LAS 491: Service Learning </a:t>
            </a:r>
            <a:r>
              <a:rPr lang="en-US" dirty="0" smtClean="0"/>
              <a:t>http://instr.iastate.libguides.com/content.php?pid=90881&amp;sid=676876&amp;search_terms=matava+service+learning</a:t>
            </a:r>
          </a:p>
          <a:p>
            <a:r>
              <a:rPr lang="en-US" dirty="0" smtClean="0"/>
              <a:t>K12 studies</a:t>
            </a:r>
          </a:p>
          <a:p>
            <a:r>
              <a:rPr lang="en-US" dirty="0" smtClean="0"/>
              <a:t>More Cognitively engaged</a:t>
            </a:r>
          </a:p>
          <a:p>
            <a:r>
              <a:rPr lang="en-US" dirty="0" smtClean="0"/>
              <a:t>Increased Academic achievement, civic engagement, leadership skills, personal/social development</a:t>
            </a:r>
          </a:p>
          <a:p>
            <a:r>
              <a:rPr lang="en-US" dirty="0" smtClean="0"/>
              <a:t>Reduced absenteeism, increase in work effort increase in GPS</a:t>
            </a:r>
          </a:p>
          <a:p>
            <a:endParaRPr lang="en-US" dirty="0"/>
          </a:p>
        </p:txBody>
      </p:sp>
      <p:sp>
        <p:nvSpPr>
          <p:cNvPr id="4" name="Slide Number Placeholder 3"/>
          <p:cNvSpPr>
            <a:spLocks noGrp="1"/>
          </p:cNvSpPr>
          <p:nvPr>
            <p:ph type="sldNum" sz="quarter" idx="10"/>
          </p:nvPr>
        </p:nvSpPr>
        <p:spPr/>
        <p:txBody>
          <a:bodyPr/>
          <a:lstStyle/>
          <a:p>
            <a:fld id="{58F096C8-6543-4C33-A9E9-1216366E268F}"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Sarah Passonneau</a:t>
            </a:r>
          </a:p>
          <a:p>
            <a:r>
              <a:rPr lang="en-US" dirty="0" smtClean="0">
                <a:hlinkClick r:id="rId3"/>
              </a:rPr>
              <a:t>spassonn@iastate.edu</a:t>
            </a:r>
            <a:endParaRPr lang="en-US" dirty="0" smtClean="0"/>
          </a:p>
          <a:p>
            <a:r>
              <a:rPr lang="en-US" dirty="0" smtClean="0"/>
              <a:t>515 294-2117</a:t>
            </a:r>
            <a:endParaRPr lang="en-US" dirty="0"/>
          </a:p>
        </p:txBody>
      </p:sp>
      <p:sp>
        <p:nvSpPr>
          <p:cNvPr id="4" name="Slide Number Placeholder 3"/>
          <p:cNvSpPr>
            <a:spLocks noGrp="1"/>
          </p:cNvSpPr>
          <p:nvPr>
            <p:ph type="sldNum" sz="quarter" idx="10"/>
          </p:nvPr>
        </p:nvSpPr>
        <p:spPr/>
        <p:txBody>
          <a:bodyPr/>
          <a:lstStyle/>
          <a:p>
            <a:fld id="{58F096C8-6543-4C33-A9E9-1216366E268F}"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8F096C8-6543-4C33-A9E9-1216366E268F}" type="slidenum">
              <a:rPr lang="en-US" smtClean="0"/>
              <a:pPr/>
              <a:t>16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Iowa State University</a:t>
            </a:r>
            <a:r>
              <a:rPr lang="en-US" b="1" baseline="0" dirty="0" smtClean="0"/>
              <a:t> background</a:t>
            </a:r>
          </a:p>
          <a:p>
            <a:r>
              <a:rPr lang="en-US" baseline="0" dirty="0" smtClean="0"/>
              <a:t>Budget cuts</a:t>
            </a:r>
          </a:p>
          <a:p>
            <a:r>
              <a:rPr lang="en-US" baseline="0" dirty="0" smtClean="0"/>
              <a:t>Need to save money</a:t>
            </a:r>
          </a:p>
          <a:p>
            <a:r>
              <a:rPr lang="en-US" baseline="0" dirty="0" smtClean="0"/>
              <a:t>Instill awareness regarding smart use of resources</a:t>
            </a:r>
          </a:p>
          <a:p>
            <a:r>
              <a:rPr lang="en-US" dirty="0" smtClean="0"/>
              <a:t>Library Mission Statement</a:t>
            </a:r>
          </a:p>
          <a:p>
            <a:r>
              <a:rPr lang="en-US" dirty="0" smtClean="0"/>
              <a:t>"Iowa State University Library aspires to be the first place that people in the ISU community think of when they need information. We are creative partners in learning and teaching, research, and outreach. We select, organize, present, preserve, and promote information resources for present and future scholarly communities. We are active stewards of our rich collections of knowledge, and we provide innovative services in ways that anticipate needs and respect the diversity of community and ideas.“</a:t>
            </a:r>
          </a:p>
          <a:p>
            <a:r>
              <a:rPr lang="en-US" b="1" baseline="0" dirty="0" smtClean="0"/>
              <a:t>Framework:</a:t>
            </a:r>
          </a:p>
          <a:p>
            <a:r>
              <a:rPr lang="en-US" b="1" dirty="0" smtClean="0"/>
              <a:t>Three Legged Stool developed </a:t>
            </a:r>
            <a:endParaRPr lang="en-US" b="1" baseline="0" dirty="0" smtClean="0"/>
          </a:p>
          <a:p>
            <a:r>
              <a:rPr lang="en-US" baseline="0" dirty="0" smtClean="0"/>
              <a:t>Library tweaked</a:t>
            </a:r>
            <a:r>
              <a:rPr lang="en-US" dirty="0" smtClean="0"/>
              <a:t> the Three legged stool to fit our mission.</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8F096C8-6543-4C33-A9E9-1216366E268F}"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5538" y="309563"/>
            <a:ext cx="3484562" cy="2614612"/>
          </a:xfrm>
        </p:spPr>
      </p:sp>
      <p:sp>
        <p:nvSpPr>
          <p:cNvPr id="3" name="Notes Placeholder 2"/>
          <p:cNvSpPr>
            <a:spLocks noGrp="1"/>
          </p:cNvSpPr>
          <p:nvPr>
            <p:ph type="body" idx="1"/>
          </p:nvPr>
        </p:nvSpPr>
        <p:spPr>
          <a:xfrm>
            <a:off x="152929" y="3036824"/>
            <a:ext cx="6652419" cy="4183380"/>
          </a:xfrm>
        </p:spPr>
        <p:txBody>
          <a:bodyPr>
            <a:noAutofit/>
          </a:bodyPr>
          <a:lstStyle/>
          <a:p>
            <a:r>
              <a:rPr lang="en-US" sz="1000" b="1" dirty="0" smtClean="0"/>
              <a:t>Background behind our sustainability efforts</a:t>
            </a:r>
          </a:p>
          <a:p>
            <a:r>
              <a:rPr lang="en-US" sz="1000" dirty="0" smtClean="0"/>
              <a:t>International document - The Brundtland Report</a:t>
            </a:r>
          </a:p>
          <a:p>
            <a:r>
              <a:rPr lang="en-US" sz="1000" dirty="0" smtClean="0"/>
              <a:t>National Initiative – EPA</a:t>
            </a:r>
          </a:p>
          <a:p>
            <a:r>
              <a:rPr lang="en-US" sz="1000" dirty="0" smtClean="0"/>
              <a:t>State Initiative - </a:t>
            </a:r>
            <a:r>
              <a:rPr lang="en-US" sz="1000" b="1" dirty="0" smtClean="0"/>
              <a:t>Iowa Climate Change </a:t>
            </a:r>
            <a:endParaRPr lang="en-US" sz="1000" dirty="0" smtClean="0"/>
          </a:p>
          <a:p>
            <a:r>
              <a:rPr lang="en-US" sz="1000" dirty="0" smtClean="0"/>
              <a:t>What was some research</a:t>
            </a:r>
          </a:p>
          <a:p>
            <a:r>
              <a:rPr lang="en-US" sz="1000" b="1" dirty="0" smtClean="0"/>
              <a:t>Our Common Future:  The Brundtland Report</a:t>
            </a:r>
          </a:p>
          <a:p>
            <a:r>
              <a:rPr lang="en-US" sz="1000" b="1" dirty="0" smtClean="0"/>
              <a:t>1983, </a:t>
            </a:r>
            <a:r>
              <a:rPr lang="en-US" sz="1000" dirty="0" smtClean="0"/>
              <a:t>United Nations Secretary General</a:t>
            </a:r>
          </a:p>
          <a:p>
            <a:r>
              <a:rPr lang="en-US" sz="1000" dirty="0" smtClean="0"/>
              <a:t>invited Norwegian prime minister Gro Harlem Brundtland </a:t>
            </a:r>
          </a:p>
          <a:p>
            <a:r>
              <a:rPr lang="en-US" sz="1000" dirty="0" smtClean="0"/>
              <a:t>chair a World Commission on Environment and Development. </a:t>
            </a:r>
          </a:p>
          <a:p>
            <a:r>
              <a:rPr lang="en-US" sz="1000" dirty="0" smtClean="0"/>
              <a:t>Concern about the acute pressure of population growth, modern technology and consumer demand on the planetary fabric had been smoldering away since the 1970s. Now a new generation of environmental worries - global warming, deforestation, species loss, toxic wastes - had begun to capture scientific and popular attention. </a:t>
            </a:r>
          </a:p>
          <a:p>
            <a:r>
              <a:rPr lang="en-US" sz="1000" b="1" dirty="0" smtClean="0"/>
              <a:t>1987</a:t>
            </a:r>
            <a:r>
              <a:rPr lang="en-US" sz="1000" dirty="0" smtClean="0"/>
              <a:t> </a:t>
            </a:r>
            <a:r>
              <a:rPr lang="en-US" sz="1000" i="1" dirty="0" smtClean="0"/>
              <a:t>Our Common Future</a:t>
            </a:r>
            <a:r>
              <a:rPr lang="en-US" sz="1000" dirty="0" smtClean="0"/>
              <a:t> in 1987, population growth was no longer seen as the major threat to the harmony of the planet.  Developing countries and population explosion no longer issues </a:t>
            </a:r>
          </a:p>
          <a:p>
            <a:r>
              <a:rPr lang="en-US" sz="1000" dirty="0" smtClean="0"/>
              <a:t>but CONSUMPTION - Earth's supply of fossil fuels, warming the globe with their carbon emissions, depleting its ozone layer with their CFCs, poisoning soil and water with their chemicals, or wreaking ecological havoc with their oil spills. In fact, their consumption of the world's resources was minute compared to that of the industrialized world. </a:t>
            </a:r>
          </a:p>
          <a:p>
            <a:r>
              <a:rPr lang="en-US" sz="1000" b="1" dirty="0" smtClean="0">
                <a:hlinkClick r:id="rId3"/>
              </a:rPr>
              <a:t>http://www.worldinbalance.net/intagreements/1987-brundtland.php</a:t>
            </a:r>
            <a:r>
              <a:rPr lang="en-US" sz="1000" b="1" dirty="0" smtClean="0"/>
              <a:t> World in balance nonprofit in Netherlands looks at holistic picture of interrelationships of  many activities</a:t>
            </a:r>
          </a:p>
          <a:p>
            <a:r>
              <a:rPr lang="en-US" sz="1000" dirty="0" smtClean="0"/>
              <a:t>1969 National Environmental Policy which lead to  foster conditions  in which man and nature  exist in harmony</a:t>
            </a:r>
          </a:p>
          <a:p>
            <a:r>
              <a:rPr lang="en-US" sz="1000" dirty="0" smtClean="0"/>
              <a:t>December 2, 1970 EPA protect US environment</a:t>
            </a:r>
          </a:p>
          <a:p>
            <a:r>
              <a:rPr lang="en-US" sz="1000" b="1" dirty="0" smtClean="0">
                <a:hlinkClick r:id="rId4"/>
              </a:rPr>
              <a:t>http://yosemite.epa.gov/r10/oi.nsf/b724ca698f6054798825705700693650/398761d6c3c7184988256fc40078499b!OpenDocument</a:t>
            </a:r>
            <a:endParaRPr lang="en-US" sz="1000" b="1" dirty="0" smtClean="0"/>
          </a:p>
          <a:p>
            <a:endParaRPr lang="en-US" sz="1000" b="1" dirty="0" smtClean="0"/>
          </a:p>
          <a:p>
            <a:r>
              <a:rPr lang="en-US" sz="1000" b="1" dirty="0" smtClean="0"/>
              <a:t>Iowa Climate Change On</a:t>
            </a:r>
            <a:r>
              <a:rPr lang="en-US" sz="1000" dirty="0" smtClean="0"/>
              <a:t> April 27, 2007, Iowa Governor Chet Culver signed Senate File 485, a bill related to greenhouse gas emissions. Part of this bill created the Iowa Climate Change Advisory Council (ICCAC), which consists of 23 governor-appointed members from various stakeholder groups, and 4 nonvoting, ex officio members from the General Assembly.</a:t>
            </a:r>
          </a:p>
          <a:p>
            <a:r>
              <a:rPr lang="en-US" sz="1000" dirty="0" smtClean="0"/>
              <a:t>http://www.iaclimatechange.us/</a:t>
            </a:r>
          </a:p>
          <a:p>
            <a:r>
              <a:rPr lang="en-US" sz="1000" b="1" dirty="0" smtClean="0"/>
              <a:t>For Report click on the right</a:t>
            </a:r>
          </a:p>
          <a:p>
            <a:endParaRPr lang="en-US" sz="1000" dirty="0" smtClean="0"/>
          </a:p>
          <a:p>
            <a:r>
              <a:rPr lang="en-US" sz="1000" dirty="0" smtClean="0"/>
              <a:t> As specified in Iowa Code section 455B.851, “The council shall submit the greenhouse gas emission reduction proposals to the governor and the general assembly by January 1, 2009.” The proposals include the following: </a:t>
            </a:r>
          </a:p>
          <a:p>
            <a:r>
              <a:rPr lang="en-US" sz="1000" dirty="0" smtClean="0"/>
              <a:t>After consideration of a full range of policies and strategies, including the cost-effectiveness of the strategies, the council shall develop multiple scenarios designed to reduce statewide greenhouse gas emissions by fifty percent and ninety percent by 2050.” </a:t>
            </a:r>
          </a:p>
          <a:p>
            <a:r>
              <a:rPr lang="en-US" sz="1000" dirty="0" smtClean="0"/>
              <a:t>The Council shall also develop short-term, medium-term, and long-term scenarios designed to reduce statewide greenhouse gas emissions and shall consider the cost-effectiveness of the scenarios. </a:t>
            </a:r>
          </a:p>
          <a:p>
            <a:r>
              <a:rPr lang="en-US" sz="1000" dirty="0" smtClean="0"/>
              <a:t>The Council shall establish 2005 as the baseline year for purposes of calculating reductions in statewide greenhouse gas emissions. </a:t>
            </a:r>
          </a:p>
          <a:p>
            <a:endParaRPr lang="en-US" sz="1000" b="1" dirty="0" smtClean="0"/>
          </a:p>
          <a:p>
            <a:pPr defTabSz="924458">
              <a:defRPr/>
            </a:pPr>
            <a:endParaRPr lang="en-US" sz="1000" dirty="0" smtClean="0"/>
          </a:p>
          <a:p>
            <a:endParaRPr lang="en-US" sz="1000" dirty="0"/>
          </a:p>
        </p:txBody>
      </p:sp>
      <p:sp>
        <p:nvSpPr>
          <p:cNvPr id="4" name="Slide Number Placeholder 3"/>
          <p:cNvSpPr>
            <a:spLocks noGrp="1"/>
          </p:cNvSpPr>
          <p:nvPr>
            <p:ph type="sldNum" sz="quarter" idx="10"/>
          </p:nvPr>
        </p:nvSpPr>
        <p:spPr/>
        <p:txBody>
          <a:bodyPr/>
          <a:lstStyle/>
          <a:p>
            <a:fld id="{58F096C8-6543-4C33-A9E9-1216366E268F}"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b="1" dirty="0" smtClean="0"/>
              <a:t>Other major resources</a:t>
            </a:r>
          </a:p>
          <a:p>
            <a:r>
              <a:rPr lang="en-US" dirty="0" smtClean="0"/>
              <a:t>Green Libraries Website </a:t>
            </a:r>
            <a:r>
              <a:rPr lang="en-US" dirty="0" smtClean="0">
                <a:hlinkClick r:id="rId3"/>
              </a:rPr>
              <a:t>http://www.greenlibraries.org/</a:t>
            </a:r>
            <a:endParaRPr lang="en-US" dirty="0" smtClean="0"/>
          </a:p>
          <a:p>
            <a:r>
              <a:rPr lang="en-US" dirty="0" smtClean="0"/>
              <a:t>What libraries are doing</a:t>
            </a:r>
          </a:p>
          <a:p>
            <a:r>
              <a:rPr lang="en-US" b="1" dirty="0" smtClean="0"/>
              <a:t>Resources</a:t>
            </a:r>
          </a:p>
          <a:p>
            <a:r>
              <a:rPr lang="en-US" dirty="0" smtClean="0">
                <a:hlinkClick r:id="rId4"/>
              </a:rPr>
              <a:t>Organizations; People ; Blogs </a:t>
            </a:r>
          </a:p>
          <a:p>
            <a:r>
              <a:rPr lang="en-US" dirty="0" smtClean="0">
                <a:hlinkClick r:id="rId4"/>
              </a:rPr>
              <a:t>/docs/SustainableLibDesign.pdf</a:t>
            </a:r>
            <a:endParaRPr lang="en-US" dirty="0" smtClean="0"/>
          </a:p>
          <a:p>
            <a:r>
              <a:rPr lang="en-US" b="1" dirty="0" smtClean="0"/>
              <a:t>LIBRARY ORGANIZATIONS</a:t>
            </a:r>
            <a:r>
              <a:rPr lang="en-US" dirty="0" smtClean="0"/>
              <a:t> SRRT Task Force on the Environment (TFOE)</a:t>
            </a:r>
            <a:r>
              <a:rPr lang="en-US" dirty="0" smtClean="0">
                <a:hlinkClick r:id="rId5"/>
              </a:rPr>
              <a:t/>
            </a:r>
            <a:br>
              <a:rPr lang="en-US" dirty="0" smtClean="0">
                <a:hlinkClick r:id="rId5"/>
              </a:rPr>
            </a:br>
            <a:r>
              <a:rPr lang="en-US" dirty="0" smtClean="0"/>
              <a:t>Created in 1989 by the Social Responsibilities Round Table to promote awareness for environmental issues within the American Library Association.</a:t>
            </a:r>
            <a:br>
              <a:rPr lang="en-US" dirty="0" smtClean="0"/>
            </a:br>
            <a:r>
              <a:rPr lang="en-US" dirty="0" smtClean="0">
                <a:hlinkClick r:id="rId5"/>
              </a:rPr>
              <a:t>http://www.ala.org/ala/srrt/tfoe/taskforceenvironment.htm</a:t>
            </a:r>
            <a:endParaRPr lang="en-US" dirty="0" smtClean="0"/>
          </a:p>
          <a:p>
            <a:r>
              <a:rPr lang="en-US" dirty="0" smtClean="0"/>
              <a:t>IRRT International Sustainable Library Development Interest Group</a:t>
            </a:r>
            <a:r>
              <a:rPr lang="en-US" dirty="0" smtClean="0">
                <a:hlinkClick r:id="rId6"/>
              </a:rPr>
              <a:t/>
            </a:r>
            <a:br>
              <a:rPr lang="en-US" dirty="0" smtClean="0">
                <a:hlinkClick r:id="rId6"/>
              </a:rPr>
            </a:br>
            <a:r>
              <a:rPr lang="en-US" dirty="0" smtClean="0"/>
              <a:t>Serves as a clearinghouse of sustainable community-based library projects in </a:t>
            </a:r>
            <a:br>
              <a:rPr lang="en-US" dirty="0" smtClean="0"/>
            </a:br>
            <a:r>
              <a:rPr lang="en-US" dirty="0" smtClean="0"/>
              <a:t>developing areas of the world. </a:t>
            </a:r>
          </a:p>
          <a:p>
            <a:r>
              <a:rPr lang="en-US" dirty="0" smtClean="0">
                <a:hlinkClick r:id="rId6"/>
              </a:rPr>
              <a:t>http://www.ala.org/ala/irrt/irrtcommittees/isld/isld.htm</a:t>
            </a:r>
            <a:r>
              <a:rPr lang="en-US" dirty="0" smtClean="0"/>
              <a:t> </a:t>
            </a:r>
          </a:p>
          <a:p>
            <a:r>
              <a:rPr lang="en-US" b="1" dirty="0" smtClean="0"/>
              <a:t>Government website on sustainability http://www.epa.gov/Sustainability/index.htm US government history, urban, water etc.</a:t>
            </a:r>
            <a:r>
              <a:rPr lang="en-US" b="1" dirty="0" smtClean="0">
                <a:solidFill>
                  <a:schemeClr val="tx1">
                    <a:lumMod val="75000"/>
                    <a:lumOff val="25000"/>
                  </a:schemeClr>
                </a:solidFill>
              </a:rPr>
              <a:t> </a:t>
            </a:r>
          </a:p>
          <a:p>
            <a:r>
              <a:rPr lang="en-US" b="1" dirty="0" smtClean="0">
                <a:solidFill>
                  <a:schemeClr val="tx1">
                    <a:lumMod val="75000"/>
                    <a:lumOff val="25000"/>
                  </a:schemeClr>
                </a:solidFill>
              </a:rPr>
              <a:t>Sustainability Hand Book by William Blackburn focus business workflow also section on Higher education</a:t>
            </a:r>
          </a:p>
          <a:p>
            <a:r>
              <a:rPr lang="en-US" b="1" dirty="0" smtClean="0">
                <a:solidFill>
                  <a:schemeClr val="accent2">
                    <a:lumMod val="50000"/>
                  </a:schemeClr>
                </a:solidFill>
              </a:rPr>
              <a:t>ISU Library’s Sustainability Report:  Conservation, Community, Collaboration, &amp;  Communication 47  page report with 94 recommendations from building processes, community relationships to collaborative partnerships and communication.  For folks who want copies email me and ask for a copy. </a:t>
            </a:r>
          </a:p>
          <a:p>
            <a:r>
              <a:rPr lang="en-US" b="1" dirty="0" smtClean="0">
                <a:solidFill>
                  <a:schemeClr val="accent2">
                    <a:lumMod val="50000"/>
                  </a:schemeClr>
                </a:solidFill>
              </a:rPr>
              <a:t>You also go to:  </a:t>
            </a:r>
            <a:r>
              <a:rPr lang="en-US" b="1" dirty="0" smtClean="0">
                <a:solidFill>
                  <a:schemeClr val="accent2">
                    <a:lumMod val="50000"/>
                  </a:schemeClr>
                </a:solidFill>
                <a:hlinkClick r:id="rId7"/>
              </a:rPr>
              <a:t>http://instr.iastate.libguides.com/content.php?pid=26342&amp;sid=322398</a:t>
            </a:r>
            <a:r>
              <a:rPr lang="en-US" b="1" dirty="0" smtClean="0">
                <a:solidFill>
                  <a:schemeClr val="accent2">
                    <a:lumMod val="50000"/>
                  </a:schemeClr>
                </a:solidFill>
              </a:rPr>
              <a:t> and go to presentations at the bottom of the page and look for </a:t>
            </a:r>
            <a:r>
              <a:rPr lang="en-US" dirty="0" smtClean="0">
                <a:hlinkClick r:id="rId8"/>
              </a:rPr>
              <a:t>Iowa State University Library's Sustainability Report</a:t>
            </a:r>
            <a:endParaRPr lang="en-US" b="1" dirty="0" smtClean="0">
              <a:solidFill>
                <a:schemeClr val="accent2">
                  <a:lumMod val="50000"/>
                </a:schemeClr>
              </a:solidFill>
            </a:endParaRPr>
          </a:p>
          <a:p>
            <a:pPr indent="399636"/>
            <a:endParaRPr lang="en-US" b="1" dirty="0" smtClean="0">
              <a:solidFill>
                <a:schemeClr val="accent2">
                  <a:lumMod val="50000"/>
                </a:schemeClr>
              </a:solidFill>
            </a:endParaRPr>
          </a:p>
          <a:p>
            <a:r>
              <a:rPr lang="en-US" b="1" dirty="0" smtClean="0">
                <a:solidFill>
                  <a:schemeClr val="accent2">
                    <a:lumMod val="50000"/>
                  </a:schemeClr>
                </a:solidFill>
              </a:rPr>
              <a:t>University of Utah Library Sustainability Report the first what influenced me</a:t>
            </a:r>
          </a:p>
          <a:p>
            <a:r>
              <a:rPr lang="en-US" b="1" dirty="0" smtClean="0">
                <a:solidFill>
                  <a:schemeClr val="accent2">
                    <a:lumMod val="50000"/>
                  </a:schemeClr>
                </a:solidFill>
              </a:rPr>
              <a:t>http://www.lib.utah.edu/static-content/marriottlibrary/files/pdf/GTF_Final_Report.pdf</a:t>
            </a:r>
          </a:p>
          <a:p>
            <a:pPr indent="399636"/>
            <a:endParaRPr lang="en-US" b="1" dirty="0" smtClean="0">
              <a:solidFill>
                <a:schemeClr val="accent2">
                  <a:lumMod val="50000"/>
                </a:schemeClr>
              </a:solidFill>
            </a:endParaRPr>
          </a:p>
          <a:p>
            <a:pPr indent="399636"/>
            <a:endParaRPr lang="en-US" b="1" dirty="0" smtClean="0">
              <a:solidFill>
                <a:schemeClr val="accent2">
                  <a:lumMod val="50000"/>
                </a:schemeClr>
              </a:solidFill>
            </a:endParaRPr>
          </a:p>
          <a:p>
            <a:endParaRPr lang="en-US" b="1" dirty="0" smtClean="0">
              <a:solidFill>
                <a:schemeClr val="tx1">
                  <a:lumMod val="75000"/>
                  <a:lumOff val="25000"/>
                </a:schemeClr>
              </a:solidFill>
            </a:endParaRPr>
          </a:p>
          <a:p>
            <a:r>
              <a:rPr lang="en-US" b="1" dirty="0" smtClean="0"/>
              <a:t/>
            </a:r>
            <a:br>
              <a:rPr lang="en-US" b="1" dirty="0" smtClean="0"/>
            </a:br>
            <a:r>
              <a:rPr lang="en-US" dirty="0" smtClean="0">
                <a:hlinkClick r:id="rId9"/>
              </a:rPr>
              <a:t/>
            </a:r>
            <a:br>
              <a:rPr lang="en-US" dirty="0" smtClean="0">
                <a:hlinkClick r:id="rId9"/>
              </a:rPr>
            </a:br>
            <a:endParaRPr lang="en-US" dirty="0" smtClean="0"/>
          </a:p>
          <a:p>
            <a:endParaRPr lang="en-US" dirty="0" smtClean="0"/>
          </a:p>
          <a:p>
            <a:endParaRPr lang="en-US" dirty="0" smtClean="0"/>
          </a:p>
          <a:p>
            <a:r>
              <a:rPr lang="en-US" dirty="0" smtClean="0">
                <a:hlinkClick r:id="rId10"/>
              </a:rPr>
              <a:t/>
            </a:r>
            <a:br>
              <a:rPr lang="en-US" dirty="0" smtClean="0">
                <a:hlinkClick r:id="rId10"/>
              </a:rPr>
            </a:br>
            <a:endParaRPr lang="en-US" dirty="0" smtClean="0"/>
          </a:p>
        </p:txBody>
      </p:sp>
      <p:sp>
        <p:nvSpPr>
          <p:cNvPr id="4" name="Slide Number Placeholder 3"/>
          <p:cNvSpPr>
            <a:spLocks noGrp="1"/>
          </p:cNvSpPr>
          <p:nvPr>
            <p:ph type="sldNum" sz="quarter" idx="10"/>
          </p:nvPr>
        </p:nvSpPr>
        <p:spPr/>
        <p:txBody>
          <a:bodyPr/>
          <a:lstStyle/>
          <a:p>
            <a:fld id="{58F096C8-6543-4C33-A9E9-1216366E268F}"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smtClean="0"/>
              <a:t>What type of project?</a:t>
            </a:r>
          </a:p>
          <a:p>
            <a:r>
              <a:rPr lang="en-US" dirty="0" smtClean="0"/>
              <a:t>What is the buy-in? What kind of time do you have? one way to sell is an audit will reveal challenges and areas of immediate increate.  If act on things can  improves work, less sickness, more general work awareness.  Why because this about balance and awareness.  It is inherently GOOD and people want to be GOOD.  How it is  marketed is key.</a:t>
            </a:r>
          </a:p>
          <a:p>
            <a:r>
              <a:rPr lang="en-US" b="1" dirty="0" smtClean="0"/>
              <a:t>Small </a:t>
            </a:r>
          </a:p>
          <a:p>
            <a:r>
              <a:rPr lang="en-US" dirty="0" smtClean="0"/>
              <a:t>Lights Facts:</a:t>
            </a:r>
          </a:p>
          <a:p>
            <a:r>
              <a:rPr lang="en-US" dirty="0" smtClean="0"/>
              <a:t>• Compact fluorescent lights (CFLs) use 75% less energy, last 10 times longer, and pay for themselves in 6 months.</a:t>
            </a:r>
          </a:p>
          <a:p>
            <a:r>
              <a:rPr lang="en-US" dirty="0" smtClean="0"/>
              <a:t>• Lights account for 5-10% of energy use.  </a:t>
            </a:r>
            <a:r>
              <a:rPr lang="en-US" i="1" dirty="0" smtClean="0"/>
              <a:t>From top 10 tips Live Green ISU</a:t>
            </a:r>
          </a:p>
          <a:p>
            <a:r>
              <a:rPr lang="en-US" dirty="0" smtClean="0"/>
              <a:t>IT  and electronics</a:t>
            </a:r>
          </a:p>
          <a:p>
            <a:r>
              <a:rPr lang="en-US" dirty="0" smtClean="0"/>
              <a:t> Facts:</a:t>
            </a:r>
          </a:p>
          <a:p>
            <a:r>
              <a:rPr lang="en-US" dirty="0" smtClean="0"/>
              <a:t>• Electronics use 75% of their electricity in stand-by or sleep.</a:t>
            </a:r>
          </a:p>
          <a:p>
            <a:r>
              <a:rPr lang="en-US" dirty="0" smtClean="0"/>
              <a:t>• Small appliances can equal 40% of your electricity bill.</a:t>
            </a:r>
          </a:p>
          <a:p>
            <a:r>
              <a:rPr lang="en-US" dirty="0" smtClean="0"/>
              <a:t>AT ISU Monitor 20 minutes sleep, Hard disk 30 minutes, System Standby 45</a:t>
            </a:r>
          </a:p>
          <a:p>
            <a:r>
              <a:rPr lang="en-US" dirty="0" smtClean="0"/>
              <a:t>Hibernate 1 hour and evenings powered down</a:t>
            </a:r>
          </a:p>
          <a:p>
            <a:r>
              <a:rPr lang="en-US" dirty="0" smtClean="0"/>
              <a:t>Resource Out Reach: Displays, materials update etc.</a:t>
            </a:r>
          </a:p>
          <a:p>
            <a:r>
              <a:rPr lang="en-US" b="1" dirty="0" smtClean="0"/>
              <a:t>Big: </a:t>
            </a:r>
            <a:r>
              <a:rPr lang="en-US" dirty="0" smtClean="0"/>
              <a:t>Heating and cooling systems; New building and remodels  LEEDS Platinum, Gold etc.</a:t>
            </a:r>
          </a:p>
          <a:p>
            <a:r>
              <a:rPr lang="en-US" dirty="0" smtClean="0"/>
              <a:t>Learning Opportunities Collaborations: Engagement/Discovery :student involvement, partnerships,  mission of the campus easy buy-in hard work to achieve authentic learning</a:t>
            </a:r>
          </a:p>
        </p:txBody>
      </p:sp>
      <p:sp>
        <p:nvSpPr>
          <p:cNvPr id="4" name="Slide Number Placeholder 3"/>
          <p:cNvSpPr>
            <a:spLocks noGrp="1"/>
          </p:cNvSpPr>
          <p:nvPr>
            <p:ph type="sldNum" sz="quarter" idx="10"/>
          </p:nvPr>
        </p:nvSpPr>
        <p:spPr/>
        <p:txBody>
          <a:bodyPr/>
          <a:lstStyle/>
          <a:p>
            <a:fld id="{58F096C8-6543-4C33-A9E9-1216366E268F}"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smtClean="0"/>
              <a:t>What type of project?</a:t>
            </a:r>
          </a:p>
          <a:p>
            <a:r>
              <a:rPr lang="en-US" dirty="0" smtClean="0"/>
              <a:t>What is the buy-in? What kind of time do you have? one way to sell is an audit will reveal challenges and areas of immediate increate.  If act on things can  improves work, less sickness, more general work awareness.  Why because this about balance and awareness.  It is inherently GOOD and people want to be GOOD.  How it is  marketed is key.</a:t>
            </a:r>
          </a:p>
          <a:p>
            <a:r>
              <a:rPr lang="en-US" b="1" dirty="0" smtClean="0"/>
              <a:t>Small </a:t>
            </a:r>
          </a:p>
          <a:p>
            <a:r>
              <a:rPr lang="en-US" dirty="0" smtClean="0"/>
              <a:t>Lights Facts:</a:t>
            </a:r>
          </a:p>
          <a:p>
            <a:r>
              <a:rPr lang="en-US" dirty="0" smtClean="0"/>
              <a:t>• Compact fluorescent lights (CFLs) use 75% less energy, last 10 times longer, and pay for themselves in 6 months.</a:t>
            </a:r>
          </a:p>
          <a:p>
            <a:r>
              <a:rPr lang="en-US" dirty="0" smtClean="0"/>
              <a:t>• Lights account for 5-10% of energy use.  </a:t>
            </a:r>
            <a:r>
              <a:rPr lang="en-US" i="1" dirty="0" smtClean="0"/>
              <a:t>From top 10 tips Live Green ISU</a:t>
            </a:r>
          </a:p>
          <a:p>
            <a:r>
              <a:rPr lang="en-US" dirty="0" smtClean="0"/>
              <a:t>IT  and electronics</a:t>
            </a:r>
          </a:p>
          <a:p>
            <a:r>
              <a:rPr lang="en-US" dirty="0" smtClean="0"/>
              <a:t> Facts:</a:t>
            </a:r>
          </a:p>
          <a:p>
            <a:r>
              <a:rPr lang="en-US" dirty="0" smtClean="0"/>
              <a:t>• Electronics use 75% of their electricity in stand-by or sleep.</a:t>
            </a:r>
          </a:p>
          <a:p>
            <a:r>
              <a:rPr lang="en-US" dirty="0" smtClean="0"/>
              <a:t>• Small appliances can equal 40% of your electricity bill.</a:t>
            </a:r>
          </a:p>
          <a:p>
            <a:r>
              <a:rPr lang="en-US" dirty="0" smtClean="0"/>
              <a:t>AT ISU Monitor 20 minutes sleep, Hard disk 30 minutes, System Standby 45</a:t>
            </a:r>
          </a:p>
          <a:p>
            <a:r>
              <a:rPr lang="en-US" dirty="0" smtClean="0"/>
              <a:t>Hibernate 1 hour and evenings powered down</a:t>
            </a:r>
          </a:p>
          <a:p>
            <a:r>
              <a:rPr lang="en-US" dirty="0" smtClean="0"/>
              <a:t>Resource Out Reach: Displays, materials update etc.</a:t>
            </a:r>
          </a:p>
          <a:p>
            <a:r>
              <a:rPr lang="en-US" b="1" dirty="0" smtClean="0"/>
              <a:t>Big: </a:t>
            </a:r>
            <a:r>
              <a:rPr lang="en-US" dirty="0" smtClean="0"/>
              <a:t>Heating and cooling systems; New building and remodels  LEEDS Platinum, Gold etc.</a:t>
            </a:r>
          </a:p>
          <a:p>
            <a:r>
              <a:rPr lang="en-US" dirty="0" smtClean="0"/>
              <a:t>Learning Opportunities Collaborations: Engagement/Discovery :student involvement, partnerships,  mission of the campus easy buy-in hard work to achieve authentic learning</a:t>
            </a:r>
          </a:p>
        </p:txBody>
      </p:sp>
      <p:sp>
        <p:nvSpPr>
          <p:cNvPr id="4" name="Slide Number Placeholder 3"/>
          <p:cNvSpPr>
            <a:spLocks noGrp="1"/>
          </p:cNvSpPr>
          <p:nvPr>
            <p:ph type="sldNum" sz="quarter" idx="10"/>
          </p:nvPr>
        </p:nvSpPr>
        <p:spPr/>
        <p:txBody>
          <a:bodyPr/>
          <a:lstStyle/>
          <a:p>
            <a:fld id="{58F096C8-6543-4C33-A9E9-1216366E268F}"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Process</a:t>
            </a:r>
          </a:p>
          <a:p>
            <a:r>
              <a:rPr lang="en-US" dirty="0" smtClean="0"/>
              <a:t>Identify partners: faculty, student groups, directors, centers, staff etc.</a:t>
            </a:r>
          </a:p>
          <a:p>
            <a:r>
              <a:rPr lang="en-US" dirty="0" smtClean="0"/>
              <a:t>Communicate: Newsletters, articles , campus news (Inside Iowa State) student created PR campaign</a:t>
            </a:r>
          </a:p>
          <a:p>
            <a:r>
              <a:rPr lang="en-US" dirty="0" smtClean="0"/>
              <a:t>Identify needs for collaborative building: student contact, resources, engagement</a:t>
            </a:r>
          </a:p>
          <a:p>
            <a:r>
              <a:rPr lang="en-US" dirty="0" smtClean="0"/>
              <a:t>real opportunities: building check, resource guide</a:t>
            </a:r>
          </a:p>
        </p:txBody>
      </p:sp>
      <p:sp>
        <p:nvSpPr>
          <p:cNvPr id="4" name="Slide Number Placeholder 3"/>
          <p:cNvSpPr>
            <a:spLocks noGrp="1"/>
          </p:cNvSpPr>
          <p:nvPr>
            <p:ph type="sldNum" sz="quarter" idx="10"/>
          </p:nvPr>
        </p:nvSpPr>
        <p:spPr/>
        <p:txBody>
          <a:bodyPr/>
          <a:lstStyle/>
          <a:p>
            <a:fld id="{58F096C8-6543-4C33-A9E9-1216366E268F}"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Research guide </a:t>
            </a:r>
          </a:p>
          <a:p>
            <a:r>
              <a:rPr lang="en-US" dirty="0" smtClean="0"/>
              <a:t>Provided a Valuable</a:t>
            </a:r>
            <a:r>
              <a:rPr lang="en-US" baseline="0" dirty="0" smtClean="0"/>
              <a:t> Resource</a:t>
            </a:r>
          </a:p>
          <a:p>
            <a:r>
              <a:rPr lang="en-US" baseline="0" dirty="0" smtClean="0"/>
              <a:t>Provided Outreach by Someone other than the library</a:t>
            </a:r>
          </a:p>
          <a:p>
            <a:r>
              <a:rPr lang="en-US" dirty="0" smtClean="0"/>
              <a:t>Provide mentoring</a:t>
            </a:r>
            <a:r>
              <a:rPr lang="en-US" dirty="0"/>
              <a:t> </a:t>
            </a:r>
            <a:r>
              <a:rPr lang="en-US" dirty="0" smtClean="0"/>
              <a:t>with an expert </a:t>
            </a:r>
          </a:p>
          <a:p>
            <a:r>
              <a:rPr lang="en-US" dirty="0" smtClean="0"/>
              <a:t>Provide independence</a:t>
            </a:r>
          </a:p>
          <a:p>
            <a:r>
              <a:rPr lang="en-US" dirty="0" smtClean="0"/>
              <a:t>Provide bridge to other department</a:t>
            </a:r>
          </a:p>
          <a:p>
            <a:r>
              <a:rPr lang="en-US" dirty="0" smtClean="0"/>
              <a:t>Provide student easy to use resource</a:t>
            </a:r>
          </a:p>
          <a:p>
            <a:r>
              <a:rPr lang="en-US" dirty="0" smtClean="0"/>
              <a:t>Provide link to area beyond the library</a:t>
            </a:r>
          </a:p>
          <a:p>
            <a:endParaRPr lang="en-US" dirty="0" smtClean="0"/>
          </a:p>
        </p:txBody>
      </p:sp>
      <p:sp>
        <p:nvSpPr>
          <p:cNvPr id="4" name="Slide Number Placeholder 3"/>
          <p:cNvSpPr>
            <a:spLocks noGrp="1"/>
          </p:cNvSpPr>
          <p:nvPr>
            <p:ph type="sldNum" sz="quarter" idx="10"/>
          </p:nvPr>
        </p:nvSpPr>
        <p:spPr/>
        <p:txBody>
          <a:bodyPr/>
          <a:lstStyle/>
          <a:p>
            <a:fld id="{58F096C8-6543-4C33-A9E9-1216366E268F}"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Research guide </a:t>
            </a:r>
          </a:p>
          <a:p>
            <a:r>
              <a:rPr lang="en-US" dirty="0" smtClean="0"/>
              <a:t>Provided a Valuable</a:t>
            </a:r>
            <a:r>
              <a:rPr lang="en-US" baseline="0" dirty="0" smtClean="0"/>
              <a:t> Resource</a:t>
            </a:r>
          </a:p>
          <a:p>
            <a:r>
              <a:rPr lang="en-US" baseline="0" dirty="0" smtClean="0"/>
              <a:t>Provided Outreach by Someone other than the library</a:t>
            </a:r>
          </a:p>
          <a:p>
            <a:r>
              <a:rPr lang="en-US" dirty="0" smtClean="0"/>
              <a:t>Provide mentoring</a:t>
            </a:r>
            <a:r>
              <a:rPr lang="en-US" dirty="0"/>
              <a:t> </a:t>
            </a:r>
            <a:r>
              <a:rPr lang="en-US" dirty="0" smtClean="0"/>
              <a:t>with an expert </a:t>
            </a:r>
          </a:p>
          <a:p>
            <a:r>
              <a:rPr lang="en-US" dirty="0" smtClean="0"/>
              <a:t>Provide independence</a:t>
            </a:r>
          </a:p>
          <a:p>
            <a:r>
              <a:rPr lang="en-US" dirty="0" smtClean="0"/>
              <a:t>Provide bridge to other department</a:t>
            </a:r>
          </a:p>
          <a:p>
            <a:r>
              <a:rPr lang="en-US" dirty="0" smtClean="0"/>
              <a:t>Provide student easy to use resource</a:t>
            </a:r>
          </a:p>
          <a:p>
            <a:r>
              <a:rPr lang="en-US" dirty="0" smtClean="0"/>
              <a:t>Provide link to area beyond the library</a:t>
            </a:r>
          </a:p>
          <a:p>
            <a:endParaRPr lang="en-US" dirty="0" smtClean="0"/>
          </a:p>
        </p:txBody>
      </p:sp>
      <p:sp>
        <p:nvSpPr>
          <p:cNvPr id="4" name="Slide Number Placeholder 3"/>
          <p:cNvSpPr>
            <a:spLocks noGrp="1"/>
          </p:cNvSpPr>
          <p:nvPr>
            <p:ph type="sldNum" sz="quarter" idx="10"/>
          </p:nvPr>
        </p:nvSpPr>
        <p:spPr/>
        <p:txBody>
          <a:bodyPr/>
          <a:lstStyle/>
          <a:p>
            <a:fld id="{58F096C8-6543-4C33-A9E9-1216366E268F}"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D87A0B-F0BC-4826-A269-3E27DD797E7E}" type="datetimeFigureOut">
              <a:rPr lang="en-US" smtClean="0"/>
              <a:pPr/>
              <a:t>7/17/2012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911F5E-9ABD-4CC7-9274-E4348B355060}"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D87A0B-F0BC-4826-A269-3E27DD797E7E}" type="datetimeFigureOut">
              <a:rPr lang="en-US" smtClean="0"/>
              <a:pPr/>
              <a:t>7/17/2012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911F5E-9ABD-4CC7-9274-E4348B35506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D87A0B-F0BC-4826-A269-3E27DD797E7E}" type="datetimeFigureOut">
              <a:rPr lang="en-US" smtClean="0"/>
              <a:pPr/>
              <a:t>7/17/2012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911F5E-9ABD-4CC7-9274-E4348B355060}"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D82834-9996-4444-9DB9-C89E71D42DD0}" type="datetimeFigureOut">
              <a:rPr lang="en-US" smtClean="0"/>
              <a:pPr/>
              <a:t>7/17/2012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827027B-02E8-48E1-AA30-D0248B552542}"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D82834-9996-4444-9DB9-C89E71D42DD0}" type="datetimeFigureOut">
              <a:rPr lang="en-US" smtClean="0"/>
              <a:pPr/>
              <a:t>7/17/2012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827027B-02E8-48E1-AA30-D0248B552542}"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D82834-9996-4444-9DB9-C89E71D42DD0}" type="datetimeFigureOut">
              <a:rPr lang="en-US" smtClean="0"/>
              <a:pPr/>
              <a:t>7/17/2012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827027B-02E8-48E1-AA30-D0248B552542}"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DD82834-9996-4444-9DB9-C89E71D42DD0}" type="datetimeFigureOut">
              <a:rPr lang="en-US" smtClean="0"/>
              <a:pPr/>
              <a:t>7/17/2012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827027B-02E8-48E1-AA30-D0248B552542}"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D82834-9996-4444-9DB9-C89E71D42DD0}" type="datetimeFigureOut">
              <a:rPr lang="en-US" smtClean="0"/>
              <a:pPr/>
              <a:t>7/17/2012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827027B-02E8-48E1-AA30-D0248B552542}"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D82834-9996-4444-9DB9-C89E71D42DD0}" type="datetimeFigureOut">
              <a:rPr lang="en-US" smtClean="0"/>
              <a:pPr/>
              <a:t>7/17/2012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827027B-02E8-48E1-AA30-D0248B552542}"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D82834-9996-4444-9DB9-C89E71D42DD0}" type="datetimeFigureOut">
              <a:rPr lang="en-US" smtClean="0"/>
              <a:pPr/>
              <a:t>7/17/2012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827027B-02E8-48E1-AA30-D0248B552542}"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D82834-9996-4444-9DB9-C89E71D42DD0}" type="datetimeFigureOut">
              <a:rPr lang="en-US" smtClean="0"/>
              <a:pPr/>
              <a:t>7/17/2012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827027B-02E8-48E1-AA30-D0248B55254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D87A0B-F0BC-4826-A269-3E27DD797E7E}" type="datetimeFigureOut">
              <a:rPr lang="en-US" smtClean="0"/>
              <a:pPr/>
              <a:t>7/17/2012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911F5E-9ABD-4CC7-9274-E4348B355060}"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D82834-9996-4444-9DB9-C89E71D42DD0}" type="datetimeFigureOut">
              <a:rPr lang="en-US" smtClean="0"/>
              <a:pPr/>
              <a:t>7/17/2012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827027B-02E8-48E1-AA30-D0248B552542}"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D82834-9996-4444-9DB9-C89E71D42DD0}" type="datetimeFigureOut">
              <a:rPr lang="en-US" smtClean="0"/>
              <a:pPr/>
              <a:t>7/17/2012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827027B-02E8-48E1-AA30-D0248B552542}"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D82834-9996-4444-9DB9-C89E71D42DD0}" type="datetimeFigureOut">
              <a:rPr lang="en-US" smtClean="0"/>
              <a:pPr/>
              <a:t>7/17/2012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827027B-02E8-48E1-AA30-D0248B55254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D87A0B-F0BC-4826-A269-3E27DD797E7E}" type="datetimeFigureOut">
              <a:rPr lang="en-US" smtClean="0"/>
              <a:pPr/>
              <a:t>7/17/2012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911F5E-9ABD-4CC7-9274-E4348B35506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D87A0B-F0BC-4826-A269-3E27DD797E7E}" type="datetimeFigureOut">
              <a:rPr lang="en-US" smtClean="0"/>
              <a:pPr/>
              <a:t>7/17/2012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D911F5E-9ABD-4CC7-9274-E4348B35506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D87A0B-F0BC-4826-A269-3E27DD797E7E}" type="datetimeFigureOut">
              <a:rPr lang="en-US" smtClean="0"/>
              <a:pPr/>
              <a:t>7/17/2012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D911F5E-9ABD-4CC7-9274-E4348B35506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D87A0B-F0BC-4826-A269-3E27DD797E7E}" type="datetimeFigureOut">
              <a:rPr lang="en-US" smtClean="0"/>
              <a:pPr/>
              <a:t>7/17/2012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D911F5E-9ABD-4CC7-9274-E4348B35506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D87A0B-F0BC-4826-A269-3E27DD797E7E}" type="datetimeFigureOut">
              <a:rPr lang="en-US" smtClean="0"/>
              <a:pPr/>
              <a:t>7/17/2012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D911F5E-9ABD-4CC7-9274-E4348B35506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D87A0B-F0BC-4826-A269-3E27DD797E7E}" type="datetimeFigureOut">
              <a:rPr lang="en-US" smtClean="0"/>
              <a:pPr/>
              <a:t>7/17/2012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D911F5E-9ABD-4CC7-9274-E4348B35506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D87A0B-F0BC-4826-A269-3E27DD797E7E}" type="datetimeFigureOut">
              <a:rPr lang="en-US" smtClean="0"/>
              <a:pPr/>
              <a:t>7/17/2012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D911F5E-9ABD-4CC7-9274-E4348B35506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D87A0B-F0BC-4826-A269-3E27DD797E7E}" type="datetimeFigureOut">
              <a:rPr lang="en-US" smtClean="0"/>
              <a:pPr/>
              <a:t>7/17/2012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11F5E-9ABD-4CC7-9274-E4348B35506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D82834-9996-4444-9DB9-C89E71D42DD0}" type="datetimeFigureOut">
              <a:rPr lang="en-US" smtClean="0"/>
              <a:pPr/>
              <a:t>7/17/2012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27027B-02E8-48E1-AA30-D0248B55254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passonn@iastate.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instr.iastate.libguides.com/content.php?pid=26342&amp;sid=340687"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mailto:spassonn@iastate.ed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worldinbalance.net/intagreements/1987-brundtland.php"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hyperlink" Target="http://yosemite.epa.gov/r10/oi.nsf/b724ca698f6054798825705700693650/398761d6c3c7184988256fc40078499b!OpenDocument" TargetMode="External"/><Relationship Id="rId4" Type="http://schemas.openxmlformats.org/officeDocument/2006/relationships/hyperlink" Target="http://www.iaclimatechange.u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epa.gov/Sustainability/index.ht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greenlibraries.or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instr.iastate.libguides.com/content.php?pid=90881&amp;sid=676876&amp;search_terms=service+learning"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instr.iastate.libguides.com/content.php?mode=preview&amp;pid=91878&amp;sid=684345"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instr.iastate.libguides.com/content.php?pid=90881&amp;sid=676876&amp;search_terms=service+learn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4800" y="381000"/>
            <a:ext cx="8839200" cy="2862322"/>
          </a:xfrm>
          <a:prstGeom prst="rect">
            <a:avLst/>
          </a:prstGeom>
          <a:noFill/>
        </p:spPr>
        <p:txBody>
          <a:bodyPr wrap="square" rtlCol="0">
            <a:spAutoFit/>
          </a:bodyPr>
          <a:lstStyle/>
          <a:p>
            <a:pPr algn="ctr"/>
            <a:r>
              <a:rPr lang="en-US" sz="6000" dirty="0" smtClean="0">
                <a:solidFill>
                  <a:schemeClr val="bg1"/>
                </a:solidFill>
              </a:rPr>
              <a:t>Building Partnerships, Building Opportunities</a:t>
            </a:r>
          </a:p>
          <a:p>
            <a:pPr algn="ctr"/>
            <a:endParaRPr lang="en-US" sz="6000" dirty="0">
              <a:solidFill>
                <a:schemeClr val="bg1"/>
              </a:solidFill>
            </a:endParaRPr>
          </a:p>
        </p:txBody>
      </p:sp>
      <p:sp>
        <p:nvSpPr>
          <p:cNvPr id="9"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10" name="TextBox 9"/>
          <p:cNvSpPr txBox="1"/>
          <p:nvPr/>
        </p:nvSpPr>
        <p:spPr>
          <a:xfrm>
            <a:off x="1143000" y="152400"/>
            <a:ext cx="7236468" cy="2585323"/>
          </a:xfrm>
          <a:prstGeom prst="rect">
            <a:avLst/>
          </a:prstGeom>
          <a:noFill/>
        </p:spPr>
        <p:txBody>
          <a:bodyPr wrap="none" rtlCol="0">
            <a:spAutoFit/>
          </a:bodyPr>
          <a:lstStyle/>
          <a:p>
            <a:pPr algn="ctr"/>
            <a:r>
              <a:rPr lang="en-US" sz="2800" dirty="0" smtClean="0">
                <a:solidFill>
                  <a:schemeClr val="tx1">
                    <a:lumMod val="75000"/>
                    <a:lumOff val="25000"/>
                  </a:schemeClr>
                </a:solidFill>
              </a:rPr>
              <a:t>Building Partnerships, Building Opportunities</a:t>
            </a:r>
          </a:p>
          <a:p>
            <a:pPr algn="ctr"/>
            <a:r>
              <a:rPr lang="en-US" sz="2800" dirty="0" smtClean="0">
                <a:solidFill>
                  <a:schemeClr val="tx1">
                    <a:lumMod val="75000"/>
                    <a:lumOff val="25000"/>
                  </a:schemeClr>
                </a:solidFill>
              </a:rPr>
              <a:t>Greener Libraries for</a:t>
            </a:r>
          </a:p>
          <a:p>
            <a:pPr algn="ctr"/>
            <a:r>
              <a:rPr lang="en-US" sz="2800" dirty="0" smtClean="0">
                <a:solidFill>
                  <a:schemeClr val="tx1">
                    <a:lumMod val="75000"/>
                    <a:lumOff val="25000"/>
                  </a:schemeClr>
                </a:solidFill>
              </a:rPr>
              <a:t>Outreach, Collaboration and </a:t>
            </a:r>
          </a:p>
          <a:p>
            <a:pPr algn="ctr"/>
            <a:r>
              <a:rPr lang="en-US" sz="2800" dirty="0" smtClean="0">
                <a:solidFill>
                  <a:schemeClr val="tx1">
                    <a:lumMod val="75000"/>
                    <a:lumOff val="25000"/>
                  </a:schemeClr>
                </a:solidFill>
              </a:rPr>
              <a:t>Service Learning Opportunities</a:t>
            </a:r>
          </a:p>
          <a:p>
            <a:pPr algn="ctr"/>
            <a:endParaRPr lang="en-US" sz="3200" dirty="0" smtClean="0">
              <a:solidFill>
                <a:schemeClr val="bg1"/>
              </a:solidFill>
            </a:endParaRPr>
          </a:p>
          <a:p>
            <a:endParaRPr lang="en-US" dirty="0"/>
          </a:p>
        </p:txBody>
      </p:sp>
      <p:sp>
        <p:nvSpPr>
          <p:cNvPr id="11" name="TextBox 10"/>
          <p:cNvSpPr txBox="1"/>
          <p:nvPr/>
        </p:nvSpPr>
        <p:spPr>
          <a:xfrm>
            <a:off x="381000" y="2362200"/>
            <a:ext cx="13111282" cy="4308872"/>
          </a:xfrm>
          <a:prstGeom prst="rect">
            <a:avLst/>
          </a:prstGeom>
          <a:noFill/>
        </p:spPr>
        <p:txBody>
          <a:bodyPr wrap="square" rtlCol="0">
            <a:spAutoFit/>
          </a:bodyPr>
          <a:lstStyle/>
          <a:p>
            <a:pPr marL="514350" indent="-514350">
              <a:buAutoNum type="arabicPeriod"/>
            </a:pPr>
            <a:r>
              <a:rPr lang="en-US" sz="2800" dirty="0" smtClean="0">
                <a:solidFill>
                  <a:schemeClr val="bg1"/>
                </a:solidFill>
              </a:rPr>
              <a:t>Background and Framework</a:t>
            </a:r>
          </a:p>
          <a:p>
            <a:pPr marL="514350" indent="-514350">
              <a:buAutoNum type="arabicPeriod"/>
            </a:pPr>
            <a:r>
              <a:rPr lang="en-US" sz="2800" dirty="0" smtClean="0">
                <a:solidFill>
                  <a:schemeClr val="bg1"/>
                </a:solidFill>
              </a:rPr>
              <a:t>Resources</a:t>
            </a:r>
          </a:p>
          <a:p>
            <a:pPr marL="514350" indent="-514350">
              <a:buAutoNum type="arabicPeriod"/>
            </a:pPr>
            <a:r>
              <a:rPr lang="en-US" sz="2800" dirty="0" smtClean="0">
                <a:solidFill>
                  <a:schemeClr val="bg1"/>
                </a:solidFill>
              </a:rPr>
              <a:t>Type of Projects</a:t>
            </a:r>
          </a:p>
          <a:p>
            <a:pPr marL="514350" indent="-514350">
              <a:buAutoNum type="arabicPeriod"/>
            </a:pPr>
            <a:r>
              <a:rPr lang="en-US" sz="2800" dirty="0" smtClean="0">
                <a:solidFill>
                  <a:schemeClr val="bg1"/>
                </a:solidFill>
              </a:rPr>
              <a:t>The Sustainability Journey and </a:t>
            </a:r>
          </a:p>
          <a:p>
            <a:pPr marL="514350" indent="400050"/>
            <a:r>
              <a:rPr lang="en-US" sz="2800" dirty="0" smtClean="0">
                <a:solidFill>
                  <a:schemeClr val="bg1"/>
                </a:solidFill>
              </a:rPr>
              <a:t>Service Internship Collaborations</a:t>
            </a:r>
          </a:p>
          <a:p>
            <a:pPr marL="514350" indent="-514350">
              <a:buFont typeface="+mj-lt"/>
              <a:buAutoNum type="arabicPeriod" startAt="5"/>
            </a:pPr>
            <a:r>
              <a:rPr lang="en-US" sz="2800" dirty="0" smtClean="0">
                <a:solidFill>
                  <a:schemeClr val="bg1"/>
                </a:solidFill>
              </a:rPr>
              <a:t>Why Sustainability and Service Internships				</a:t>
            </a:r>
          </a:p>
          <a:p>
            <a:pPr marL="514350" indent="400050"/>
            <a:r>
              <a:rPr lang="en-US" sz="2800" dirty="0" smtClean="0">
                <a:solidFill>
                  <a:schemeClr val="bg1"/>
                </a:solidFill>
              </a:rPr>
              <a:t>are important to academic libraries </a:t>
            </a:r>
          </a:p>
          <a:p>
            <a:pPr marL="514350" indent="400050"/>
            <a:r>
              <a:rPr lang="en-US" sz="2800" dirty="0" smtClean="0">
                <a:solidFill>
                  <a:schemeClr val="bg1"/>
                </a:solidFill>
              </a:rPr>
              <a:t>&amp; their campuses</a:t>
            </a:r>
          </a:p>
          <a:p>
            <a:pPr marL="514350" indent="-514350"/>
            <a:endParaRPr lang="en-US" sz="3200" dirty="0" smtClean="0">
              <a:solidFill>
                <a:schemeClr val="bg1"/>
              </a:solidFill>
            </a:endParaRPr>
          </a:p>
          <a:p>
            <a:endParaRPr lang="en-US" dirty="0"/>
          </a:p>
        </p:txBody>
      </p:sp>
      <p:sp>
        <p:nvSpPr>
          <p:cNvPr id="6" name="Title 5"/>
          <p:cNvSpPr>
            <a:spLocks noGrp="1"/>
          </p:cNvSpPr>
          <p:nvPr>
            <p:ph type="ctrTitle"/>
          </p:nvPr>
        </p:nvSpPr>
        <p:spPr>
          <a:xfrm>
            <a:off x="0" y="0"/>
            <a:ext cx="9144000" cy="6858000"/>
          </a:xfr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a:normAutofit/>
          </a:bodyPr>
          <a:lstStyle/>
          <a:p>
            <a:r>
              <a:rPr lang="en-US" sz="8000" dirty="0" smtClean="0">
                <a:solidFill>
                  <a:srgbClr val="CCFF99"/>
                </a:solidFill>
              </a:rPr>
              <a:t>Greener Libraries</a:t>
            </a:r>
            <a:endParaRPr lang="en-US" sz="8000" dirty="0">
              <a:solidFill>
                <a:srgbClr val="CCFF99"/>
              </a:solidFill>
            </a:endParaRPr>
          </a:p>
        </p:txBody>
      </p:sp>
      <p:sp>
        <p:nvSpPr>
          <p:cNvPr id="13" name="TextBox 12"/>
          <p:cNvSpPr txBox="1"/>
          <p:nvPr/>
        </p:nvSpPr>
        <p:spPr>
          <a:xfrm>
            <a:off x="381000" y="0"/>
            <a:ext cx="8839200" cy="1938992"/>
          </a:xfrm>
          <a:prstGeom prst="rect">
            <a:avLst/>
          </a:prstGeom>
          <a:noFill/>
        </p:spPr>
        <p:txBody>
          <a:bodyPr wrap="square" rtlCol="0">
            <a:spAutoFit/>
          </a:bodyPr>
          <a:lstStyle/>
          <a:p>
            <a:pPr algn="ctr"/>
            <a:r>
              <a:rPr lang="en-US" sz="6000" dirty="0" smtClean="0">
                <a:solidFill>
                  <a:schemeClr val="bg1"/>
                </a:solidFill>
              </a:rPr>
              <a:t>Building Partnerships, Building Opportunities</a:t>
            </a:r>
            <a:endParaRPr lang="en-US" sz="6000" dirty="0">
              <a:solidFill>
                <a:schemeClr val="bg1"/>
              </a:solidFill>
            </a:endParaRPr>
          </a:p>
        </p:txBody>
      </p:sp>
      <p:sp>
        <p:nvSpPr>
          <p:cNvPr id="5" name="TextBox 4"/>
          <p:cNvSpPr txBox="1"/>
          <p:nvPr/>
        </p:nvSpPr>
        <p:spPr>
          <a:xfrm>
            <a:off x="685800" y="4800600"/>
            <a:ext cx="7543800" cy="1200329"/>
          </a:xfrm>
          <a:prstGeom prst="rect">
            <a:avLst/>
          </a:prstGeom>
          <a:noFill/>
        </p:spPr>
        <p:txBody>
          <a:bodyPr wrap="square" rtlCol="0">
            <a:spAutoFit/>
          </a:bodyPr>
          <a:lstStyle/>
          <a:p>
            <a:pPr algn="ctr"/>
            <a:r>
              <a:rPr lang="en-US" sz="3600" b="1" dirty="0" smtClean="0">
                <a:solidFill>
                  <a:schemeClr val="bg2">
                    <a:lumMod val="75000"/>
                  </a:schemeClr>
                </a:solidFill>
              </a:rPr>
              <a:t>For Outreach, Collaboration and </a:t>
            </a:r>
          </a:p>
          <a:p>
            <a:pPr algn="ctr"/>
            <a:r>
              <a:rPr lang="en-US" sz="3600" b="1" dirty="0" smtClean="0">
                <a:solidFill>
                  <a:schemeClr val="bg2">
                    <a:lumMod val="75000"/>
                  </a:schemeClr>
                </a:solidFill>
              </a:rPr>
              <a:t>Service Internship Opportunities</a:t>
            </a:r>
            <a:endParaRPr lang="en-US" sz="3600" dirty="0">
              <a:solidFill>
                <a:schemeClr val="bg2">
                  <a:lumMod val="75000"/>
                </a:schemeClr>
              </a:solidFill>
            </a:endParaRPr>
          </a:p>
        </p:txBody>
      </p:sp>
      <p:sp>
        <p:nvSpPr>
          <p:cNvPr id="8" name="TextBox 7"/>
          <p:cNvSpPr txBox="1"/>
          <p:nvPr/>
        </p:nvSpPr>
        <p:spPr>
          <a:xfrm>
            <a:off x="762000" y="6096000"/>
            <a:ext cx="7535333" cy="461665"/>
          </a:xfrm>
          <a:prstGeom prst="rect">
            <a:avLst/>
          </a:prstGeom>
          <a:noFill/>
        </p:spPr>
        <p:txBody>
          <a:bodyPr wrap="none" rtlCol="0">
            <a:spAutoFit/>
          </a:bodyPr>
          <a:lstStyle/>
          <a:p>
            <a:r>
              <a:rPr lang="en-US" sz="2400" dirty="0" smtClean="0">
                <a:hlinkClick r:id="rId3"/>
              </a:rPr>
              <a:t>Sarah Passonneau: spassonn@iastate.edu</a:t>
            </a:r>
            <a:r>
              <a:rPr lang="en-US" sz="2400" dirty="0" smtClean="0"/>
              <a:t> or 515 294-2117</a:t>
            </a:r>
            <a:endParaRPr lang="en-US" sz="2400" dirty="0"/>
          </a:p>
        </p:txBody>
      </p:sp>
      <p:sp>
        <p:nvSpPr>
          <p:cNvPr id="12" name="TextBox 11"/>
          <p:cNvSpPr txBox="1"/>
          <p:nvPr/>
        </p:nvSpPr>
        <p:spPr>
          <a:xfrm>
            <a:off x="838200" y="2057400"/>
            <a:ext cx="7315200" cy="1077218"/>
          </a:xfrm>
          <a:prstGeom prst="rect">
            <a:avLst/>
          </a:prstGeom>
          <a:noFill/>
        </p:spPr>
        <p:txBody>
          <a:bodyPr wrap="square" rtlCol="0">
            <a:spAutoFit/>
          </a:bodyPr>
          <a:lstStyle/>
          <a:p>
            <a:r>
              <a:rPr lang="en-US" sz="3200" dirty="0" smtClean="0"/>
              <a:t>http://instr.iastate.libguides.com/content.php?pid=26342&amp;sid=340687</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13"/>
                                        </p:tgtEl>
                                      </p:cBhvr>
                                    </p:animEffect>
                                    <p:set>
                                      <p:cBhvr>
                                        <p:cTn id="7" dur="1" fill="hold">
                                          <p:stCondLst>
                                            <p:cond delay="999"/>
                                          </p:stCondLst>
                                        </p:cTn>
                                        <p:tgtEl>
                                          <p:spTgt spid="13"/>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1000"/>
                                        <p:tgtEl>
                                          <p:spTgt spid="6"/>
                                        </p:tgtEl>
                                      </p:cBhvr>
                                    </p:animEffect>
                                    <p:set>
                                      <p:cBhvr>
                                        <p:cTn id="10" dur="1" fill="hold">
                                          <p:stCondLst>
                                            <p:cond delay="999"/>
                                          </p:stCondLst>
                                        </p:cTn>
                                        <p:tgtEl>
                                          <p:spTgt spid="6"/>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1000"/>
                                        <p:tgtEl>
                                          <p:spTgt spid="5"/>
                                        </p:tgtEl>
                                      </p:cBhvr>
                                    </p:animEffect>
                                    <p:set>
                                      <p:cBhvr>
                                        <p:cTn id="13" dur="1" fill="hold">
                                          <p:stCondLst>
                                            <p:cond delay="999"/>
                                          </p:stCondLst>
                                        </p:cTn>
                                        <p:tgtEl>
                                          <p:spTgt spid="5"/>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1000"/>
                                        <p:tgtEl>
                                          <p:spTgt spid="8"/>
                                        </p:tgtEl>
                                      </p:cBhvr>
                                    </p:animEffect>
                                    <p:set>
                                      <p:cBhvr>
                                        <p:cTn id="16" dur="1" fill="hold">
                                          <p:stCondLst>
                                            <p:cond delay="999"/>
                                          </p:stCondLst>
                                        </p:cTn>
                                        <p:tgtEl>
                                          <p:spTgt spid="8"/>
                                        </p:tgtEl>
                                        <p:attrNameLst>
                                          <p:attrName>style.visibility</p:attrName>
                                        </p:attrNameLst>
                                      </p:cBhvr>
                                      <p:to>
                                        <p:strVal val="hidden"/>
                                      </p:to>
                                    </p:set>
                                  </p:childTnLst>
                                </p:cTn>
                              </p:par>
                              <p:par>
                                <p:cTn id="17" presetID="10" presetClass="entr" presetSubtype="0" fill="hold" nodeType="with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fade">
                                      <p:cBhvr>
                                        <p:cTn id="19" dur="2000"/>
                                        <p:tgtEl>
                                          <p:spTgt spid="12">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grpId="0" nodeType="clickEffect">
                                  <p:stCondLst>
                                    <p:cond delay="0"/>
                                  </p:stCondLst>
                                  <p:childTnLst>
                                    <p:animEffect transition="out" filter="fade">
                                      <p:cBhvr>
                                        <p:cTn id="23" dur="2000"/>
                                        <p:tgtEl>
                                          <p:spTgt spid="12">
                                            <p:txEl>
                                              <p:pRg st="0" end="0"/>
                                            </p:txEl>
                                          </p:spTgt>
                                        </p:tgtEl>
                                      </p:cBhvr>
                                    </p:animEffect>
                                    <p:set>
                                      <p:cBhvr>
                                        <p:cTn id="24" dur="1" fill="hold">
                                          <p:stCondLst>
                                            <p:cond delay="1999"/>
                                          </p:stCondLst>
                                        </p:cTn>
                                        <p:tgtEl>
                                          <p:spTgt spid="12">
                                            <p:txEl>
                                              <p:pRg st="0" end="0"/>
                                            </p:txEl>
                                          </p:spTgt>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6" grpId="0" animBg="1"/>
      <p:bldP spid="13" grpId="0"/>
      <p:bldP spid="5" grpId="0"/>
      <p:bldP spid="8" grpId="0"/>
      <p:bldP spid="12"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5" name="TextBox 4"/>
          <p:cNvSpPr txBox="1"/>
          <p:nvPr/>
        </p:nvSpPr>
        <p:spPr>
          <a:xfrm>
            <a:off x="2500115" y="685800"/>
            <a:ext cx="4281685" cy="1446550"/>
          </a:xfrm>
          <a:prstGeom prst="rect">
            <a:avLst/>
          </a:prstGeom>
          <a:noFill/>
        </p:spPr>
        <p:txBody>
          <a:bodyPr wrap="none" rtlCol="0">
            <a:spAutoFit/>
          </a:bodyPr>
          <a:lstStyle/>
          <a:p>
            <a:r>
              <a:rPr lang="en-US" sz="8800" b="1" dirty="0" smtClean="0">
                <a:solidFill>
                  <a:schemeClr val="accent1">
                    <a:lumMod val="75000"/>
                  </a:schemeClr>
                </a:solidFill>
              </a:rPr>
              <a:t>Benefits </a:t>
            </a:r>
            <a:endParaRPr lang="en-US" sz="8800" b="1" dirty="0">
              <a:solidFill>
                <a:schemeClr val="accent1">
                  <a:lumMod val="75000"/>
                </a:schemeClr>
              </a:solidFill>
            </a:endParaRPr>
          </a:p>
        </p:txBody>
      </p:sp>
      <p:sp>
        <p:nvSpPr>
          <p:cNvPr id="6" name="TextBox 5"/>
          <p:cNvSpPr txBox="1"/>
          <p:nvPr/>
        </p:nvSpPr>
        <p:spPr>
          <a:xfrm>
            <a:off x="3733800" y="4648200"/>
            <a:ext cx="1370888" cy="1446550"/>
          </a:xfrm>
          <a:prstGeom prst="rect">
            <a:avLst/>
          </a:prstGeom>
          <a:noFill/>
        </p:spPr>
        <p:txBody>
          <a:bodyPr wrap="none" rtlCol="0">
            <a:spAutoFit/>
          </a:bodyPr>
          <a:lstStyle/>
          <a:p>
            <a:r>
              <a:rPr lang="en-US" sz="8800" b="1" dirty="0" smtClean="0">
                <a:solidFill>
                  <a:schemeClr val="accent1">
                    <a:lumMod val="75000"/>
                  </a:schemeClr>
                </a:solidFill>
              </a:rPr>
              <a:t>Fit</a:t>
            </a:r>
            <a:endParaRPr lang="en-US" sz="8800" b="1" dirty="0">
              <a:solidFill>
                <a:schemeClr val="accent1">
                  <a:lumMod val="75000"/>
                </a:schemeClr>
              </a:solidFill>
            </a:endParaRPr>
          </a:p>
        </p:txBody>
      </p:sp>
      <p:sp>
        <p:nvSpPr>
          <p:cNvPr id="12" name="Rectangle 11"/>
          <p:cNvSpPr/>
          <p:nvPr/>
        </p:nvSpPr>
        <p:spPr>
          <a:xfrm>
            <a:off x="3352800" y="2743200"/>
            <a:ext cx="2310697" cy="1107996"/>
          </a:xfrm>
          <a:prstGeom prst="rect">
            <a:avLst/>
          </a:prstGeom>
        </p:spPr>
        <p:txBody>
          <a:bodyPr wrap="square">
            <a:spAutoFit/>
          </a:bodyPr>
          <a:lstStyle/>
          <a:p>
            <a:r>
              <a:rPr lang="en-US" sz="6600" b="1" dirty="0" smtClean="0">
                <a:solidFill>
                  <a:srgbClr val="CCFF99"/>
                </a:solidFill>
              </a:rPr>
              <a:t>Equal </a:t>
            </a:r>
            <a:endParaRPr lang="en-US" sz="6600" b="1" dirty="0">
              <a:solidFill>
                <a:srgbClr val="CCFF99"/>
              </a:solidFill>
            </a:endParaRPr>
          </a:p>
        </p:txBody>
      </p:sp>
    </p:spTree>
    <p:extLst>
      <p:ext uri="{BB962C8B-B14F-4D97-AF65-F5344CB8AC3E}">
        <p14:creationId xmlns:p14="http://schemas.microsoft.com/office/powerpoint/2010/main" val="14135641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7" name="TextBox 6"/>
          <p:cNvSpPr txBox="1"/>
          <p:nvPr/>
        </p:nvSpPr>
        <p:spPr>
          <a:xfrm>
            <a:off x="76200" y="333137"/>
            <a:ext cx="8991600" cy="6524863"/>
          </a:xfrm>
          <a:prstGeom prst="rect">
            <a:avLst/>
          </a:prstGeom>
          <a:noFill/>
        </p:spPr>
        <p:txBody>
          <a:bodyPr wrap="square" rtlCol="0">
            <a:spAutoFit/>
          </a:bodyPr>
          <a:lstStyle/>
          <a:p>
            <a:r>
              <a:rPr lang="en-US" sz="4000" dirty="0" smtClean="0"/>
              <a:t>Furco locates service-learning in the middle of the continuum, and states that it is unique in its "intention to </a:t>
            </a:r>
            <a:r>
              <a:rPr lang="en-US" sz="4000" b="1" dirty="0" smtClean="0">
                <a:solidFill>
                  <a:schemeClr val="accent2">
                    <a:lumMod val="50000"/>
                  </a:schemeClr>
                </a:solidFill>
              </a:rPr>
              <a:t>equally benefit</a:t>
            </a:r>
            <a:r>
              <a:rPr lang="en-US" sz="4000" dirty="0" smtClean="0"/>
              <a:t> the provider and the recipient of the service as well as to ensure </a:t>
            </a:r>
            <a:r>
              <a:rPr lang="en-US" sz="4000" b="1" dirty="0" smtClean="0">
                <a:solidFill>
                  <a:schemeClr val="accent2">
                    <a:lumMod val="50000"/>
                  </a:schemeClr>
                </a:solidFill>
              </a:rPr>
              <a:t>equal </a:t>
            </a:r>
            <a:r>
              <a:rPr lang="en-US" sz="4000" dirty="0" smtClean="0"/>
              <a:t>focus on both the service being provided and the learning that is occurring. ”</a:t>
            </a:r>
          </a:p>
          <a:p>
            <a:r>
              <a:rPr lang="en-US" sz="4000" dirty="0" smtClean="0"/>
              <a:t>    </a:t>
            </a:r>
            <a:r>
              <a:rPr lang="en-US" dirty="0" smtClean="0">
                <a:solidFill>
                  <a:schemeClr val="accent1">
                    <a:lumMod val="75000"/>
                  </a:schemeClr>
                </a:solidFill>
              </a:rPr>
              <a:t> </a:t>
            </a:r>
            <a:r>
              <a:rPr lang="en-US" b="1" dirty="0" smtClean="0">
                <a:solidFill>
                  <a:schemeClr val="accent1">
                    <a:lumMod val="75000"/>
                  </a:schemeClr>
                </a:solidFill>
              </a:rPr>
              <a:t>- Bringle, R., &amp; Hatcher, J. (1995). “A service learning curriculum for faculty.” </a:t>
            </a:r>
          </a:p>
          <a:p>
            <a:r>
              <a:rPr lang="en-US" b="1" i="1" dirty="0" smtClean="0">
                <a:solidFill>
                  <a:schemeClr val="accent1">
                    <a:lumMod val="75000"/>
                  </a:schemeClr>
                </a:solidFill>
              </a:rPr>
              <a:t>Michigan Journal of Community Service Learning</a:t>
            </a:r>
            <a:r>
              <a:rPr lang="en-US" b="1" dirty="0" smtClean="0">
                <a:solidFill>
                  <a:schemeClr val="accent1">
                    <a:lumMod val="75000"/>
                  </a:schemeClr>
                </a:solidFill>
              </a:rPr>
              <a:t>, 2, 112-122.</a:t>
            </a:r>
            <a:r>
              <a:rPr lang="en-US" sz="4000" b="1" dirty="0" smtClean="0"/>
              <a:t/>
            </a:r>
            <a:br>
              <a:rPr lang="en-US" sz="4000" b="1" dirty="0" smtClean="0"/>
            </a:br>
            <a:r>
              <a:rPr lang="en-US" sz="4000" dirty="0" smtClean="0"/>
              <a:t/>
            </a:r>
            <a:br>
              <a:rPr lang="en-US" sz="4000" dirty="0" smtClean="0"/>
            </a:br>
            <a:endParaRPr lang="en-US" sz="4000" dirty="0">
              <a:solidFill>
                <a:schemeClr val="accent1">
                  <a:lumMod val="75000"/>
                </a:schemeClr>
              </a:solidFill>
            </a:endParaRPr>
          </a:p>
        </p:txBody>
      </p:sp>
    </p:spTree>
    <p:extLst>
      <p:ext uri="{BB962C8B-B14F-4D97-AF65-F5344CB8AC3E}">
        <p14:creationId xmlns:p14="http://schemas.microsoft.com/office/powerpoint/2010/main" val="1884559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xit" presetSubtype="0" fill="hold" grpId="1" nodeType="withEffect">
                                  <p:stCondLst>
                                    <p:cond delay="0"/>
                                  </p:stCondLst>
                                  <p:childTnLst>
                                    <p:animEffect transition="out" filter="fade">
                                      <p:cBhvr>
                                        <p:cTn id="9" dur="2000"/>
                                        <p:tgtEl>
                                          <p:spTgt spid="7"/>
                                        </p:tgtEl>
                                      </p:cBhvr>
                                    </p:animEffect>
                                    <p:set>
                                      <p:cBhvr>
                                        <p:cTn id="10"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4"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000" b="0" i="0" u="none" strike="noStrike" kern="1200" cap="none" spc="0" normalizeH="0" baseline="0" noProof="0" dirty="0" smtClean="0">
                <a:ln>
                  <a:noFill/>
                </a:ln>
                <a:solidFill>
                  <a:srgbClr val="CCFF99"/>
                </a:solidFill>
                <a:effectLst/>
                <a:uLnTx/>
                <a:uFillTx/>
                <a:latin typeface="+mj-lt"/>
                <a:ea typeface="+mj-ea"/>
                <a:cs typeface="+mj-cs"/>
              </a:rPr>
              <a:t>Why?</a:t>
            </a: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5" name="TextBox 4"/>
          <p:cNvSpPr txBox="1"/>
          <p:nvPr/>
        </p:nvSpPr>
        <p:spPr>
          <a:xfrm>
            <a:off x="2500115" y="685800"/>
            <a:ext cx="4281685" cy="1446550"/>
          </a:xfrm>
          <a:prstGeom prst="rect">
            <a:avLst/>
          </a:prstGeom>
          <a:noFill/>
        </p:spPr>
        <p:txBody>
          <a:bodyPr wrap="none" rtlCol="0">
            <a:spAutoFit/>
          </a:bodyPr>
          <a:lstStyle/>
          <a:p>
            <a:r>
              <a:rPr lang="en-US" sz="8800" b="1" dirty="0" smtClean="0">
                <a:solidFill>
                  <a:schemeClr val="accent1">
                    <a:lumMod val="75000"/>
                  </a:schemeClr>
                </a:solidFill>
              </a:rPr>
              <a:t>Benefits </a:t>
            </a:r>
            <a:endParaRPr lang="en-US" sz="8800" b="1" dirty="0">
              <a:solidFill>
                <a:schemeClr val="accent1">
                  <a:lumMod val="75000"/>
                </a:schemeClr>
              </a:solidFill>
            </a:endParaRPr>
          </a:p>
        </p:txBody>
      </p:sp>
      <p:sp>
        <p:nvSpPr>
          <p:cNvPr id="6" name="TextBox 5"/>
          <p:cNvSpPr txBox="1"/>
          <p:nvPr/>
        </p:nvSpPr>
        <p:spPr>
          <a:xfrm>
            <a:off x="3733800" y="4648200"/>
            <a:ext cx="1370888" cy="1446550"/>
          </a:xfrm>
          <a:prstGeom prst="rect">
            <a:avLst/>
          </a:prstGeom>
          <a:noFill/>
        </p:spPr>
        <p:txBody>
          <a:bodyPr wrap="none" rtlCol="0">
            <a:spAutoFit/>
          </a:bodyPr>
          <a:lstStyle/>
          <a:p>
            <a:r>
              <a:rPr lang="en-US" sz="8800" b="1" dirty="0" smtClean="0">
                <a:solidFill>
                  <a:schemeClr val="accent1">
                    <a:lumMod val="75000"/>
                  </a:schemeClr>
                </a:solidFill>
              </a:rPr>
              <a:t>Fit</a:t>
            </a:r>
            <a:endParaRPr lang="en-US" sz="8800" b="1" dirty="0">
              <a:solidFill>
                <a:schemeClr val="accent1">
                  <a:lumMod val="75000"/>
                </a:schemeClr>
              </a:solidFill>
            </a:endParaRPr>
          </a:p>
        </p:txBody>
      </p:sp>
      <p:sp>
        <p:nvSpPr>
          <p:cNvPr id="9"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000" b="0" i="0" u="none" strike="noStrike" kern="1200" cap="none" spc="0" normalizeH="0" baseline="0" noProof="0" dirty="0" smtClean="0">
                <a:ln>
                  <a:noFill/>
                </a:ln>
                <a:solidFill>
                  <a:srgbClr val="CCFF99"/>
                </a:solidFill>
                <a:effectLst/>
                <a:uLnTx/>
                <a:uFillTx/>
                <a:latin typeface="+mj-lt"/>
                <a:ea typeface="+mj-ea"/>
                <a:cs typeface="+mj-cs"/>
              </a:rPr>
              <a:t>Why?</a:t>
            </a: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10" name="Rectangle 9"/>
          <p:cNvSpPr/>
          <p:nvPr/>
        </p:nvSpPr>
        <p:spPr>
          <a:xfrm>
            <a:off x="2209800" y="609600"/>
            <a:ext cx="5638800" cy="1107996"/>
          </a:xfrm>
          <a:prstGeom prst="rect">
            <a:avLst/>
          </a:prstGeom>
        </p:spPr>
        <p:txBody>
          <a:bodyPr wrap="square">
            <a:spAutoFit/>
          </a:bodyPr>
          <a:lstStyle/>
          <a:p>
            <a:r>
              <a:rPr lang="en-US" sz="6600" dirty="0" smtClean="0">
                <a:solidFill>
                  <a:schemeClr val="accent1">
                    <a:lumMod val="75000"/>
                  </a:schemeClr>
                </a:solidFill>
              </a:rPr>
              <a:t>Equal benefit</a:t>
            </a:r>
            <a:endParaRPr lang="en-US" sz="6600" dirty="0">
              <a:solidFill>
                <a:schemeClr val="accent1">
                  <a:lumMod val="75000"/>
                </a:schemeClr>
              </a:solidFill>
            </a:endParaRPr>
          </a:p>
        </p:txBody>
      </p:sp>
      <p:sp>
        <p:nvSpPr>
          <p:cNvPr id="11" name="Rectangle 10"/>
          <p:cNvSpPr/>
          <p:nvPr/>
        </p:nvSpPr>
        <p:spPr>
          <a:xfrm>
            <a:off x="182880" y="4648200"/>
            <a:ext cx="8458200" cy="2123658"/>
          </a:xfrm>
          <a:prstGeom prst="rect">
            <a:avLst/>
          </a:prstGeom>
        </p:spPr>
        <p:txBody>
          <a:bodyPr wrap="square">
            <a:spAutoFit/>
          </a:bodyPr>
          <a:lstStyle/>
          <a:p>
            <a:pPr algn="ctr"/>
            <a:r>
              <a:rPr lang="en-US" sz="6600" dirty="0" smtClean="0">
                <a:solidFill>
                  <a:schemeClr val="accent1">
                    <a:lumMod val="75000"/>
                  </a:schemeClr>
                </a:solidFill>
              </a:rPr>
              <a:t>Equal focus on service and learning</a:t>
            </a:r>
            <a:endParaRPr lang="en-US" sz="6600" dirty="0">
              <a:solidFill>
                <a:schemeClr val="accent1">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1000"/>
                                        <p:tgtEl>
                                          <p:spTgt spid="4"/>
                                        </p:tgtEl>
                                      </p:cBhvr>
                                    </p:animEffect>
                                    <p:set>
                                      <p:cBhvr>
                                        <p:cTn id="22" dur="1" fill="hold">
                                          <p:stCondLst>
                                            <p:cond delay="999"/>
                                          </p:stCondLst>
                                        </p:cTn>
                                        <p:tgtEl>
                                          <p:spTgt spid="4"/>
                                        </p:tgtEl>
                                        <p:attrNameLst>
                                          <p:attrName>style.visibility</p:attrName>
                                        </p:attrNameLst>
                                      </p:cBhvr>
                                      <p:to>
                                        <p:strVal val="hidden"/>
                                      </p:to>
                                    </p:set>
                                  </p:childTnLst>
                                </p:cTn>
                              </p:par>
                              <p:par>
                                <p:cTn id="23" presetID="10" presetClass="exit" presetSubtype="0" fill="hold" grpId="1" nodeType="withEffect">
                                  <p:stCondLst>
                                    <p:cond delay="0"/>
                                  </p:stCondLst>
                                  <p:childTnLst>
                                    <p:animEffect transition="out" filter="fade">
                                      <p:cBhvr>
                                        <p:cTn id="24" dur="1000"/>
                                        <p:tgtEl>
                                          <p:spTgt spid="5"/>
                                        </p:tgtEl>
                                      </p:cBhvr>
                                    </p:animEffect>
                                    <p:set>
                                      <p:cBhvr>
                                        <p:cTn id="25" dur="1" fill="hold">
                                          <p:stCondLst>
                                            <p:cond delay="999"/>
                                          </p:stCondLst>
                                        </p:cTn>
                                        <p:tgtEl>
                                          <p:spTgt spid="5"/>
                                        </p:tgtEl>
                                        <p:attrNameLst>
                                          <p:attrName>style.visibility</p:attrName>
                                        </p:attrNameLst>
                                      </p:cBhvr>
                                      <p:to>
                                        <p:strVal val="hidden"/>
                                      </p:to>
                                    </p:set>
                                  </p:childTnLst>
                                </p:cTn>
                              </p:par>
                              <p:par>
                                <p:cTn id="26" presetID="10" presetClass="exit" presetSubtype="0" fill="hold" grpId="1" nodeType="withEffect">
                                  <p:stCondLst>
                                    <p:cond delay="0"/>
                                  </p:stCondLst>
                                  <p:childTnLst>
                                    <p:animEffect transition="out" filter="fade">
                                      <p:cBhvr>
                                        <p:cTn id="27" dur="1000"/>
                                        <p:tgtEl>
                                          <p:spTgt spid="6"/>
                                        </p:tgtEl>
                                      </p:cBhvr>
                                    </p:animEffect>
                                    <p:set>
                                      <p:cBhvr>
                                        <p:cTn id="28" dur="1" fill="hold">
                                          <p:stCondLst>
                                            <p:cond delay="999"/>
                                          </p:stCondLst>
                                        </p:cTn>
                                        <p:tgtEl>
                                          <p:spTgt spid="6"/>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childTnLst>
                                </p:cTn>
                              </p:par>
                              <p:par>
                                <p:cTn id="40" presetID="10" presetClass="exit" presetSubtype="0" fill="hold" grpId="1" nodeType="withEffect">
                                  <p:stCondLst>
                                    <p:cond delay="0"/>
                                  </p:stCondLst>
                                  <p:childTnLst>
                                    <p:animEffect transition="out" filter="fade">
                                      <p:cBhvr>
                                        <p:cTn id="41" dur="1000"/>
                                        <p:tgtEl>
                                          <p:spTgt spid="9"/>
                                        </p:tgtEl>
                                      </p:cBhvr>
                                    </p:animEffect>
                                    <p:set>
                                      <p:cBhvr>
                                        <p:cTn id="42" dur="1" fill="hold">
                                          <p:stCondLst>
                                            <p:cond delay="999"/>
                                          </p:stCondLst>
                                        </p:cTn>
                                        <p:tgtEl>
                                          <p:spTgt spid="9"/>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1000"/>
                                        <p:tgtEl>
                                          <p:spTgt spid="10"/>
                                        </p:tgtEl>
                                      </p:cBhvr>
                                    </p:animEffect>
                                    <p:set>
                                      <p:cBhvr>
                                        <p:cTn id="47" dur="1" fill="hold">
                                          <p:stCondLst>
                                            <p:cond delay="999"/>
                                          </p:stCondLst>
                                        </p:cTn>
                                        <p:tgtEl>
                                          <p:spTgt spid="10"/>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1000"/>
                                        <p:tgtEl>
                                          <p:spTgt spid="11"/>
                                        </p:tgtEl>
                                      </p:cBhvr>
                                    </p:animEffect>
                                    <p:set>
                                      <p:cBhvr>
                                        <p:cTn id="5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p:bldP spid="5" grpId="1"/>
      <p:bldP spid="6" grpId="0"/>
      <p:bldP spid="6" grpId="1"/>
      <p:bldP spid="9" grpId="0" animBg="1"/>
      <p:bldP spid="9" grpId="1" animBg="1"/>
      <p:bldP spid="10" grpId="0"/>
      <p:bldP spid="10" grpId="1"/>
      <p:bldP spid="11" grpId="0"/>
      <p:bldP spid="11"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4"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000" b="0" i="0" u="none" strike="noStrike" kern="1200" cap="none" spc="0" normalizeH="0" baseline="0" noProof="0" dirty="0" smtClean="0">
                <a:ln>
                  <a:noFill/>
                </a:ln>
                <a:solidFill>
                  <a:srgbClr val="CCFF99"/>
                </a:solidFill>
                <a:effectLst/>
                <a:uLnTx/>
                <a:uFillTx/>
                <a:latin typeface="+mj-lt"/>
                <a:ea typeface="+mj-ea"/>
                <a:cs typeface="+mj-cs"/>
              </a:rPr>
              <a:t>Why?</a:t>
            </a: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5" name="TextBox 4"/>
          <p:cNvSpPr txBox="1"/>
          <p:nvPr/>
        </p:nvSpPr>
        <p:spPr>
          <a:xfrm>
            <a:off x="2500115" y="685800"/>
            <a:ext cx="4281685" cy="1446550"/>
          </a:xfrm>
          <a:prstGeom prst="rect">
            <a:avLst/>
          </a:prstGeom>
          <a:noFill/>
        </p:spPr>
        <p:txBody>
          <a:bodyPr wrap="none" rtlCol="0">
            <a:spAutoFit/>
          </a:bodyPr>
          <a:lstStyle/>
          <a:p>
            <a:r>
              <a:rPr lang="en-US" sz="8800" b="1" dirty="0" smtClean="0">
                <a:solidFill>
                  <a:schemeClr val="accent1">
                    <a:lumMod val="75000"/>
                  </a:schemeClr>
                </a:solidFill>
              </a:rPr>
              <a:t>Benefits </a:t>
            </a:r>
            <a:endParaRPr lang="en-US" sz="8800" b="1" dirty="0">
              <a:solidFill>
                <a:schemeClr val="accent1">
                  <a:lumMod val="75000"/>
                </a:schemeClr>
              </a:solidFill>
            </a:endParaRPr>
          </a:p>
        </p:txBody>
      </p:sp>
      <p:sp>
        <p:nvSpPr>
          <p:cNvPr id="6" name="TextBox 5"/>
          <p:cNvSpPr txBox="1"/>
          <p:nvPr/>
        </p:nvSpPr>
        <p:spPr>
          <a:xfrm>
            <a:off x="3733800" y="4648200"/>
            <a:ext cx="1370888" cy="1446550"/>
          </a:xfrm>
          <a:prstGeom prst="rect">
            <a:avLst/>
          </a:prstGeom>
          <a:noFill/>
        </p:spPr>
        <p:txBody>
          <a:bodyPr wrap="none" rtlCol="0">
            <a:spAutoFit/>
          </a:bodyPr>
          <a:lstStyle/>
          <a:p>
            <a:r>
              <a:rPr lang="en-US" sz="8800" b="1" dirty="0" smtClean="0">
                <a:solidFill>
                  <a:schemeClr val="accent1">
                    <a:lumMod val="75000"/>
                  </a:schemeClr>
                </a:solidFill>
              </a:rPr>
              <a:t>Fit</a:t>
            </a:r>
            <a:endParaRPr lang="en-US" sz="8800" b="1" dirty="0">
              <a:solidFill>
                <a:schemeClr val="accent1">
                  <a:lumMod val="75000"/>
                </a:schemeClr>
              </a:solidFill>
            </a:endParaRPr>
          </a:p>
        </p:txBody>
      </p:sp>
      <p:sp>
        <p:nvSpPr>
          <p:cNvPr id="9"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13" name="TextBox 12"/>
          <p:cNvSpPr txBox="1"/>
          <p:nvPr/>
        </p:nvSpPr>
        <p:spPr>
          <a:xfrm>
            <a:off x="1143000" y="1676400"/>
            <a:ext cx="7467600" cy="4339650"/>
          </a:xfrm>
          <a:prstGeom prst="rect">
            <a:avLst/>
          </a:prstGeom>
          <a:noFill/>
        </p:spPr>
        <p:txBody>
          <a:bodyPr wrap="square" rtlCol="0">
            <a:spAutoFit/>
          </a:bodyPr>
          <a:lstStyle/>
          <a:p>
            <a:pPr marL="0" lvl="7" indent="457200">
              <a:buFont typeface="Arial" pitchFamily="34" charset="0"/>
              <a:buChar char="•"/>
            </a:pPr>
            <a:r>
              <a:rPr lang="en-US" sz="3200" dirty="0" smtClean="0"/>
              <a:t>Active Learning Doing while learning</a:t>
            </a:r>
          </a:p>
          <a:p>
            <a:pPr indent="457200"/>
            <a:endParaRPr lang="en-US" sz="1200" dirty="0" smtClean="0"/>
          </a:p>
          <a:p>
            <a:pPr indent="457200">
              <a:buFont typeface="Arial" pitchFamily="34" charset="0"/>
              <a:buChar char="•"/>
            </a:pPr>
            <a:r>
              <a:rPr lang="en-US" sz="3200" dirty="0" smtClean="0"/>
              <a:t>Frequent feedback from experts</a:t>
            </a:r>
            <a:r>
              <a:rPr lang="en-US" dirty="0" smtClean="0"/>
              <a:t> 		</a:t>
            </a:r>
            <a:r>
              <a:rPr lang="en-US" i="1" dirty="0" smtClean="0"/>
              <a:t>nonthreatening way</a:t>
            </a:r>
          </a:p>
          <a:p>
            <a:pPr indent="457200"/>
            <a:endParaRPr lang="en-US" sz="1200" i="1" dirty="0" smtClean="0"/>
          </a:p>
          <a:p>
            <a:pPr indent="457200">
              <a:buFont typeface="Arial" pitchFamily="34" charset="0"/>
              <a:buChar char="•"/>
            </a:pPr>
            <a:r>
              <a:rPr lang="en-US" sz="3200" dirty="0" smtClean="0"/>
              <a:t>Collaboration</a:t>
            </a:r>
          </a:p>
          <a:p>
            <a:pPr indent="457200"/>
            <a:endParaRPr lang="en-US" sz="1200" dirty="0" smtClean="0"/>
          </a:p>
          <a:p>
            <a:pPr indent="457200">
              <a:buFont typeface="Arial" pitchFamily="34" charset="0"/>
              <a:buChar char="•"/>
            </a:pPr>
            <a:r>
              <a:rPr lang="en-US" sz="3200" dirty="0" smtClean="0"/>
              <a:t>Apprenticeship</a:t>
            </a:r>
          </a:p>
          <a:p>
            <a:pPr indent="457200"/>
            <a:endParaRPr lang="en-US" sz="1200" dirty="0" smtClean="0"/>
          </a:p>
          <a:p>
            <a:pPr indent="457200">
              <a:buFont typeface="Arial" pitchFamily="34" charset="0"/>
              <a:buChar char="•"/>
            </a:pPr>
            <a:r>
              <a:rPr lang="en-US" sz="3200" dirty="0" smtClean="0"/>
              <a:t>Practical Application</a:t>
            </a:r>
          </a:p>
          <a:p>
            <a:pPr indent="457200"/>
            <a:r>
              <a:rPr lang="en-US" i="1" dirty="0" smtClean="0"/>
              <a:t>Bringle, Phillips and Hudson</a:t>
            </a:r>
          </a:p>
          <a:p>
            <a:endParaRPr lang="en-US" sz="3200" dirty="0"/>
          </a:p>
        </p:txBody>
      </p:sp>
      <p:sp>
        <p:nvSpPr>
          <p:cNvPr id="15" name="Rectangle 14"/>
          <p:cNvSpPr/>
          <p:nvPr/>
        </p:nvSpPr>
        <p:spPr>
          <a:xfrm>
            <a:off x="1905000" y="609600"/>
            <a:ext cx="6019800" cy="1107996"/>
          </a:xfrm>
          <a:prstGeom prst="rect">
            <a:avLst/>
          </a:prstGeom>
        </p:spPr>
        <p:txBody>
          <a:bodyPr wrap="square">
            <a:spAutoFit/>
          </a:bodyPr>
          <a:lstStyle/>
          <a:p>
            <a:r>
              <a:rPr lang="en-US" sz="6600" dirty="0" smtClean="0">
                <a:solidFill>
                  <a:schemeClr val="accent1">
                    <a:lumMod val="75000"/>
                  </a:schemeClr>
                </a:solidFill>
              </a:rPr>
              <a:t>Service Learning</a:t>
            </a:r>
            <a:endParaRPr lang="en-US" sz="6600" dirty="0">
              <a:solidFill>
                <a:schemeClr val="accent1">
                  <a:lumMod val="75000"/>
                </a:schemeClr>
              </a:solidFill>
            </a:endParaRPr>
          </a:p>
        </p:txBody>
      </p:sp>
    </p:spTree>
    <p:extLst>
      <p:ext uri="{BB962C8B-B14F-4D97-AF65-F5344CB8AC3E}">
        <p14:creationId xmlns:p14="http://schemas.microsoft.com/office/powerpoint/2010/main" val="776363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1000"/>
                                        <p:tgtEl>
                                          <p:spTgt spid="4"/>
                                        </p:tgtEl>
                                      </p:cBhvr>
                                    </p:animEffect>
                                    <p:set>
                                      <p:cBhvr>
                                        <p:cTn id="22" dur="1" fill="hold">
                                          <p:stCondLst>
                                            <p:cond delay="999"/>
                                          </p:stCondLst>
                                        </p:cTn>
                                        <p:tgtEl>
                                          <p:spTgt spid="4"/>
                                        </p:tgtEl>
                                        <p:attrNameLst>
                                          <p:attrName>style.visibility</p:attrName>
                                        </p:attrNameLst>
                                      </p:cBhvr>
                                      <p:to>
                                        <p:strVal val="hidden"/>
                                      </p:to>
                                    </p:set>
                                  </p:childTnLst>
                                </p:cTn>
                              </p:par>
                              <p:par>
                                <p:cTn id="23" presetID="10" presetClass="exit" presetSubtype="0" fill="hold" grpId="1" nodeType="withEffect">
                                  <p:stCondLst>
                                    <p:cond delay="0"/>
                                  </p:stCondLst>
                                  <p:childTnLst>
                                    <p:animEffect transition="out" filter="fade">
                                      <p:cBhvr>
                                        <p:cTn id="24" dur="1000"/>
                                        <p:tgtEl>
                                          <p:spTgt spid="5"/>
                                        </p:tgtEl>
                                      </p:cBhvr>
                                    </p:animEffect>
                                    <p:set>
                                      <p:cBhvr>
                                        <p:cTn id="25" dur="1" fill="hold">
                                          <p:stCondLst>
                                            <p:cond delay="999"/>
                                          </p:stCondLst>
                                        </p:cTn>
                                        <p:tgtEl>
                                          <p:spTgt spid="5"/>
                                        </p:tgtEl>
                                        <p:attrNameLst>
                                          <p:attrName>style.visibility</p:attrName>
                                        </p:attrNameLst>
                                      </p:cBhvr>
                                      <p:to>
                                        <p:strVal val="hidden"/>
                                      </p:to>
                                    </p:set>
                                  </p:childTnLst>
                                </p:cTn>
                              </p:par>
                              <p:par>
                                <p:cTn id="26" presetID="10" presetClass="exit" presetSubtype="0" fill="hold" grpId="1" nodeType="withEffect">
                                  <p:stCondLst>
                                    <p:cond delay="0"/>
                                  </p:stCondLst>
                                  <p:childTnLst>
                                    <p:animEffect transition="out" filter="fade">
                                      <p:cBhvr>
                                        <p:cTn id="27" dur="1000"/>
                                        <p:tgtEl>
                                          <p:spTgt spid="6"/>
                                        </p:tgtEl>
                                      </p:cBhvr>
                                    </p:animEffect>
                                    <p:set>
                                      <p:cBhvr>
                                        <p:cTn id="28" dur="1" fill="hold">
                                          <p:stCondLst>
                                            <p:cond delay="999"/>
                                          </p:stCondLst>
                                        </p:cTn>
                                        <p:tgtEl>
                                          <p:spTgt spid="6"/>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childTnLst>
                                </p:cTn>
                              </p:par>
                              <p:par>
                                <p:cTn id="34" presetID="10" presetClass="exit" presetSubtype="0" fill="hold" grpId="1" nodeType="withEffect">
                                  <p:stCondLst>
                                    <p:cond delay="0"/>
                                  </p:stCondLst>
                                  <p:childTnLst>
                                    <p:animEffect transition="out" filter="fade">
                                      <p:cBhvr>
                                        <p:cTn id="35" dur="1000"/>
                                        <p:tgtEl>
                                          <p:spTgt spid="9"/>
                                        </p:tgtEl>
                                      </p:cBhvr>
                                    </p:animEffect>
                                    <p:set>
                                      <p:cBhvr>
                                        <p:cTn id="36" dur="1" fill="hold">
                                          <p:stCondLst>
                                            <p:cond delay="999"/>
                                          </p:stCondLst>
                                        </p:cTn>
                                        <p:tgtEl>
                                          <p:spTgt spid="9"/>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10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nodeType="clickEffect">
                                  <p:stCondLst>
                                    <p:cond delay="0"/>
                                  </p:stCondLst>
                                  <p:childTnLst>
                                    <p:animEffect transition="out" filter="fade">
                                      <p:cBhvr>
                                        <p:cTn id="48" dur="1000"/>
                                        <p:tgtEl>
                                          <p:spTgt spid="13"/>
                                        </p:tgtEl>
                                      </p:cBhvr>
                                    </p:animEffect>
                                    <p:set>
                                      <p:cBhvr>
                                        <p:cTn id="49" dur="1" fill="hold">
                                          <p:stCondLst>
                                            <p:cond delay="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p:bldP spid="5" grpId="1"/>
      <p:bldP spid="6" grpId="0"/>
      <p:bldP spid="6" grpId="1"/>
      <p:bldP spid="9" grpId="0" animBg="1"/>
      <p:bldP spid="9" grpId="1" animBg="1"/>
      <p:bldP spid="13"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4"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14" name="TextBox 13"/>
          <p:cNvSpPr txBox="1"/>
          <p:nvPr/>
        </p:nvSpPr>
        <p:spPr>
          <a:xfrm>
            <a:off x="1219200" y="1600200"/>
            <a:ext cx="7467600" cy="4278094"/>
          </a:xfrm>
          <a:prstGeom prst="rect">
            <a:avLst/>
          </a:prstGeom>
          <a:noFill/>
        </p:spPr>
        <p:txBody>
          <a:bodyPr wrap="square" rtlCol="0">
            <a:spAutoFit/>
          </a:bodyPr>
          <a:lstStyle/>
          <a:p>
            <a:pPr marL="0" lvl="3" indent="457200">
              <a:buFont typeface="Arial" pitchFamily="34" charset="0"/>
              <a:buChar char="•"/>
            </a:pPr>
            <a:r>
              <a:rPr lang="en-US" sz="3200" dirty="0" smtClean="0"/>
              <a:t>Relevant</a:t>
            </a:r>
          </a:p>
          <a:p>
            <a:pPr indent="457200"/>
            <a:endParaRPr lang="en-US" sz="1200" dirty="0" smtClean="0"/>
          </a:p>
          <a:p>
            <a:pPr indent="457200">
              <a:buFont typeface="Arial" pitchFamily="34" charset="0"/>
              <a:buChar char="•"/>
            </a:pPr>
            <a:r>
              <a:rPr lang="en-US" sz="3200" dirty="0" smtClean="0"/>
              <a:t>Improved self esteem</a:t>
            </a:r>
            <a:r>
              <a:rPr lang="en-US" dirty="0" smtClean="0"/>
              <a:t>	</a:t>
            </a:r>
            <a:endParaRPr lang="en-US" i="1" dirty="0" smtClean="0"/>
          </a:p>
          <a:p>
            <a:pPr indent="457200"/>
            <a:r>
              <a:rPr lang="en-US" sz="1200" i="1" dirty="0" smtClean="0"/>
              <a:t>     </a:t>
            </a:r>
          </a:p>
          <a:p>
            <a:pPr indent="457200">
              <a:buFont typeface="Arial" pitchFamily="34" charset="0"/>
              <a:buChar char="•"/>
            </a:pPr>
            <a:r>
              <a:rPr lang="en-US" sz="3200" dirty="0" smtClean="0"/>
              <a:t>Greater understanding of environment</a:t>
            </a:r>
          </a:p>
          <a:p>
            <a:pPr indent="457200"/>
            <a:endParaRPr lang="en-US" sz="1200" dirty="0" smtClean="0"/>
          </a:p>
          <a:p>
            <a:pPr indent="457200">
              <a:buFont typeface="Arial" pitchFamily="34" charset="0"/>
              <a:buChar char="•"/>
            </a:pPr>
            <a:r>
              <a:rPr lang="en-US" sz="3200" dirty="0" smtClean="0"/>
              <a:t>Greater understanding of academic 	connection to world</a:t>
            </a:r>
          </a:p>
          <a:p>
            <a:pPr indent="457200"/>
            <a:endParaRPr lang="en-US" sz="1200" dirty="0" smtClean="0"/>
          </a:p>
          <a:p>
            <a:pPr indent="457200">
              <a:buFont typeface="Arial" pitchFamily="34" charset="0"/>
              <a:buChar char="•"/>
            </a:pPr>
            <a:r>
              <a:rPr lang="en-US" sz="3200" dirty="0" smtClean="0"/>
              <a:t>Personal growth</a:t>
            </a:r>
          </a:p>
          <a:p>
            <a:endParaRPr lang="en-US" sz="3200" dirty="0"/>
          </a:p>
        </p:txBody>
      </p:sp>
    </p:spTree>
    <p:extLst>
      <p:ext uri="{BB962C8B-B14F-4D97-AF65-F5344CB8AC3E}">
        <p14:creationId xmlns:p14="http://schemas.microsoft.com/office/powerpoint/2010/main" val="1241457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1000"/>
                                        <p:tgtEl>
                                          <p:spTgt spid="4"/>
                                        </p:tgtEl>
                                      </p:cBhvr>
                                    </p:animEffect>
                                    <p:set>
                                      <p:cBhvr>
                                        <p:cTn id="12" dur="1" fill="hold">
                                          <p:stCondLst>
                                            <p:cond delay="999"/>
                                          </p:stCondLst>
                                        </p:cTn>
                                        <p:tgtEl>
                                          <p:spTgt spid="4"/>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a:xfrm>
            <a:off x="3810000" y="2667000"/>
            <a:ext cx="1524000" cy="1295400"/>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Libraries </a:t>
            </a:r>
            <a:endParaRPr lang="en-US" sz="2000" dirty="0"/>
          </a:p>
        </p:txBody>
      </p:sp>
      <p:sp>
        <p:nvSpPr>
          <p:cNvPr id="22" name="Oval 21"/>
          <p:cNvSpPr/>
          <p:nvPr/>
        </p:nvSpPr>
        <p:spPr>
          <a:xfrm>
            <a:off x="3733800" y="2590800"/>
            <a:ext cx="1676400" cy="1447800"/>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Libraries </a:t>
            </a:r>
            <a:endParaRPr lang="en-US" sz="2000" dirty="0"/>
          </a:p>
        </p:txBody>
      </p:sp>
      <p:sp>
        <p:nvSpPr>
          <p:cNvPr id="23" name="Oval 22"/>
          <p:cNvSpPr/>
          <p:nvPr/>
        </p:nvSpPr>
        <p:spPr>
          <a:xfrm>
            <a:off x="3657600" y="2514600"/>
            <a:ext cx="1828800" cy="1524000"/>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Libraries </a:t>
            </a:r>
            <a:endParaRPr lang="en-US" sz="2000" dirty="0"/>
          </a:p>
        </p:txBody>
      </p:sp>
      <p:sp>
        <p:nvSpPr>
          <p:cNvPr id="24" name="Oval 23"/>
          <p:cNvSpPr/>
          <p:nvPr/>
        </p:nvSpPr>
        <p:spPr>
          <a:xfrm>
            <a:off x="3569043" y="2438400"/>
            <a:ext cx="1981200" cy="1600200"/>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Libraries </a:t>
            </a:r>
            <a:endParaRPr lang="en-US" sz="2000" dirty="0"/>
          </a:p>
        </p:txBody>
      </p:sp>
      <p:sp>
        <p:nvSpPr>
          <p:cNvPr id="25" name="Oval 24"/>
          <p:cNvSpPr/>
          <p:nvPr/>
        </p:nvSpPr>
        <p:spPr>
          <a:xfrm>
            <a:off x="3505200" y="2362200"/>
            <a:ext cx="2057400" cy="1752600"/>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Libraries </a:t>
            </a:r>
            <a:endParaRPr lang="en-US" sz="2000" dirty="0"/>
          </a:p>
        </p:txBody>
      </p:sp>
      <p:sp>
        <p:nvSpPr>
          <p:cNvPr id="26" name="Oval 25"/>
          <p:cNvSpPr/>
          <p:nvPr/>
        </p:nvSpPr>
        <p:spPr>
          <a:xfrm>
            <a:off x="3429000" y="2273643"/>
            <a:ext cx="2209800" cy="1917357"/>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Libraries </a:t>
            </a:r>
            <a:endParaRPr lang="en-US" sz="2000" dirty="0"/>
          </a:p>
        </p:txBody>
      </p:sp>
      <p:sp>
        <p:nvSpPr>
          <p:cNvPr id="27" name="Oval 26"/>
          <p:cNvSpPr/>
          <p:nvPr/>
        </p:nvSpPr>
        <p:spPr>
          <a:xfrm>
            <a:off x="3352800" y="2133600"/>
            <a:ext cx="2362200" cy="2133600"/>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Libraries </a:t>
            </a:r>
            <a:endParaRPr lang="en-US" sz="2000" dirty="0"/>
          </a:p>
        </p:txBody>
      </p:sp>
      <p:sp>
        <p:nvSpPr>
          <p:cNvPr id="28" name="Oval 27"/>
          <p:cNvSpPr/>
          <p:nvPr/>
        </p:nvSpPr>
        <p:spPr>
          <a:xfrm>
            <a:off x="3352800" y="2133600"/>
            <a:ext cx="2362200" cy="2133600"/>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Libraries </a:t>
            </a:r>
            <a:endParaRPr lang="en-US" sz="2000" dirty="0"/>
          </a:p>
        </p:txBody>
      </p:sp>
      <p:sp>
        <p:nvSpPr>
          <p:cNvPr id="29" name="Oval 28"/>
          <p:cNvSpPr/>
          <p:nvPr/>
        </p:nvSpPr>
        <p:spPr>
          <a:xfrm>
            <a:off x="3276600" y="1676400"/>
            <a:ext cx="2819400" cy="2590800"/>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Libraries </a:t>
            </a:r>
            <a:endParaRPr lang="en-US" sz="2000" dirty="0"/>
          </a:p>
        </p:txBody>
      </p:sp>
      <p:sp>
        <p:nvSpPr>
          <p:cNvPr id="30" name="Oval 29"/>
          <p:cNvSpPr/>
          <p:nvPr/>
        </p:nvSpPr>
        <p:spPr>
          <a:xfrm>
            <a:off x="2895600" y="1600200"/>
            <a:ext cx="3276600" cy="2895600"/>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Libraries </a:t>
            </a:r>
            <a:endParaRPr lang="en-US" sz="2000" dirty="0"/>
          </a:p>
        </p:txBody>
      </p:sp>
      <p:sp>
        <p:nvSpPr>
          <p:cNvPr id="31" name="Oval 30"/>
          <p:cNvSpPr/>
          <p:nvPr/>
        </p:nvSpPr>
        <p:spPr>
          <a:xfrm>
            <a:off x="2743200" y="1447800"/>
            <a:ext cx="3581400" cy="3200400"/>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Libraries </a:t>
            </a:r>
            <a:endParaRPr lang="en-US" sz="2000" dirty="0"/>
          </a:p>
        </p:txBody>
      </p:sp>
      <p:sp>
        <p:nvSpPr>
          <p:cNvPr id="32" name="Oval 31"/>
          <p:cNvSpPr/>
          <p:nvPr/>
        </p:nvSpPr>
        <p:spPr>
          <a:xfrm>
            <a:off x="2590800" y="1295400"/>
            <a:ext cx="3810000" cy="3429000"/>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Libraries </a:t>
            </a:r>
            <a:endParaRPr lang="en-US" sz="2000" dirty="0"/>
          </a:p>
        </p:txBody>
      </p:sp>
      <p:sp>
        <p:nvSpPr>
          <p:cNvPr id="33" name="Oval 32"/>
          <p:cNvSpPr/>
          <p:nvPr/>
        </p:nvSpPr>
        <p:spPr>
          <a:xfrm>
            <a:off x="2286000" y="1219200"/>
            <a:ext cx="4267200" cy="3581400"/>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t>Libraries</a:t>
            </a:r>
            <a:r>
              <a:rPr lang="en-US" sz="2000" dirty="0" smtClean="0"/>
              <a:t> </a:t>
            </a:r>
            <a:endParaRPr lang="en-US" sz="2000" dirty="0"/>
          </a:p>
        </p:txBody>
      </p:sp>
      <p:sp>
        <p:nvSpPr>
          <p:cNvPr id="34" name="TextBox 33"/>
          <p:cNvSpPr txBox="1"/>
          <p:nvPr/>
        </p:nvSpPr>
        <p:spPr>
          <a:xfrm>
            <a:off x="3581400" y="381000"/>
            <a:ext cx="1828800" cy="646331"/>
          </a:xfrm>
          <a:prstGeom prst="rect">
            <a:avLst/>
          </a:prstGeom>
          <a:noFill/>
        </p:spPr>
        <p:txBody>
          <a:bodyPr wrap="square" rtlCol="0">
            <a:spAutoFit/>
          </a:bodyPr>
          <a:lstStyle/>
          <a:p>
            <a:r>
              <a:rPr lang="en-US" sz="3600" b="1" dirty="0" smtClean="0"/>
              <a:t>Mission</a:t>
            </a:r>
            <a:endParaRPr lang="en-US" sz="3600" b="1" dirty="0"/>
          </a:p>
        </p:txBody>
      </p:sp>
      <p:sp>
        <p:nvSpPr>
          <p:cNvPr id="35" name="TextBox 34"/>
          <p:cNvSpPr txBox="1"/>
          <p:nvPr/>
        </p:nvSpPr>
        <p:spPr>
          <a:xfrm>
            <a:off x="457200" y="685800"/>
            <a:ext cx="738664" cy="4800600"/>
          </a:xfrm>
          <a:prstGeom prst="rect">
            <a:avLst/>
          </a:prstGeom>
          <a:noFill/>
        </p:spPr>
        <p:txBody>
          <a:bodyPr vert="vert270" wrap="square" rtlCol="0">
            <a:spAutoFit/>
          </a:bodyPr>
          <a:lstStyle/>
          <a:p>
            <a:r>
              <a:rPr lang="en-US" sz="3600" b="1" dirty="0" smtClean="0"/>
              <a:t>Research Partnerships</a:t>
            </a:r>
            <a:endParaRPr lang="en-US" sz="3600" b="1" dirty="0"/>
          </a:p>
        </p:txBody>
      </p:sp>
      <p:sp>
        <p:nvSpPr>
          <p:cNvPr id="36" name="TextBox 35"/>
          <p:cNvSpPr txBox="1"/>
          <p:nvPr/>
        </p:nvSpPr>
        <p:spPr>
          <a:xfrm>
            <a:off x="7696200" y="838200"/>
            <a:ext cx="738664" cy="5334000"/>
          </a:xfrm>
          <a:prstGeom prst="rect">
            <a:avLst/>
          </a:prstGeom>
          <a:noFill/>
        </p:spPr>
        <p:txBody>
          <a:bodyPr vert="vert" wrap="square" rtlCol="0">
            <a:spAutoFit/>
          </a:bodyPr>
          <a:lstStyle/>
          <a:p>
            <a:r>
              <a:rPr lang="en-US" sz="3600" b="1" dirty="0" smtClean="0"/>
              <a:t>Educational Opportunities</a:t>
            </a:r>
            <a:endParaRPr lang="en-US" sz="3600" b="1" dirty="0"/>
          </a:p>
        </p:txBody>
      </p:sp>
      <p:sp>
        <p:nvSpPr>
          <p:cNvPr id="37" name="TextBox 36"/>
          <p:cNvSpPr txBox="1"/>
          <p:nvPr/>
        </p:nvSpPr>
        <p:spPr>
          <a:xfrm>
            <a:off x="990600" y="6019800"/>
            <a:ext cx="7543800" cy="646331"/>
          </a:xfrm>
          <a:prstGeom prst="rect">
            <a:avLst/>
          </a:prstGeom>
          <a:noFill/>
        </p:spPr>
        <p:txBody>
          <a:bodyPr wrap="square" rtlCol="0">
            <a:spAutoFit/>
          </a:bodyPr>
          <a:lstStyle/>
          <a:p>
            <a:r>
              <a:rPr lang="en-US" sz="3600" b="1" dirty="0" smtClean="0"/>
              <a:t>Work/Teaching/Resource Efficiencies</a:t>
            </a:r>
            <a:endParaRPr lang="en-US" sz="3600" b="1" dirty="0"/>
          </a:p>
        </p:txBody>
      </p:sp>
      <p:sp>
        <p:nvSpPr>
          <p:cNvPr id="19" name="Oval 18"/>
          <p:cNvSpPr/>
          <p:nvPr/>
        </p:nvSpPr>
        <p:spPr>
          <a:xfrm>
            <a:off x="2286000" y="1219200"/>
            <a:ext cx="4267200" cy="3581400"/>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Sustainability</a:t>
            </a:r>
          </a:p>
        </p:txBody>
      </p:sp>
      <p:sp>
        <p:nvSpPr>
          <p:cNvPr id="20" name="Oval 19"/>
          <p:cNvSpPr/>
          <p:nvPr/>
        </p:nvSpPr>
        <p:spPr>
          <a:xfrm>
            <a:off x="2286000" y="1219200"/>
            <a:ext cx="4267200" cy="3581400"/>
          </a:xfrm>
          <a:prstGeom prst="ellipse">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Library</a:t>
            </a:r>
          </a:p>
          <a:p>
            <a:pPr algn="ctr"/>
            <a:r>
              <a:rPr lang="en-US" sz="4000" dirty="0" smtClean="0"/>
              <a:t>Sustainability</a:t>
            </a:r>
          </a:p>
          <a:p>
            <a:pPr algn="ctr"/>
            <a:r>
              <a:rPr lang="en-US" sz="3200" dirty="0" smtClean="0"/>
              <a:t>Service Internships </a:t>
            </a:r>
            <a:endParaRPr lang="en-US"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a:t>
            </a:r>
            <a:endParaRPr lang="en-US" dirty="0"/>
          </a:p>
        </p:txBody>
      </p:sp>
      <p:sp>
        <p:nvSpPr>
          <p:cNvPr id="4" name="Content Placeholder 3"/>
          <p:cNvSpPr txBox="1">
            <a:spLocks noGrp="1"/>
          </p:cNvSpPr>
          <p:nvPr>
            <p:ph idx="1"/>
          </p:nvPr>
        </p:nvSpPr>
        <p:spPr>
          <a:xfrm>
            <a:off x="457200" y="1600200"/>
            <a:ext cx="8229600" cy="2850011"/>
          </a:xfrm>
          <a:prstGeom prst="rect">
            <a:avLst/>
          </a:prstGeom>
          <a:noFill/>
        </p:spPr>
        <p:txBody>
          <a:bodyPr wrap="square" rtlCol="0">
            <a:spAutoFit/>
          </a:bodyPr>
          <a:lstStyle/>
          <a:p>
            <a:r>
              <a:rPr lang="en-US" sz="3200" dirty="0" smtClean="0">
                <a:hlinkClick r:id="rId3"/>
              </a:rPr>
              <a:t>http://instr.iastate.libguides.com/content.php?pid=26342&amp;sid=340687</a:t>
            </a:r>
            <a:endParaRPr lang="en-US" sz="3200" dirty="0" smtClean="0"/>
          </a:p>
          <a:p>
            <a:endParaRPr lang="en-US" dirty="0" smtClean="0"/>
          </a:p>
          <a:p>
            <a:r>
              <a:rPr lang="en-US" sz="3200" dirty="0" smtClean="0"/>
              <a:t>Sarah Passonneau </a:t>
            </a:r>
            <a:r>
              <a:rPr lang="en-US" sz="3200" dirty="0" smtClean="0">
                <a:hlinkClick r:id="rId4"/>
              </a:rPr>
              <a:t>spassonn@iastate.edu</a:t>
            </a:r>
            <a:endParaRPr lang="en-US" sz="3200" dirty="0" smtClean="0"/>
          </a:p>
          <a:p>
            <a:pPr>
              <a:buNone/>
            </a:pPr>
            <a:r>
              <a:rPr lang="en-US" dirty="0" smtClean="0"/>
              <a:t> 	(515) 294-2117</a:t>
            </a:r>
            <a:endParaRPr lang="en-US"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p:cNvSpPr>
            <a:spLocks noGrp="1"/>
          </p:cNvSpPr>
          <p:nvPr>
            <p:ph type="ctrTitle"/>
          </p:nvPr>
        </p:nvSpPr>
        <p:spPr>
          <a:xfrm>
            <a:off x="0" y="0"/>
            <a:ext cx="9144000" cy="6858000"/>
          </a:xfr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a:normAutofit/>
          </a:bodyPr>
          <a:lstStyle/>
          <a:p>
            <a:r>
              <a:rPr lang="en-US" sz="8000" dirty="0" smtClean="0">
                <a:solidFill>
                  <a:srgbClr val="CCFF99"/>
                </a:solidFill>
              </a:rPr>
              <a:t>Greener Libraries</a:t>
            </a:r>
            <a:endParaRPr lang="en-US" sz="8000" dirty="0">
              <a:solidFill>
                <a:srgbClr val="CCFF99"/>
              </a:solidFill>
            </a:endParaRPr>
          </a:p>
        </p:txBody>
      </p:sp>
      <p:sp>
        <p:nvSpPr>
          <p:cNvPr id="7" name="TextBox 6"/>
          <p:cNvSpPr txBox="1"/>
          <p:nvPr/>
        </p:nvSpPr>
        <p:spPr>
          <a:xfrm>
            <a:off x="1219200" y="533400"/>
            <a:ext cx="6705600" cy="1015663"/>
          </a:xfrm>
          <a:prstGeom prst="rect">
            <a:avLst/>
          </a:prstGeom>
          <a:noFill/>
        </p:spPr>
        <p:txBody>
          <a:bodyPr wrap="square" rtlCol="0">
            <a:spAutoFit/>
          </a:bodyPr>
          <a:lstStyle/>
          <a:p>
            <a:pPr algn="ctr"/>
            <a:r>
              <a:rPr lang="en-US" sz="6000" dirty="0" smtClean="0">
                <a:solidFill>
                  <a:schemeClr val="bg2">
                    <a:lumMod val="75000"/>
                  </a:schemeClr>
                </a:solidFill>
              </a:rPr>
              <a:t>Getting Started</a:t>
            </a:r>
            <a:endParaRPr lang="en-US" sz="6000" dirty="0">
              <a:solidFill>
                <a:schemeClr val="bg2">
                  <a:lumMod val="75000"/>
                </a:schemeClr>
              </a:solidFill>
            </a:endParaRPr>
          </a:p>
        </p:txBody>
      </p:sp>
      <p:sp>
        <p:nvSpPr>
          <p:cNvPr id="9"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000" b="0" i="0" u="none" strike="noStrike" kern="1200" cap="none" spc="0" normalizeH="0" baseline="0" noProof="0" dirty="0" smtClean="0">
                <a:ln>
                  <a:noFill/>
                </a:ln>
                <a:solidFill>
                  <a:srgbClr val="CCFF99"/>
                </a:solidFill>
                <a:effectLst/>
                <a:uLnTx/>
                <a:uFillTx/>
                <a:latin typeface="+mj-lt"/>
                <a:ea typeface="+mj-ea"/>
                <a:cs typeface="+mj-cs"/>
              </a:rPr>
              <a:t>Framework</a:t>
            </a: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10" name="Oval 2"/>
          <p:cNvSpPr>
            <a:spLocks noChangeArrowheads="1"/>
          </p:cNvSpPr>
          <p:nvPr/>
        </p:nvSpPr>
        <p:spPr bwMode="auto">
          <a:xfrm>
            <a:off x="1447800" y="2133600"/>
            <a:ext cx="3057525" cy="2143125"/>
          </a:xfrm>
          <a:prstGeom prst="ellipse">
            <a:avLst/>
          </a:prstGeom>
          <a:gradFill rotWithShape="0">
            <a:gsLst>
              <a:gs pos="0">
                <a:srgbClr val="548DD4"/>
              </a:gs>
              <a:gs pos="100000">
                <a:srgbClr val="548DD4">
                  <a:gamma/>
                  <a:tint val="0"/>
                  <a:invGamma/>
                </a:srgbClr>
              </a:gs>
            </a:gsLst>
            <a:lin ang="0" scaled="1"/>
          </a:gradFill>
          <a:ln w="9525">
            <a:round/>
            <a:headEnd/>
            <a:tailEnd/>
          </a:ln>
          <a:effectLst/>
          <a:scene3d>
            <a:camera prst="legacyPerspectiveBottom"/>
            <a:lightRig rig="legacyFlat3" dir="t"/>
          </a:scene3d>
          <a:sp3d extrusionH="887400" prstMaterial="legacyMatte">
            <a:bevelT w="13500" h="13500" prst="angle"/>
            <a:bevelB w="13500" h="13500" prst="angle"/>
            <a:extrusionClr>
              <a:srgbClr val="548DD4"/>
            </a:extrusionClr>
          </a:sp3d>
        </p:spPr>
        <p:txBody>
          <a:bodyPr vert="horz" wrap="square" lIns="91440" tIns="45720" rIns="91440" bIns="45720" numCol="1" anchor="t" anchorCtr="0" compatLnSpc="1">
            <a:prstTxWarp prst="textNoShape">
              <a:avLst/>
            </a:prstTxWarp>
            <a:flatTx/>
          </a:bodyPr>
          <a:lstStyle/>
          <a:p>
            <a:endParaRPr lang="en-US" sz="2400" dirty="0" smtClean="0"/>
          </a:p>
          <a:p>
            <a:r>
              <a:rPr lang="en-US" sz="2400" b="1" dirty="0" smtClean="0"/>
              <a:t>Environmental</a:t>
            </a:r>
            <a:endParaRPr lang="en-US" sz="2400" b="1" dirty="0"/>
          </a:p>
        </p:txBody>
      </p:sp>
      <p:sp>
        <p:nvSpPr>
          <p:cNvPr id="11" name="Oval 3"/>
          <p:cNvSpPr>
            <a:spLocks noChangeArrowheads="1"/>
          </p:cNvSpPr>
          <p:nvPr/>
        </p:nvSpPr>
        <p:spPr bwMode="auto">
          <a:xfrm>
            <a:off x="4505325" y="2133600"/>
            <a:ext cx="3057525" cy="2143125"/>
          </a:xfrm>
          <a:prstGeom prst="ellipse">
            <a:avLst/>
          </a:prstGeom>
          <a:gradFill rotWithShape="0">
            <a:gsLst>
              <a:gs pos="0">
                <a:srgbClr val="FF0000">
                  <a:gamma/>
                  <a:tint val="0"/>
                  <a:invGamma/>
                </a:srgbClr>
              </a:gs>
              <a:gs pos="100000">
                <a:srgbClr val="FF0000"/>
              </a:gs>
            </a:gsLst>
            <a:lin ang="0" scaled="1"/>
          </a:gradFill>
          <a:ln w="9525">
            <a:round/>
            <a:headEnd/>
            <a:tailEnd/>
          </a:ln>
          <a:effectLst/>
          <a:scene3d>
            <a:camera prst="legacyPerspectiveBottom"/>
            <a:lightRig rig="legacyFlat3" dir="t"/>
          </a:scene3d>
          <a:sp3d extrusionH="887400" prstMaterial="legacyMatte">
            <a:bevelT w="13500" h="13500" prst="angle"/>
            <a:bevelB w="13500" h="13500" prst="angle"/>
            <a:extrusionClr>
              <a:srgbClr val="FF0000"/>
            </a:extrusionClr>
          </a:sp3d>
        </p:spPr>
        <p:txBody>
          <a:bodyPr vert="horz" wrap="square" lIns="91440" tIns="45720" rIns="91440" bIns="45720" numCol="1" anchor="t" anchorCtr="0" compatLnSpc="1">
            <a:prstTxWarp prst="textNoShape">
              <a:avLst/>
            </a:prstTxWarp>
            <a:flatTx/>
          </a:bodyPr>
          <a:lstStyle/>
          <a:p>
            <a:endParaRPr lang="en-US" dirty="0" smtClean="0"/>
          </a:p>
          <a:p>
            <a:r>
              <a:rPr lang="en-US" sz="2400" b="1" dirty="0" smtClean="0"/>
              <a:t>        Social </a:t>
            </a:r>
            <a:endParaRPr lang="en-US" sz="2400" b="1" dirty="0"/>
          </a:p>
          <a:p>
            <a:r>
              <a:rPr lang="en-US" sz="2800" dirty="0"/>
              <a:t> </a:t>
            </a:r>
            <a:r>
              <a:rPr lang="en-US" sz="2800" dirty="0" smtClean="0"/>
              <a:t>  </a:t>
            </a:r>
            <a:endParaRPr lang="en-US" sz="2800" dirty="0"/>
          </a:p>
        </p:txBody>
      </p:sp>
      <p:grpSp>
        <p:nvGrpSpPr>
          <p:cNvPr id="12" name="Group 11"/>
          <p:cNvGrpSpPr/>
          <p:nvPr/>
        </p:nvGrpSpPr>
        <p:grpSpPr>
          <a:xfrm>
            <a:off x="2968625" y="3400425"/>
            <a:ext cx="3057525" cy="2143125"/>
            <a:chOff x="3044825" y="3857625"/>
            <a:chExt cx="3057525" cy="2143125"/>
          </a:xfrm>
        </p:grpSpPr>
        <p:sp>
          <p:nvSpPr>
            <p:cNvPr id="13" name="Oval 4"/>
            <p:cNvSpPr>
              <a:spLocks noChangeArrowheads="1"/>
            </p:cNvSpPr>
            <p:nvPr/>
          </p:nvSpPr>
          <p:spPr bwMode="auto">
            <a:xfrm rot="11087672">
              <a:off x="3044825" y="3857625"/>
              <a:ext cx="3057525" cy="2143125"/>
            </a:xfrm>
            <a:prstGeom prst="ellipse">
              <a:avLst/>
            </a:prstGeom>
            <a:gradFill rotWithShape="0">
              <a:gsLst>
                <a:gs pos="0">
                  <a:srgbClr val="FFFF00">
                    <a:gamma/>
                    <a:tint val="0"/>
                    <a:invGamma/>
                  </a:srgbClr>
                </a:gs>
                <a:gs pos="100000">
                  <a:srgbClr val="FFFF00"/>
                </a:gs>
              </a:gsLst>
              <a:lin ang="5400000" scaled="1"/>
            </a:gradFill>
            <a:ln w="9525">
              <a:round/>
              <a:headEnd/>
              <a:tailEnd/>
            </a:ln>
            <a:effectLst/>
            <a:scene3d>
              <a:camera prst="legacyPerspectiveBottom"/>
              <a:lightRig rig="legacyFlat3" dir="t"/>
            </a:scene3d>
            <a:sp3d extrusionH="887400" prstMaterial="legacyMatte">
              <a:bevelT w="13500" h="13500" prst="angle"/>
              <a:bevelB w="13500" h="13500" prst="angle"/>
              <a:extrusionClr>
                <a:srgbClr val="FFFF00"/>
              </a:extrusionClr>
            </a:sp3d>
          </p:spPr>
          <p:txBody>
            <a:bodyPr vert="vert" wrap="square" lIns="91440" tIns="45720" rIns="91440" bIns="45720" numCol="1" anchor="t" anchorCtr="0" compatLnSpc="1">
              <a:prstTxWarp prst="textNoShape">
                <a:avLst/>
              </a:prstTxWarp>
              <a:flatTx/>
            </a:bodyPr>
            <a:lstStyle/>
            <a:p>
              <a:endParaRPr lang="en-US" dirty="0"/>
            </a:p>
          </p:txBody>
        </p:sp>
        <p:sp>
          <p:nvSpPr>
            <p:cNvPr id="14" name="TextBox 13"/>
            <p:cNvSpPr txBox="1"/>
            <p:nvPr/>
          </p:nvSpPr>
          <p:spPr>
            <a:xfrm>
              <a:off x="3882888" y="4856922"/>
              <a:ext cx="1407308" cy="461665"/>
            </a:xfrm>
            <a:prstGeom prst="rect">
              <a:avLst/>
            </a:prstGeom>
            <a:noFill/>
          </p:spPr>
          <p:txBody>
            <a:bodyPr wrap="none" rtlCol="0">
              <a:spAutoFit/>
            </a:bodyPr>
            <a:lstStyle/>
            <a:p>
              <a:r>
                <a:rPr lang="en-US" sz="2400" b="1" dirty="0" smtClean="0"/>
                <a:t>Economic</a:t>
              </a:r>
              <a:endParaRPr lang="en-US" sz="2400" b="1" dirty="0"/>
            </a:p>
          </p:txBody>
        </p:sp>
      </p:grpSp>
      <p:grpSp>
        <p:nvGrpSpPr>
          <p:cNvPr id="15" name="Group 14"/>
          <p:cNvGrpSpPr/>
          <p:nvPr/>
        </p:nvGrpSpPr>
        <p:grpSpPr>
          <a:xfrm>
            <a:off x="3801174" y="2928938"/>
            <a:ext cx="1431226" cy="1038225"/>
            <a:chOff x="3877374" y="3386138"/>
            <a:chExt cx="1431226" cy="1038225"/>
          </a:xfrm>
        </p:grpSpPr>
        <p:sp>
          <p:nvSpPr>
            <p:cNvPr id="16" name="Oval 5"/>
            <p:cNvSpPr>
              <a:spLocks noChangeArrowheads="1"/>
            </p:cNvSpPr>
            <p:nvPr/>
          </p:nvSpPr>
          <p:spPr bwMode="auto">
            <a:xfrm>
              <a:off x="3959225" y="3386138"/>
              <a:ext cx="1238250" cy="1038225"/>
            </a:xfrm>
            <a:prstGeom prst="ellipse">
              <a:avLst/>
            </a:prstGeom>
            <a:gradFill rotWithShape="1">
              <a:gsLst>
                <a:gs pos="0">
                  <a:srgbClr val="92D050">
                    <a:gamma/>
                    <a:tint val="20000"/>
                    <a:invGamma/>
                  </a:srgbClr>
                </a:gs>
                <a:gs pos="100000">
                  <a:srgbClr val="92D050"/>
                </a:gs>
              </a:gsLst>
              <a:path path="shape">
                <a:fillToRect l="50000" t="50000" r="50000" b="50000"/>
              </a:path>
            </a:gradFill>
            <a:ln w="57150">
              <a:solidFill>
                <a:srgbClr val="92D050"/>
              </a:solidFill>
              <a:round/>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7" name="TextBox 16"/>
            <p:cNvSpPr txBox="1"/>
            <p:nvPr/>
          </p:nvSpPr>
          <p:spPr>
            <a:xfrm>
              <a:off x="3877374" y="3733800"/>
              <a:ext cx="1431226" cy="369332"/>
            </a:xfrm>
            <a:prstGeom prst="rect">
              <a:avLst/>
            </a:prstGeom>
            <a:noFill/>
          </p:spPr>
          <p:txBody>
            <a:bodyPr wrap="none" rtlCol="0">
              <a:spAutoFit/>
            </a:bodyPr>
            <a:lstStyle/>
            <a:p>
              <a:r>
                <a:rPr lang="en-US" dirty="0" smtClean="0"/>
                <a:t>Sustainability</a:t>
              </a:r>
              <a:endParaRPr lang="en-US" dirty="0"/>
            </a:p>
          </p:txBody>
        </p:sp>
      </p:grpSp>
      <p:sp>
        <p:nvSpPr>
          <p:cNvPr id="18" name="Title 1"/>
          <p:cNvSpPr txBox="1">
            <a:spLocks/>
          </p:cNvSpPr>
          <p:nvPr/>
        </p:nvSpPr>
        <p:spPr>
          <a:xfrm>
            <a:off x="457200" y="3810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bg1"/>
                </a:solidFill>
                <a:effectLst/>
                <a:uLnTx/>
                <a:uFillTx/>
                <a:latin typeface="+mj-lt"/>
                <a:ea typeface="+mj-ea"/>
                <a:cs typeface="+mj-cs"/>
              </a:rPr>
              <a:t>Sustainability task force</a:t>
            </a:r>
            <a:endParaRPr kumimoji="0" lang="en-US" sz="4400" b="0" i="0" u="none" strike="noStrike" kern="1200" cap="none" spc="0" normalizeH="0" baseline="0" noProof="0" dirty="0">
              <a:ln>
                <a:noFill/>
              </a:ln>
              <a:solidFill>
                <a:schemeClr val="bg1"/>
              </a:solidFill>
              <a:effectLst/>
              <a:uLnTx/>
              <a:uFillTx/>
              <a:latin typeface="+mj-lt"/>
              <a:ea typeface="+mj-ea"/>
              <a:cs typeface="+mj-cs"/>
            </a:endParaRPr>
          </a:p>
        </p:txBody>
      </p:sp>
      <p:sp>
        <p:nvSpPr>
          <p:cNvPr id="19" name="Content Placeholder 2"/>
          <p:cNvSpPr txBox="1">
            <a:spLocks/>
          </p:cNvSpPr>
          <p:nvPr/>
        </p:nvSpPr>
        <p:spPr>
          <a:xfrm>
            <a:off x="484617" y="5701869"/>
            <a:ext cx="8229600" cy="4906963"/>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1" i="0" u="none" strike="noStrike" kern="1200" cap="none" spc="0" normalizeH="0" baseline="0" noProof="0" dirty="0" smtClean="0">
                <a:ln>
                  <a:noFill/>
                </a:ln>
                <a:solidFill>
                  <a:schemeClr val="accent4">
                    <a:lumMod val="50000"/>
                  </a:schemeClr>
                </a:solidFill>
                <a:effectLst/>
                <a:uLnTx/>
                <a:uFillTx/>
                <a:latin typeface="+mn-lt"/>
                <a:ea typeface="+mn-ea"/>
                <a:cs typeface="+mn-cs"/>
              </a:rPr>
              <a:t>Three legged stool of sustainability</a:t>
            </a:r>
            <a:endParaRPr kumimoji="0" lang="en-US" sz="3200" b="1" i="0" u="none" strike="noStrike" kern="1200" cap="none" spc="0" normalizeH="0" baseline="0" noProof="0" dirty="0">
              <a:ln>
                <a:noFill/>
              </a:ln>
              <a:solidFill>
                <a:schemeClr val="accent4">
                  <a:lumMod val="50000"/>
                </a:schemeClr>
              </a:solidFill>
              <a:effectLst/>
              <a:uLnTx/>
              <a:uFillTx/>
              <a:latin typeface="+mn-lt"/>
              <a:ea typeface="+mn-ea"/>
              <a:cs typeface="+mn-cs"/>
            </a:endParaRPr>
          </a:p>
        </p:txBody>
      </p:sp>
      <p:sp>
        <p:nvSpPr>
          <p:cNvPr id="20" name="Content Placeholder 2"/>
          <p:cNvSpPr txBox="1">
            <a:spLocks/>
          </p:cNvSpPr>
          <p:nvPr/>
        </p:nvSpPr>
        <p:spPr>
          <a:xfrm>
            <a:off x="485268" y="1382950"/>
            <a:ext cx="8229600" cy="4525963"/>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1" i="0" u="none" strike="noStrike" kern="1200" cap="none" spc="0" normalizeH="0" baseline="0" noProof="0" dirty="0" smtClean="0">
                <a:ln>
                  <a:noFill/>
                </a:ln>
                <a:solidFill>
                  <a:schemeClr val="accent4">
                    <a:lumMod val="50000"/>
                  </a:schemeClr>
                </a:solidFill>
                <a:effectLst/>
                <a:uLnTx/>
                <a:uFillTx/>
                <a:latin typeface="+mn-lt"/>
                <a:ea typeface="+mn-ea"/>
                <a:cs typeface="+mn-cs"/>
              </a:rPr>
              <a:t>Areas examined by the Library Task force</a:t>
            </a:r>
            <a:endParaRPr kumimoji="0" lang="en-US" sz="3200" b="1" i="0" u="none" strike="noStrike" kern="1200" cap="none" spc="0" normalizeH="0" baseline="0" noProof="0" dirty="0">
              <a:ln>
                <a:noFill/>
              </a:ln>
              <a:solidFill>
                <a:schemeClr val="accent4">
                  <a:lumMod val="50000"/>
                </a:schemeClr>
              </a:solidFill>
              <a:effectLst/>
              <a:uLnTx/>
              <a:uFillTx/>
              <a:latin typeface="+mn-lt"/>
              <a:ea typeface="+mn-ea"/>
              <a:cs typeface="+mn-cs"/>
            </a:endParaRPr>
          </a:p>
        </p:txBody>
      </p:sp>
      <p:sp>
        <p:nvSpPr>
          <p:cNvPr id="21" name="Oval 2"/>
          <p:cNvSpPr>
            <a:spLocks noChangeArrowheads="1"/>
          </p:cNvSpPr>
          <p:nvPr/>
        </p:nvSpPr>
        <p:spPr bwMode="auto">
          <a:xfrm>
            <a:off x="1447800" y="2133600"/>
            <a:ext cx="3057525" cy="2143125"/>
          </a:xfrm>
          <a:prstGeom prst="ellipse">
            <a:avLst/>
          </a:prstGeom>
          <a:gradFill rotWithShape="0">
            <a:gsLst>
              <a:gs pos="0">
                <a:srgbClr val="548DD4"/>
              </a:gs>
              <a:gs pos="100000">
                <a:srgbClr val="548DD4">
                  <a:gamma/>
                  <a:tint val="0"/>
                  <a:invGamma/>
                </a:srgbClr>
              </a:gs>
            </a:gsLst>
            <a:lin ang="0" scaled="1"/>
          </a:gradFill>
          <a:ln w="9525">
            <a:round/>
            <a:headEnd/>
            <a:tailEnd/>
          </a:ln>
          <a:effectLst/>
          <a:scene3d>
            <a:camera prst="legacyPerspectiveBottom"/>
            <a:lightRig rig="legacyFlat3" dir="t"/>
          </a:scene3d>
          <a:sp3d extrusionH="887400" prstMaterial="legacyMatte">
            <a:bevelT w="13500" h="13500" prst="angle"/>
            <a:bevelB w="13500" h="13500" prst="angle"/>
            <a:extrusionClr>
              <a:srgbClr val="548DD4"/>
            </a:extrusionClr>
          </a:sp3d>
        </p:spPr>
        <p:txBody>
          <a:bodyPr vert="horz" wrap="square" lIns="91440" tIns="45720" rIns="91440" bIns="45720" numCol="1" anchor="t" anchorCtr="0" compatLnSpc="1">
            <a:prstTxWarp prst="textNoShape">
              <a:avLst/>
            </a:prstTxWarp>
            <a:flatTx/>
          </a:bodyPr>
          <a:lstStyle/>
          <a:p>
            <a:endParaRPr lang="en-US" sz="2400" b="1" dirty="0" smtClean="0"/>
          </a:p>
          <a:p>
            <a:r>
              <a:rPr lang="en-US" sz="2400" b="1" dirty="0" smtClean="0"/>
              <a:t>Conservation</a:t>
            </a:r>
            <a:endParaRPr lang="en-US" sz="2400" b="1" dirty="0"/>
          </a:p>
        </p:txBody>
      </p:sp>
      <p:sp>
        <p:nvSpPr>
          <p:cNvPr id="22" name="Oval 3"/>
          <p:cNvSpPr>
            <a:spLocks noChangeArrowheads="1"/>
          </p:cNvSpPr>
          <p:nvPr/>
        </p:nvSpPr>
        <p:spPr bwMode="auto">
          <a:xfrm>
            <a:off x="4505325" y="2133600"/>
            <a:ext cx="3057525" cy="2143125"/>
          </a:xfrm>
          <a:prstGeom prst="ellipse">
            <a:avLst/>
          </a:prstGeom>
          <a:gradFill rotWithShape="0">
            <a:gsLst>
              <a:gs pos="0">
                <a:srgbClr val="FF0000">
                  <a:gamma/>
                  <a:tint val="0"/>
                  <a:invGamma/>
                </a:srgbClr>
              </a:gs>
              <a:gs pos="100000">
                <a:srgbClr val="FF0000"/>
              </a:gs>
            </a:gsLst>
            <a:lin ang="0" scaled="1"/>
          </a:gradFill>
          <a:ln w="9525">
            <a:round/>
            <a:headEnd/>
            <a:tailEnd/>
          </a:ln>
          <a:effectLst/>
          <a:scene3d>
            <a:camera prst="legacyPerspectiveBottom"/>
            <a:lightRig rig="legacyFlat3" dir="t"/>
          </a:scene3d>
          <a:sp3d extrusionH="887400" prstMaterial="legacyMatte">
            <a:bevelT w="13500" h="13500" prst="angle"/>
            <a:bevelB w="13500" h="13500" prst="angle"/>
            <a:extrusionClr>
              <a:srgbClr val="FF0000"/>
            </a:extrusionClr>
          </a:sp3d>
        </p:spPr>
        <p:txBody>
          <a:bodyPr vert="horz" wrap="square" lIns="91440" tIns="45720" rIns="91440" bIns="45720" numCol="1" anchor="t" anchorCtr="0" compatLnSpc="1">
            <a:prstTxWarp prst="textNoShape">
              <a:avLst/>
            </a:prstTxWarp>
            <a:flatTx/>
          </a:bodyPr>
          <a:lstStyle/>
          <a:p>
            <a:endParaRPr lang="en-US" dirty="0" smtClean="0"/>
          </a:p>
          <a:p>
            <a:r>
              <a:rPr lang="en-US" sz="2400" b="1" dirty="0" smtClean="0"/>
              <a:t>     Community</a:t>
            </a:r>
            <a:endParaRPr lang="en-US" sz="2400" b="1" dirty="0"/>
          </a:p>
          <a:p>
            <a:r>
              <a:rPr lang="en-US" sz="2800" dirty="0"/>
              <a:t> </a:t>
            </a:r>
            <a:r>
              <a:rPr lang="en-US" sz="2800" dirty="0" smtClean="0"/>
              <a:t>  </a:t>
            </a:r>
            <a:endParaRPr lang="en-US" sz="2800" dirty="0"/>
          </a:p>
        </p:txBody>
      </p:sp>
      <p:grpSp>
        <p:nvGrpSpPr>
          <p:cNvPr id="23" name="Group 22"/>
          <p:cNvGrpSpPr/>
          <p:nvPr/>
        </p:nvGrpSpPr>
        <p:grpSpPr>
          <a:xfrm>
            <a:off x="2968625" y="3419475"/>
            <a:ext cx="3057525" cy="2143125"/>
            <a:chOff x="3044825" y="3857625"/>
            <a:chExt cx="3057525" cy="2143125"/>
          </a:xfrm>
        </p:grpSpPr>
        <p:sp>
          <p:nvSpPr>
            <p:cNvPr id="24" name="Oval 4"/>
            <p:cNvSpPr>
              <a:spLocks noChangeArrowheads="1"/>
            </p:cNvSpPr>
            <p:nvPr/>
          </p:nvSpPr>
          <p:spPr bwMode="auto">
            <a:xfrm rot="11087672">
              <a:off x="3044825" y="3857625"/>
              <a:ext cx="3057525" cy="2143125"/>
            </a:xfrm>
            <a:prstGeom prst="ellipse">
              <a:avLst/>
            </a:prstGeom>
            <a:gradFill rotWithShape="0">
              <a:gsLst>
                <a:gs pos="0">
                  <a:srgbClr val="FFFF00">
                    <a:gamma/>
                    <a:tint val="0"/>
                    <a:invGamma/>
                  </a:srgbClr>
                </a:gs>
                <a:gs pos="100000">
                  <a:srgbClr val="FFFF00"/>
                </a:gs>
              </a:gsLst>
              <a:lin ang="5400000" scaled="1"/>
            </a:gradFill>
            <a:ln w="9525">
              <a:round/>
              <a:headEnd/>
              <a:tailEnd/>
            </a:ln>
            <a:effectLst/>
            <a:scene3d>
              <a:camera prst="legacyPerspectiveBottom"/>
              <a:lightRig rig="legacyFlat3" dir="t"/>
            </a:scene3d>
            <a:sp3d extrusionH="887400" prstMaterial="legacyMatte">
              <a:bevelT w="13500" h="13500" prst="angle"/>
              <a:bevelB w="13500" h="13500" prst="angle"/>
              <a:extrusionClr>
                <a:srgbClr val="FFFF00"/>
              </a:extrusionClr>
            </a:sp3d>
          </p:spPr>
          <p:txBody>
            <a:bodyPr vert="vert" wrap="square" lIns="91440" tIns="45720" rIns="91440" bIns="45720" numCol="1" anchor="t" anchorCtr="0" compatLnSpc="1">
              <a:prstTxWarp prst="textNoShape">
                <a:avLst/>
              </a:prstTxWarp>
              <a:flatTx/>
            </a:bodyPr>
            <a:lstStyle/>
            <a:p>
              <a:endParaRPr lang="en-US" dirty="0"/>
            </a:p>
          </p:txBody>
        </p:sp>
        <p:sp>
          <p:nvSpPr>
            <p:cNvPr id="25" name="TextBox 24"/>
            <p:cNvSpPr txBox="1"/>
            <p:nvPr/>
          </p:nvSpPr>
          <p:spPr>
            <a:xfrm>
              <a:off x="3505200" y="4800600"/>
              <a:ext cx="2340834" cy="830997"/>
            </a:xfrm>
            <a:prstGeom prst="rect">
              <a:avLst/>
            </a:prstGeom>
            <a:noFill/>
          </p:spPr>
          <p:txBody>
            <a:bodyPr wrap="none" rtlCol="0">
              <a:spAutoFit/>
            </a:bodyPr>
            <a:lstStyle/>
            <a:p>
              <a:pPr algn="ctr"/>
              <a:r>
                <a:rPr lang="en-US" sz="2400" b="1" dirty="0" smtClean="0"/>
                <a:t>Communication/</a:t>
              </a:r>
            </a:p>
            <a:p>
              <a:pPr algn="ctr"/>
              <a:r>
                <a:rPr lang="en-US" sz="2400" b="1" dirty="0" smtClean="0"/>
                <a:t>Collaboration</a:t>
              </a:r>
              <a:endParaRPr lang="en-US" sz="2400" b="1" dirty="0"/>
            </a:p>
          </p:txBody>
        </p:sp>
      </p:grpSp>
      <p:grpSp>
        <p:nvGrpSpPr>
          <p:cNvPr id="26" name="Group 17"/>
          <p:cNvGrpSpPr/>
          <p:nvPr/>
        </p:nvGrpSpPr>
        <p:grpSpPr>
          <a:xfrm>
            <a:off x="3810000" y="2895600"/>
            <a:ext cx="1431226" cy="1038225"/>
            <a:chOff x="3886200" y="3386138"/>
            <a:chExt cx="1431226" cy="1038225"/>
          </a:xfrm>
        </p:grpSpPr>
        <p:sp>
          <p:nvSpPr>
            <p:cNvPr id="27" name="Oval 5"/>
            <p:cNvSpPr>
              <a:spLocks noChangeArrowheads="1"/>
            </p:cNvSpPr>
            <p:nvPr/>
          </p:nvSpPr>
          <p:spPr bwMode="auto">
            <a:xfrm>
              <a:off x="3959225" y="3386138"/>
              <a:ext cx="1238250" cy="1038225"/>
            </a:xfrm>
            <a:prstGeom prst="ellipse">
              <a:avLst/>
            </a:prstGeom>
            <a:gradFill rotWithShape="1">
              <a:gsLst>
                <a:gs pos="0">
                  <a:srgbClr val="92D050">
                    <a:gamma/>
                    <a:tint val="20000"/>
                    <a:invGamma/>
                  </a:srgbClr>
                </a:gs>
                <a:gs pos="100000">
                  <a:srgbClr val="92D050"/>
                </a:gs>
              </a:gsLst>
              <a:path path="shape">
                <a:fillToRect l="50000" t="50000" r="50000" b="50000"/>
              </a:path>
            </a:gradFill>
            <a:ln w="57150">
              <a:solidFill>
                <a:srgbClr val="92D050"/>
              </a:solidFill>
              <a:round/>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3886200" y="3535363"/>
              <a:ext cx="1431226" cy="646331"/>
            </a:xfrm>
            <a:prstGeom prst="rect">
              <a:avLst/>
            </a:prstGeom>
            <a:noFill/>
          </p:spPr>
          <p:txBody>
            <a:bodyPr wrap="none" rtlCol="0">
              <a:spAutoFit/>
            </a:bodyPr>
            <a:lstStyle/>
            <a:p>
              <a:pPr algn="ctr"/>
              <a:r>
                <a:rPr lang="en-US" dirty="0" smtClean="0"/>
                <a:t>Library</a:t>
              </a:r>
            </a:p>
            <a:p>
              <a:pPr algn="ctr"/>
              <a:r>
                <a:rPr lang="en-US" dirty="0" smtClean="0"/>
                <a:t>Sustainability</a:t>
              </a:r>
              <a:endParaRPr lang="en-US" dirty="0"/>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p:cNvSpPr>
            <a:spLocks noGrp="1"/>
          </p:cNvSpPr>
          <p:nvPr>
            <p:ph type="ctrTitle"/>
          </p:nvPr>
        </p:nvSpPr>
        <p:spPr>
          <a:xfrm>
            <a:off x="0" y="0"/>
            <a:ext cx="9144000" cy="6858000"/>
          </a:xfr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a:normAutofit/>
          </a:bodyPr>
          <a:lstStyle/>
          <a:p>
            <a:r>
              <a:rPr lang="en-US" sz="8000" dirty="0" smtClean="0">
                <a:solidFill>
                  <a:srgbClr val="CCFF99"/>
                </a:solidFill>
              </a:rPr>
              <a:t>Greener Libraries</a:t>
            </a:r>
            <a:endParaRPr lang="en-US" sz="8000" dirty="0">
              <a:solidFill>
                <a:srgbClr val="CCFF99"/>
              </a:solidFill>
            </a:endParaRPr>
          </a:p>
        </p:txBody>
      </p:sp>
      <p:sp>
        <p:nvSpPr>
          <p:cNvPr id="26"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18" name="Title 1"/>
          <p:cNvSpPr txBox="1">
            <a:spLocks/>
          </p:cNvSpPr>
          <p:nvPr/>
        </p:nvSpPr>
        <p:spPr>
          <a:xfrm>
            <a:off x="457200" y="3810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bg1">
                    <a:lumMod val="75000"/>
                  </a:schemeClr>
                </a:solidFill>
                <a:effectLst/>
                <a:uLnTx/>
                <a:uFillTx/>
                <a:latin typeface="+mj-lt"/>
                <a:ea typeface="+mj-ea"/>
                <a:cs typeface="+mj-cs"/>
              </a:rPr>
              <a:t>Resources</a:t>
            </a:r>
            <a:endParaRPr kumimoji="0" lang="en-US" sz="4400" b="1" i="0" u="none" strike="noStrike" kern="1200" cap="none" spc="0" normalizeH="0" baseline="0" noProof="0" dirty="0">
              <a:ln>
                <a:noFill/>
              </a:ln>
              <a:solidFill>
                <a:schemeClr val="bg1">
                  <a:lumMod val="75000"/>
                </a:schemeClr>
              </a:solidFill>
              <a:effectLst/>
              <a:uLnTx/>
              <a:uFillTx/>
              <a:latin typeface="+mj-lt"/>
              <a:ea typeface="+mj-ea"/>
              <a:cs typeface="+mj-cs"/>
            </a:endParaRPr>
          </a:p>
        </p:txBody>
      </p:sp>
      <p:sp>
        <p:nvSpPr>
          <p:cNvPr id="21" name="Oval 2"/>
          <p:cNvSpPr>
            <a:spLocks noChangeArrowheads="1"/>
          </p:cNvSpPr>
          <p:nvPr/>
        </p:nvSpPr>
        <p:spPr bwMode="auto">
          <a:xfrm>
            <a:off x="0" y="1371601"/>
            <a:ext cx="9144000" cy="1676399"/>
          </a:xfrm>
          <a:prstGeom prst="ellipse">
            <a:avLst/>
          </a:prstGeom>
          <a:gradFill rotWithShape="0">
            <a:gsLst>
              <a:gs pos="0">
                <a:srgbClr val="548DD4"/>
              </a:gs>
              <a:gs pos="100000">
                <a:srgbClr val="548DD4">
                  <a:gamma/>
                  <a:tint val="0"/>
                  <a:invGamma/>
                </a:srgbClr>
              </a:gs>
            </a:gsLst>
            <a:lin ang="0" scaled="1"/>
          </a:gradFill>
          <a:ln w="9525">
            <a:round/>
            <a:headEnd/>
            <a:tailEnd/>
          </a:ln>
          <a:effectLst/>
          <a:scene3d>
            <a:camera prst="legacyPerspectiveBottom"/>
            <a:lightRig rig="legacyFlat3" dir="t"/>
          </a:scene3d>
          <a:sp3d extrusionH="887400" prstMaterial="legacyMatte">
            <a:bevelT w="13500" h="13500" prst="angle"/>
            <a:bevelB w="13500" h="13500" prst="angle"/>
            <a:extrusionClr>
              <a:srgbClr val="548DD4"/>
            </a:extrusionClr>
          </a:sp3d>
        </p:spPr>
        <p:txBody>
          <a:bodyPr vert="horz" wrap="square" lIns="91440" tIns="45720" rIns="91440" bIns="45720" numCol="1" anchor="t" anchorCtr="0" compatLnSpc="1">
            <a:prstTxWarp prst="textNoShape">
              <a:avLst/>
            </a:prstTxWarp>
            <a:flatTx/>
          </a:bodyPr>
          <a:lstStyle/>
          <a:p>
            <a:r>
              <a:rPr lang="en-US" sz="2000" b="1" dirty="0"/>
              <a:t>The </a:t>
            </a:r>
            <a:r>
              <a:rPr lang="en-US" sz="2000" b="1" dirty="0" smtClean="0"/>
              <a:t>World’s Founding </a:t>
            </a:r>
            <a:r>
              <a:rPr lang="en-US" sz="2000" b="1" dirty="0"/>
              <a:t>Sustainability Document </a:t>
            </a:r>
          </a:p>
          <a:p>
            <a:r>
              <a:rPr lang="en-US" sz="3200" b="1" dirty="0" smtClean="0">
                <a:hlinkClick r:id="rId3"/>
              </a:rPr>
              <a:t>Our Common Future:  The Brundtland Report</a:t>
            </a:r>
            <a:endParaRPr lang="en-US" sz="3200" b="1" dirty="0" smtClean="0"/>
          </a:p>
        </p:txBody>
      </p:sp>
      <p:sp>
        <p:nvSpPr>
          <p:cNvPr id="22" name="Oval 3"/>
          <p:cNvSpPr>
            <a:spLocks noChangeArrowheads="1"/>
          </p:cNvSpPr>
          <p:nvPr/>
        </p:nvSpPr>
        <p:spPr bwMode="auto">
          <a:xfrm>
            <a:off x="0" y="5029200"/>
            <a:ext cx="9144000" cy="1676400"/>
          </a:xfrm>
          <a:prstGeom prst="ellipse">
            <a:avLst/>
          </a:prstGeom>
          <a:gradFill rotWithShape="0">
            <a:gsLst>
              <a:gs pos="0">
                <a:srgbClr val="FF0000">
                  <a:gamma/>
                  <a:tint val="0"/>
                  <a:invGamma/>
                </a:srgbClr>
              </a:gs>
              <a:gs pos="100000">
                <a:srgbClr val="FF0000"/>
              </a:gs>
            </a:gsLst>
            <a:lin ang="0" scaled="1"/>
          </a:gradFill>
          <a:ln w="9525">
            <a:round/>
            <a:headEnd/>
            <a:tailEnd/>
          </a:ln>
          <a:effectLst/>
          <a:scene3d>
            <a:camera prst="legacyPerspectiveBottom"/>
            <a:lightRig rig="legacyFlat3" dir="t"/>
          </a:scene3d>
          <a:sp3d extrusionH="887400" prstMaterial="legacyMatte">
            <a:bevelT w="13500" h="13500" prst="angle"/>
            <a:bevelB w="13500" h="13500" prst="angle"/>
            <a:extrusionClr>
              <a:srgbClr val="FF0000"/>
            </a:extrusionClr>
          </a:sp3d>
        </p:spPr>
        <p:txBody>
          <a:bodyPr vert="horz" wrap="square" lIns="91440" tIns="45720" rIns="91440" bIns="45720" numCol="1" anchor="t" anchorCtr="0" compatLnSpc="1">
            <a:prstTxWarp prst="textNoShape">
              <a:avLst/>
            </a:prstTxWarp>
            <a:flatTx/>
          </a:bodyPr>
          <a:lstStyle/>
          <a:p>
            <a:r>
              <a:rPr lang="en-US" b="1" dirty="0"/>
              <a:t>Iowa Legislature </a:t>
            </a:r>
          </a:p>
          <a:p>
            <a:r>
              <a:rPr lang="en-US" sz="3200" b="1" dirty="0" smtClean="0">
                <a:hlinkClick r:id="rId4"/>
              </a:rPr>
              <a:t>Iowa Climate Change advisory Report</a:t>
            </a:r>
            <a:endParaRPr lang="en-US" sz="3200" b="1" dirty="0"/>
          </a:p>
          <a:p>
            <a:r>
              <a:rPr lang="en-US" sz="2800" dirty="0"/>
              <a:t> </a:t>
            </a:r>
            <a:r>
              <a:rPr lang="en-US" sz="2800" dirty="0" smtClean="0"/>
              <a:t>  </a:t>
            </a:r>
            <a:endParaRPr lang="en-US" sz="2800" dirty="0"/>
          </a:p>
        </p:txBody>
      </p:sp>
      <p:sp>
        <p:nvSpPr>
          <p:cNvPr id="24" name="Oval 4"/>
          <p:cNvSpPr>
            <a:spLocks noChangeArrowheads="1"/>
          </p:cNvSpPr>
          <p:nvPr/>
        </p:nvSpPr>
        <p:spPr bwMode="auto">
          <a:xfrm>
            <a:off x="76200" y="3200400"/>
            <a:ext cx="8991600" cy="1589605"/>
          </a:xfrm>
          <a:prstGeom prst="ellipse">
            <a:avLst/>
          </a:prstGeom>
          <a:gradFill rotWithShape="0">
            <a:gsLst>
              <a:gs pos="0">
                <a:srgbClr val="FFFF00">
                  <a:gamma/>
                  <a:tint val="0"/>
                  <a:invGamma/>
                </a:srgbClr>
              </a:gs>
              <a:gs pos="100000">
                <a:srgbClr val="FFFF00"/>
              </a:gs>
            </a:gsLst>
            <a:lin ang="5400000" scaled="1"/>
          </a:gradFill>
          <a:ln w="9525">
            <a:round/>
            <a:headEnd/>
            <a:tailEnd/>
          </a:ln>
          <a:effectLst/>
          <a:scene3d>
            <a:camera prst="legacyPerspectiveBottom"/>
            <a:lightRig rig="legacyFlat3" dir="t"/>
          </a:scene3d>
          <a:sp3d extrusionH="887400" prstMaterial="legacyMatte">
            <a:bevelT w="13500" h="13500" prst="angle"/>
            <a:bevelB w="13500" h="13500" prst="angle"/>
            <a:extrusionClr>
              <a:srgbClr val="FFFF00"/>
            </a:extrusionClr>
          </a:sp3d>
        </p:spPr>
        <p:txBody>
          <a:bodyPr vert="horz" wrap="square" lIns="91440" tIns="45720" rIns="91440" bIns="45720" numCol="1" anchor="t" anchorCtr="0" compatLnSpc="1">
            <a:prstTxWarp prst="textNoShape">
              <a:avLst/>
            </a:prstTxWarp>
            <a:flatTx/>
          </a:bodyPr>
          <a:lstStyle/>
          <a:p>
            <a:endParaRPr lang="en-US" dirty="0" smtClean="0">
              <a:hlinkClick r:id="rId5"/>
            </a:endParaRPr>
          </a:p>
          <a:p>
            <a:r>
              <a:rPr lang="en-US" sz="2000" b="1" dirty="0"/>
              <a:t>National Initiative</a:t>
            </a:r>
          </a:p>
          <a:p>
            <a:r>
              <a:rPr lang="en-US" sz="3200" b="1" dirty="0" smtClean="0">
                <a:hlinkClick r:id="rId5"/>
              </a:rPr>
              <a:t>National Environmental Policy</a:t>
            </a:r>
            <a:endParaRPr lang="en-US" sz="3200" b="1"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17"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000" b="0" i="0" u="none" strike="noStrike" kern="1200" cap="none" spc="0" normalizeH="0" baseline="0" noProof="0" dirty="0" smtClean="0">
                <a:ln>
                  <a:noFill/>
                </a:ln>
                <a:solidFill>
                  <a:srgbClr val="CCFF99"/>
                </a:solidFill>
                <a:effectLst/>
                <a:uLnTx/>
                <a:uFillTx/>
                <a:latin typeface="+mj-lt"/>
                <a:ea typeface="+mj-ea"/>
                <a:cs typeface="+mj-cs"/>
              </a:rPr>
              <a:t>Other Resources</a:t>
            </a: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25" name="TextBox 24"/>
          <p:cNvSpPr txBox="1"/>
          <p:nvPr/>
        </p:nvSpPr>
        <p:spPr>
          <a:xfrm>
            <a:off x="304800" y="1371600"/>
            <a:ext cx="8458200" cy="1077218"/>
          </a:xfrm>
          <a:prstGeom prst="rect">
            <a:avLst/>
          </a:prstGeom>
          <a:noFill/>
        </p:spPr>
        <p:txBody>
          <a:bodyPr wrap="square" rtlCol="0">
            <a:spAutoFit/>
          </a:bodyPr>
          <a:lstStyle/>
          <a:p>
            <a:pPr indent="395288">
              <a:buFont typeface="Arial" pitchFamily="34" charset="0"/>
              <a:buChar char="•"/>
            </a:pPr>
            <a:r>
              <a:rPr lang="en-US" sz="3200" b="1" dirty="0" smtClean="0">
                <a:solidFill>
                  <a:schemeClr val="tx1">
                    <a:lumMod val="75000"/>
                    <a:lumOff val="25000"/>
                  </a:schemeClr>
                </a:solidFill>
              </a:rPr>
              <a:t>The Sustainability Hand Book </a:t>
            </a:r>
          </a:p>
          <a:p>
            <a:r>
              <a:rPr lang="en-US" sz="3200" b="1" dirty="0" smtClean="0">
                <a:solidFill>
                  <a:schemeClr val="tx1">
                    <a:lumMod val="75000"/>
                    <a:lumOff val="25000"/>
                  </a:schemeClr>
                </a:solidFill>
              </a:rPr>
              <a:t>	by William Blackburn</a:t>
            </a:r>
            <a:endParaRPr lang="en-US" sz="3200" b="1" dirty="0">
              <a:solidFill>
                <a:schemeClr val="tx1">
                  <a:lumMod val="75000"/>
                  <a:lumOff val="25000"/>
                </a:schemeClr>
              </a:solidFill>
            </a:endParaRPr>
          </a:p>
        </p:txBody>
      </p:sp>
      <p:sp>
        <p:nvSpPr>
          <p:cNvPr id="26" name="TextBox 25">
            <a:hlinkClick r:id="rId3"/>
          </p:cNvPr>
          <p:cNvSpPr txBox="1"/>
          <p:nvPr/>
        </p:nvSpPr>
        <p:spPr>
          <a:xfrm>
            <a:off x="304800" y="838200"/>
            <a:ext cx="8458200" cy="584775"/>
          </a:xfrm>
          <a:prstGeom prst="rect">
            <a:avLst/>
          </a:prstGeom>
          <a:noFill/>
        </p:spPr>
        <p:txBody>
          <a:bodyPr wrap="square" rtlCol="0">
            <a:spAutoFit/>
          </a:bodyPr>
          <a:lstStyle/>
          <a:p>
            <a:pPr indent="346075">
              <a:buFont typeface="Arial" pitchFamily="34" charset="0"/>
              <a:buChar char="•"/>
            </a:pPr>
            <a:r>
              <a:rPr lang="en-US" sz="3200" b="1" dirty="0" smtClean="0">
                <a:solidFill>
                  <a:schemeClr val="tx1">
                    <a:lumMod val="75000"/>
                    <a:lumOff val="25000"/>
                  </a:schemeClr>
                </a:solidFill>
              </a:rPr>
              <a:t>Government Website on Sustainability</a:t>
            </a:r>
            <a:endParaRPr lang="en-US" sz="3200" b="1" dirty="0">
              <a:solidFill>
                <a:schemeClr val="tx1">
                  <a:lumMod val="75000"/>
                  <a:lumOff val="25000"/>
                </a:schemeClr>
              </a:solidFill>
            </a:endParaRPr>
          </a:p>
        </p:txBody>
      </p:sp>
      <p:sp>
        <p:nvSpPr>
          <p:cNvPr id="28" name="TextBox 27"/>
          <p:cNvSpPr txBox="1"/>
          <p:nvPr/>
        </p:nvSpPr>
        <p:spPr>
          <a:xfrm>
            <a:off x="228600" y="4038600"/>
            <a:ext cx="14258109" cy="1569660"/>
          </a:xfrm>
          <a:prstGeom prst="rect">
            <a:avLst/>
          </a:prstGeom>
          <a:noFill/>
        </p:spPr>
        <p:txBody>
          <a:bodyPr wrap="square" rtlCol="0">
            <a:spAutoFit/>
          </a:bodyPr>
          <a:lstStyle/>
          <a:p>
            <a:pPr indent="346075">
              <a:buFont typeface="Arial" pitchFamily="34" charset="0"/>
              <a:buChar char="•"/>
            </a:pPr>
            <a:r>
              <a:rPr lang="en-US" sz="3200" b="1" dirty="0" smtClean="0">
                <a:solidFill>
                  <a:schemeClr val="accent2">
                    <a:lumMod val="50000"/>
                  </a:schemeClr>
                </a:solidFill>
              </a:rPr>
              <a:t>ISU Library’s Sustainability Report:</a:t>
            </a:r>
          </a:p>
          <a:p>
            <a:pPr indent="395288"/>
            <a:r>
              <a:rPr lang="en-US" sz="3200" b="1" dirty="0" smtClean="0">
                <a:solidFill>
                  <a:schemeClr val="accent2">
                    <a:lumMod val="50000"/>
                  </a:schemeClr>
                </a:solidFill>
              </a:rPr>
              <a:t>Conservation, Community, Collaboration, &amp; </a:t>
            </a:r>
          </a:p>
          <a:p>
            <a:pPr indent="395288"/>
            <a:r>
              <a:rPr lang="en-US" sz="3200" b="1" dirty="0" smtClean="0">
                <a:solidFill>
                  <a:schemeClr val="accent2">
                    <a:lumMod val="50000"/>
                  </a:schemeClr>
                </a:solidFill>
              </a:rPr>
              <a:t>Communication</a:t>
            </a:r>
            <a:endParaRPr lang="en-US" sz="3200" b="1" dirty="0">
              <a:solidFill>
                <a:schemeClr val="accent2">
                  <a:lumMod val="50000"/>
                </a:schemeClr>
              </a:solidFill>
            </a:endParaRPr>
          </a:p>
        </p:txBody>
      </p:sp>
      <p:sp>
        <p:nvSpPr>
          <p:cNvPr id="30" name="TextBox 29">
            <a:hlinkClick r:id="rId4"/>
          </p:cNvPr>
          <p:cNvSpPr txBox="1"/>
          <p:nvPr/>
        </p:nvSpPr>
        <p:spPr>
          <a:xfrm>
            <a:off x="304800" y="304800"/>
            <a:ext cx="8458200" cy="584775"/>
          </a:xfrm>
          <a:prstGeom prst="rect">
            <a:avLst/>
          </a:prstGeom>
          <a:noFill/>
        </p:spPr>
        <p:txBody>
          <a:bodyPr wrap="square" rtlCol="0">
            <a:spAutoFit/>
          </a:bodyPr>
          <a:lstStyle/>
          <a:p>
            <a:pPr indent="346075">
              <a:buFont typeface="Arial" pitchFamily="34" charset="0"/>
              <a:buChar char="•"/>
            </a:pPr>
            <a:r>
              <a:rPr lang="en-US" sz="3200" b="1" dirty="0" smtClean="0">
                <a:solidFill>
                  <a:schemeClr val="tx1">
                    <a:lumMod val="75000"/>
                    <a:lumOff val="25000"/>
                  </a:schemeClr>
                </a:solidFill>
              </a:rPr>
              <a:t>Green Libraries Website</a:t>
            </a:r>
            <a:endParaRPr lang="en-US" sz="3200" b="1" dirty="0">
              <a:solidFill>
                <a:schemeClr val="tx1">
                  <a:lumMod val="75000"/>
                  <a:lumOff val="25000"/>
                </a:schemeClr>
              </a:solidFill>
            </a:endParaRPr>
          </a:p>
        </p:txBody>
      </p:sp>
      <p:sp>
        <p:nvSpPr>
          <p:cNvPr id="31" name="TextBox 30"/>
          <p:cNvSpPr txBox="1"/>
          <p:nvPr/>
        </p:nvSpPr>
        <p:spPr>
          <a:xfrm>
            <a:off x="381000" y="2463114"/>
            <a:ext cx="3987437" cy="584775"/>
          </a:xfrm>
          <a:prstGeom prst="rect">
            <a:avLst/>
          </a:prstGeom>
          <a:noFill/>
        </p:spPr>
        <p:txBody>
          <a:bodyPr wrap="square" rtlCol="0">
            <a:spAutoFit/>
          </a:bodyPr>
          <a:lstStyle/>
          <a:p>
            <a:pPr indent="346075">
              <a:buFont typeface="Arial" pitchFamily="34" charset="0"/>
              <a:buChar char="•"/>
            </a:pPr>
            <a:r>
              <a:rPr lang="en-US" sz="3200" b="1" dirty="0" smtClean="0">
                <a:solidFill>
                  <a:schemeClr val="accent1">
                    <a:lumMod val="75000"/>
                  </a:schemeClr>
                </a:solidFill>
              </a:rPr>
              <a:t>Leith Sharp</a:t>
            </a:r>
            <a:endParaRPr lang="en-US" sz="3200" b="1" dirty="0">
              <a:solidFill>
                <a:schemeClr val="accent1">
                  <a:lumMod val="75000"/>
                </a:schemeClr>
              </a:solidFill>
            </a:endParaRPr>
          </a:p>
        </p:txBody>
      </p:sp>
      <p:sp>
        <p:nvSpPr>
          <p:cNvPr id="18" name="TextBox 17"/>
          <p:cNvSpPr txBox="1"/>
          <p:nvPr/>
        </p:nvSpPr>
        <p:spPr>
          <a:xfrm>
            <a:off x="228600" y="5638800"/>
            <a:ext cx="14258109" cy="584775"/>
          </a:xfrm>
          <a:prstGeom prst="rect">
            <a:avLst/>
          </a:prstGeom>
          <a:noFill/>
        </p:spPr>
        <p:txBody>
          <a:bodyPr wrap="square" rtlCol="0">
            <a:spAutoFit/>
          </a:bodyPr>
          <a:lstStyle/>
          <a:p>
            <a:pPr indent="346075">
              <a:buFont typeface="Arial" pitchFamily="34" charset="0"/>
              <a:buChar char="•"/>
            </a:pPr>
            <a:r>
              <a:rPr lang="en-US" sz="3200" b="1" dirty="0" smtClean="0">
                <a:solidFill>
                  <a:schemeClr val="accent2">
                    <a:lumMod val="50000"/>
                  </a:schemeClr>
                </a:solidFill>
              </a:rPr>
              <a:t>University of Utah Library Sustainability Report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000" b="0" i="0" u="none" strike="noStrike" kern="1200" cap="none" spc="0" normalizeH="0" baseline="0" noProof="0" dirty="0" smtClean="0">
                <a:ln>
                  <a:noFill/>
                </a:ln>
                <a:solidFill>
                  <a:srgbClr val="CCFF99"/>
                </a:solidFill>
                <a:effectLst/>
                <a:uLnTx/>
                <a:uFillTx/>
                <a:latin typeface="+mj-lt"/>
                <a:ea typeface="+mj-ea"/>
                <a:cs typeface="+mj-cs"/>
              </a:rPr>
              <a:t>Project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000" b="0" i="0" u="none" strike="noStrike" kern="1200" cap="none" spc="0" normalizeH="0" baseline="0" noProof="0" dirty="0" smtClean="0">
                <a:ln>
                  <a:noFill/>
                </a:ln>
                <a:solidFill>
                  <a:srgbClr val="CCFF99"/>
                </a:solidFill>
                <a:effectLst/>
                <a:uLnTx/>
                <a:uFillTx/>
                <a:latin typeface="+mj-lt"/>
                <a:ea typeface="+mj-ea"/>
                <a:cs typeface="+mj-cs"/>
              </a:rPr>
              <a:t>Larg</a:t>
            </a:r>
            <a:r>
              <a:rPr lang="en-US" sz="8000" dirty="0" smtClean="0">
                <a:solidFill>
                  <a:srgbClr val="CCFF99"/>
                </a:solidFill>
                <a:latin typeface="+mj-lt"/>
                <a:ea typeface="+mj-ea"/>
                <a:cs typeface="+mj-cs"/>
              </a:rPr>
              <a:t>e or Small</a:t>
            </a: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32"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lvl="0" algn="ctr">
              <a:spcBef>
                <a:spcPct val="0"/>
              </a:spcBef>
              <a:defRPr/>
            </a:pPr>
            <a:r>
              <a:rPr lang="en-US" sz="8000" dirty="0" smtClean="0">
                <a:solidFill>
                  <a:srgbClr val="CCFF99"/>
                </a:solidFill>
              </a:rPr>
              <a:t>Small</a:t>
            </a:r>
            <a:endParaRPr lang="en-US" sz="8000" dirty="0">
              <a:solidFill>
                <a:srgbClr val="CCFF99"/>
              </a:solidFill>
            </a:endParaRPr>
          </a:p>
        </p:txBody>
      </p:sp>
      <p:sp>
        <p:nvSpPr>
          <p:cNvPr id="23" name="TextBox 22"/>
          <p:cNvSpPr txBox="1"/>
          <p:nvPr/>
        </p:nvSpPr>
        <p:spPr>
          <a:xfrm>
            <a:off x="426720" y="3710970"/>
            <a:ext cx="3962400" cy="1569660"/>
          </a:xfrm>
          <a:prstGeom prst="rect">
            <a:avLst/>
          </a:prstGeom>
          <a:noFill/>
        </p:spPr>
        <p:txBody>
          <a:bodyPr wrap="square" rtlCol="0">
            <a:spAutoFit/>
          </a:bodyPr>
          <a:lstStyle/>
          <a:p>
            <a:r>
              <a:rPr lang="en-US" sz="4800" b="1" dirty="0" smtClean="0">
                <a:solidFill>
                  <a:schemeClr val="accent2">
                    <a:lumMod val="50000"/>
                  </a:schemeClr>
                </a:solidFill>
              </a:rPr>
              <a:t>Learning Opportunities</a:t>
            </a:r>
            <a:endParaRPr lang="en-US" sz="4800" b="1" dirty="0">
              <a:solidFill>
                <a:schemeClr val="accent2">
                  <a:lumMod val="50000"/>
                </a:schemeClr>
              </a:solidFill>
            </a:endParaRPr>
          </a:p>
        </p:txBody>
      </p:sp>
      <p:sp>
        <p:nvSpPr>
          <p:cNvPr id="22" name="TextBox 21"/>
          <p:cNvSpPr txBox="1"/>
          <p:nvPr/>
        </p:nvSpPr>
        <p:spPr>
          <a:xfrm>
            <a:off x="3200400" y="5329921"/>
            <a:ext cx="5562600" cy="830997"/>
          </a:xfrm>
          <a:prstGeom prst="rect">
            <a:avLst/>
          </a:prstGeom>
          <a:noFill/>
        </p:spPr>
        <p:txBody>
          <a:bodyPr wrap="square" rtlCol="0">
            <a:spAutoFit/>
          </a:bodyPr>
          <a:lstStyle/>
          <a:p>
            <a:r>
              <a:rPr lang="en-US" sz="4800" b="1" dirty="0" smtClean="0"/>
              <a:t>Resource Outreach</a:t>
            </a:r>
            <a:endParaRPr lang="en-US" sz="4800" b="1" dirty="0"/>
          </a:p>
        </p:txBody>
      </p:sp>
      <p:sp>
        <p:nvSpPr>
          <p:cNvPr id="21" name="TextBox 20"/>
          <p:cNvSpPr txBox="1"/>
          <p:nvPr/>
        </p:nvSpPr>
        <p:spPr>
          <a:xfrm>
            <a:off x="457200" y="1600200"/>
            <a:ext cx="2590800" cy="830997"/>
          </a:xfrm>
          <a:prstGeom prst="rect">
            <a:avLst/>
          </a:prstGeom>
          <a:noFill/>
        </p:spPr>
        <p:txBody>
          <a:bodyPr wrap="square" rtlCol="0">
            <a:spAutoFit/>
          </a:bodyPr>
          <a:lstStyle/>
          <a:p>
            <a:r>
              <a:rPr lang="en-US" sz="4800" b="1" dirty="0" smtClean="0"/>
              <a:t>Lighting</a:t>
            </a:r>
            <a:endParaRPr lang="en-US" sz="4800" b="1" dirty="0"/>
          </a:p>
        </p:txBody>
      </p:sp>
      <p:sp>
        <p:nvSpPr>
          <p:cNvPr id="38" name="TextBox 37"/>
          <p:cNvSpPr txBox="1"/>
          <p:nvPr/>
        </p:nvSpPr>
        <p:spPr>
          <a:xfrm>
            <a:off x="2590800" y="381000"/>
            <a:ext cx="5486400" cy="1046440"/>
          </a:xfrm>
          <a:prstGeom prst="rect">
            <a:avLst/>
          </a:prstGeom>
          <a:noFill/>
        </p:spPr>
        <p:txBody>
          <a:bodyPr wrap="square" rtlCol="0">
            <a:spAutoFit/>
          </a:bodyPr>
          <a:lstStyle/>
          <a:p>
            <a:r>
              <a:rPr lang="en-US" sz="4400" b="1" dirty="0" smtClean="0">
                <a:solidFill>
                  <a:schemeClr val="bg1">
                    <a:lumMod val="50000"/>
                  </a:schemeClr>
                </a:solidFill>
              </a:rPr>
              <a:t>Low Hanging Fruit</a:t>
            </a:r>
          </a:p>
          <a:p>
            <a:endParaRPr lang="en-US" dirty="0"/>
          </a:p>
        </p:txBody>
      </p:sp>
      <p:sp>
        <p:nvSpPr>
          <p:cNvPr id="39" name="TextBox 38"/>
          <p:cNvSpPr txBox="1"/>
          <p:nvPr/>
        </p:nvSpPr>
        <p:spPr>
          <a:xfrm>
            <a:off x="1752600" y="2286000"/>
            <a:ext cx="6858000" cy="830997"/>
          </a:xfrm>
          <a:prstGeom prst="rect">
            <a:avLst/>
          </a:prstGeom>
          <a:noFill/>
        </p:spPr>
        <p:txBody>
          <a:bodyPr wrap="square" rtlCol="0">
            <a:spAutoFit/>
          </a:bodyPr>
          <a:lstStyle/>
          <a:p>
            <a:r>
              <a:rPr lang="en-US" sz="4800" b="1" dirty="0" smtClean="0">
                <a:solidFill>
                  <a:srgbClr val="FFC000"/>
                </a:solidFill>
              </a:rPr>
              <a:t>Engagement/Discovery</a:t>
            </a:r>
            <a:endParaRPr lang="en-US" sz="4800" b="1" dirty="0">
              <a:solidFill>
                <a:srgbClr val="FFC000"/>
              </a:solidFill>
            </a:endParaRPr>
          </a:p>
        </p:txBody>
      </p:sp>
    </p:spTree>
    <p:extLst>
      <p:ext uri="{BB962C8B-B14F-4D97-AF65-F5344CB8AC3E}">
        <p14:creationId xmlns:p14="http://schemas.microsoft.com/office/powerpoint/2010/main" val="1528185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000" b="0" i="0" u="none" strike="noStrike" kern="1200" cap="none" spc="0" normalizeH="0" baseline="0" noProof="0" dirty="0" smtClean="0">
                <a:ln>
                  <a:noFill/>
                </a:ln>
                <a:solidFill>
                  <a:srgbClr val="CCFF99"/>
                </a:solidFill>
                <a:effectLst/>
                <a:uLnTx/>
                <a:uFillTx/>
                <a:latin typeface="+mj-lt"/>
                <a:ea typeface="+mj-ea"/>
                <a:cs typeface="+mj-cs"/>
              </a:rPr>
              <a:t>Project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000" b="0" i="0" u="none" strike="noStrike" kern="1200" cap="none" spc="0" normalizeH="0" baseline="0" noProof="0" dirty="0" smtClean="0">
                <a:ln>
                  <a:noFill/>
                </a:ln>
                <a:solidFill>
                  <a:srgbClr val="CCFF99"/>
                </a:solidFill>
                <a:effectLst/>
                <a:uLnTx/>
                <a:uFillTx/>
                <a:latin typeface="+mj-lt"/>
                <a:ea typeface="+mj-ea"/>
                <a:cs typeface="+mj-cs"/>
              </a:rPr>
              <a:t>Larg</a:t>
            </a:r>
            <a:r>
              <a:rPr lang="en-US" sz="8000" dirty="0" smtClean="0">
                <a:solidFill>
                  <a:srgbClr val="CCFF99"/>
                </a:solidFill>
                <a:latin typeface="+mj-lt"/>
                <a:ea typeface="+mj-ea"/>
                <a:cs typeface="+mj-cs"/>
              </a:rPr>
              <a:t>e or Small</a:t>
            </a: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32"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lvl="0" algn="ctr">
              <a:spcBef>
                <a:spcPct val="0"/>
              </a:spcBef>
              <a:defRPr/>
            </a:pPr>
            <a:r>
              <a:rPr lang="en-US" sz="8000" dirty="0" smtClean="0">
                <a:solidFill>
                  <a:srgbClr val="CCFF99"/>
                </a:solidFill>
              </a:rPr>
              <a:t>Small</a:t>
            </a:r>
            <a:endParaRPr lang="en-US" sz="8000" dirty="0">
              <a:solidFill>
                <a:srgbClr val="CCFF99"/>
              </a:solidFill>
            </a:endParaRPr>
          </a:p>
        </p:txBody>
      </p:sp>
      <p:sp>
        <p:nvSpPr>
          <p:cNvPr id="33"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lvl="0" algn="ctr">
              <a:spcBef>
                <a:spcPct val="0"/>
              </a:spcBef>
              <a:defRPr/>
            </a:pPr>
            <a:r>
              <a:rPr lang="en-US" sz="8000" dirty="0" smtClean="0">
                <a:solidFill>
                  <a:srgbClr val="CCFF99"/>
                </a:solidFill>
              </a:rPr>
              <a:t>Large</a:t>
            </a:r>
            <a:endParaRPr lang="en-US" sz="8000" dirty="0">
              <a:solidFill>
                <a:srgbClr val="CCFF99"/>
              </a:solidFill>
            </a:endParaRPr>
          </a:p>
        </p:txBody>
      </p:sp>
      <p:sp>
        <p:nvSpPr>
          <p:cNvPr id="23" name="TextBox 22"/>
          <p:cNvSpPr txBox="1"/>
          <p:nvPr/>
        </p:nvSpPr>
        <p:spPr>
          <a:xfrm>
            <a:off x="762000" y="4495800"/>
            <a:ext cx="3962400" cy="1569660"/>
          </a:xfrm>
          <a:prstGeom prst="rect">
            <a:avLst/>
          </a:prstGeom>
          <a:noFill/>
        </p:spPr>
        <p:txBody>
          <a:bodyPr wrap="square" rtlCol="0">
            <a:spAutoFit/>
          </a:bodyPr>
          <a:lstStyle/>
          <a:p>
            <a:r>
              <a:rPr lang="en-US" sz="4800" b="1" dirty="0" smtClean="0">
                <a:solidFill>
                  <a:schemeClr val="accent2">
                    <a:lumMod val="50000"/>
                  </a:schemeClr>
                </a:solidFill>
              </a:rPr>
              <a:t>Learning Opportunities</a:t>
            </a:r>
            <a:endParaRPr lang="en-US" sz="4800" b="1" dirty="0">
              <a:solidFill>
                <a:schemeClr val="accent2">
                  <a:lumMod val="50000"/>
                </a:schemeClr>
              </a:solidFill>
            </a:endParaRPr>
          </a:p>
        </p:txBody>
      </p:sp>
      <p:sp>
        <p:nvSpPr>
          <p:cNvPr id="34" name="TextBox 33"/>
          <p:cNvSpPr txBox="1"/>
          <p:nvPr/>
        </p:nvSpPr>
        <p:spPr>
          <a:xfrm>
            <a:off x="1066800" y="1066800"/>
            <a:ext cx="3962400" cy="1569660"/>
          </a:xfrm>
          <a:prstGeom prst="rect">
            <a:avLst/>
          </a:prstGeom>
          <a:noFill/>
        </p:spPr>
        <p:txBody>
          <a:bodyPr wrap="square" rtlCol="0">
            <a:spAutoFit/>
          </a:bodyPr>
          <a:lstStyle/>
          <a:p>
            <a:r>
              <a:rPr lang="en-US" sz="4800" b="1" dirty="0" smtClean="0"/>
              <a:t>Building Systems</a:t>
            </a:r>
            <a:endParaRPr lang="en-US" sz="4800" b="1" dirty="0"/>
          </a:p>
        </p:txBody>
      </p:sp>
      <p:sp>
        <p:nvSpPr>
          <p:cNvPr id="35" name="TextBox 34"/>
          <p:cNvSpPr txBox="1"/>
          <p:nvPr/>
        </p:nvSpPr>
        <p:spPr>
          <a:xfrm>
            <a:off x="5029200" y="5105400"/>
            <a:ext cx="3962400" cy="1569660"/>
          </a:xfrm>
          <a:prstGeom prst="rect">
            <a:avLst/>
          </a:prstGeom>
          <a:noFill/>
        </p:spPr>
        <p:txBody>
          <a:bodyPr wrap="square" rtlCol="0">
            <a:spAutoFit/>
          </a:bodyPr>
          <a:lstStyle/>
          <a:p>
            <a:r>
              <a:rPr lang="en-US" sz="4800" b="1" dirty="0" smtClean="0"/>
              <a:t>Building Remodels</a:t>
            </a:r>
            <a:endParaRPr lang="en-US" sz="4800" b="1" dirty="0"/>
          </a:p>
        </p:txBody>
      </p:sp>
      <p:sp>
        <p:nvSpPr>
          <p:cNvPr id="36" name="TextBox 35"/>
          <p:cNvSpPr txBox="1"/>
          <p:nvPr/>
        </p:nvSpPr>
        <p:spPr>
          <a:xfrm>
            <a:off x="4419600" y="4038600"/>
            <a:ext cx="3962400" cy="830997"/>
          </a:xfrm>
          <a:prstGeom prst="rect">
            <a:avLst/>
          </a:prstGeom>
          <a:noFill/>
        </p:spPr>
        <p:txBody>
          <a:bodyPr wrap="square" rtlCol="0">
            <a:spAutoFit/>
          </a:bodyPr>
          <a:lstStyle/>
          <a:p>
            <a:r>
              <a:rPr lang="en-US" sz="4800" b="1" dirty="0" smtClean="0">
                <a:solidFill>
                  <a:schemeClr val="accent1">
                    <a:lumMod val="75000"/>
                  </a:schemeClr>
                </a:solidFill>
              </a:rPr>
              <a:t>Collaborations</a:t>
            </a:r>
            <a:endParaRPr lang="en-US" sz="4800" b="1" dirty="0">
              <a:solidFill>
                <a:schemeClr val="accent1">
                  <a:lumMod val="75000"/>
                </a:schemeClr>
              </a:solidFill>
            </a:endParaRPr>
          </a:p>
        </p:txBody>
      </p:sp>
      <p:sp>
        <p:nvSpPr>
          <p:cNvPr id="37" name="TextBox 36"/>
          <p:cNvSpPr txBox="1"/>
          <p:nvPr/>
        </p:nvSpPr>
        <p:spPr>
          <a:xfrm>
            <a:off x="4495800" y="1436131"/>
            <a:ext cx="3962400" cy="830997"/>
          </a:xfrm>
          <a:prstGeom prst="rect">
            <a:avLst/>
          </a:prstGeom>
          <a:noFill/>
        </p:spPr>
        <p:txBody>
          <a:bodyPr wrap="square" rtlCol="0">
            <a:spAutoFit/>
          </a:bodyPr>
          <a:lstStyle/>
          <a:p>
            <a:r>
              <a:rPr lang="en-US" sz="4800" b="1" dirty="0" smtClean="0"/>
              <a:t>New Buildings</a:t>
            </a:r>
            <a:endParaRPr lang="en-US" sz="4800" b="1" dirty="0"/>
          </a:p>
        </p:txBody>
      </p:sp>
      <p:sp>
        <p:nvSpPr>
          <p:cNvPr id="24" name="TextBox 23"/>
          <p:cNvSpPr txBox="1"/>
          <p:nvPr/>
        </p:nvSpPr>
        <p:spPr>
          <a:xfrm>
            <a:off x="1752600" y="281523"/>
            <a:ext cx="6019800" cy="830997"/>
          </a:xfrm>
          <a:prstGeom prst="rect">
            <a:avLst/>
          </a:prstGeom>
          <a:noFill/>
        </p:spPr>
        <p:txBody>
          <a:bodyPr wrap="square" rtlCol="0">
            <a:spAutoFit/>
          </a:bodyPr>
          <a:lstStyle/>
          <a:p>
            <a:r>
              <a:rPr lang="en-US" sz="4800" b="1" dirty="0" smtClean="0">
                <a:solidFill>
                  <a:schemeClr val="bg1">
                    <a:lumMod val="50000"/>
                  </a:schemeClr>
                </a:solidFill>
              </a:rPr>
              <a:t>System wide Overview</a:t>
            </a:r>
            <a:endParaRPr lang="en-US" sz="4800" b="1" dirty="0">
              <a:solidFill>
                <a:schemeClr val="bg1">
                  <a:lumMod val="50000"/>
                </a:schemeClr>
              </a:solidFill>
            </a:endParaRPr>
          </a:p>
        </p:txBody>
      </p:sp>
      <p:sp>
        <p:nvSpPr>
          <p:cNvPr id="39" name="TextBox 38"/>
          <p:cNvSpPr txBox="1"/>
          <p:nvPr/>
        </p:nvSpPr>
        <p:spPr>
          <a:xfrm>
            <a:off x="1767840" y="2438400"/>
            <a:ext cx="6858000" cy="830997"/>
          </a:xfrm>
          <a:prstGeom prst="rect">
            <a:avLst/>
          </a:prstGeom>
          <a:noFill/>
        </p:spPr>
        <p:txBody>
          <a:bodyPr wrap="square" rtlCol="0">
            <a:spAutoFit/>
          </a:bodyPr>
          <a:lstStyle/>
          <a:p>
            <a:r>
              <a:rPr lang="en-US" sz="4800" b="1" dirty="0" smtClean="0">
                <a:solidFill>
                  <a:srgbClr val="FFC000"/>
                </a:solidFill>
              </a:rPr>
              <a:t>Engagement/Discovery</a:t>
            </a:r>
            <a:endParaRPr lang="en-US" sz="4800" b="1" dirty="0">
              <a:solidFill>
                <a:srgbClr val="FFC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5"/>
          <p:cNvSpPr txBox="1">
            <a:spLocks/>
          </p:cNvSpPr>
          <p:nvPr/>
        </p:nvSpPr>
        <p:spPr>
          <a:xfrm>
            <a:off x="0" y="0"/>
            <a:ext cx="9144000" cy="6858000"/>
          </a:xfrm>
          <a:prstGeom prst="rect">
            <a:avLst/>
          </a:prstGeom>
          <a:gradFill flip="none" rotWithShape="1">
            <a:gsLst>
              <a:gs pos="0">
                <a:srgbClr val="99CC00">
                  <a:shade val="30000"/>
                  <a:satMod val="115000"/>
                </a:srgbClr>
              </a:gs>
              <a:gs pos="50000">
                <a:srgbClr val="99CC00">
                  <a:shade val="67500"/>
                  <a:satMod val="115000"/>
                </a:srgbClr>
              </a:gs>
              <a:gs pos="100000">
                <a:srgbClr val="99CC00">
                  <a:shade val="100000"/>
                  <a:satMod val="115000"/>
                </a:srgbClr>
              </a:gs>
            </a:gsLst>
            <a:path path="circle">
              <a:fillToRect l="50000" t="50000" r="50000" b="50000"/>
            </a:path>
            <a:tileRect/>
          </a:gra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000" b="0" i="0" u="none" strike="noStrike" kern="1200" cap="none" spc="0" normalizeH="0" baseline="0" noProof="0" dirty="0" smtClean="0">
                <a:ln>
                  <a:noFill/>
                </a:ln>
                <a:solidFill>
                  <a:srgbClr val="CCFF99"/>
                </a:solidFill>
                <a:effectLst/>
                <a:uLnTx/>
                <a:uFillTx/>
                <a:latin typeface="+mj-lt"/>
                <a:ea typeface="+mj-ea"/>
                <a:cs typeface="+mj-cs"/>
              </a:rPr>
              <a:t>Collaborations in</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8000" dirty="0" smtClean="0">
                <a:solidFill>
                  <a:srgbClr val="CCFF99"/>
                </a:solidFill>
                <a:latin typeface="+mj-lt"/>
                <a:ea typeface="+mj-ea"/>
                <a:cs typeface="+mj-cs"/>
              </a:rPr>
              <a:t>Service Internships</a:t>
            </a:r>
            <a:endParaRPr kumimoji="0" lang="en-US" sz="8000" b="0" i="0" u="none" strike="noStrike" kern="1200" cap="none" spc="0" normalizeH="0" baseline="0" noProof="0" dirty="0">
              <a:ln>
                <a:noFill/>
              </a:ln>
              <a:solidFill>
                <a:srgbClr val="CCFF99"/>
              </a:solidFill>
              <a:effectLst/>
              <a:uLnTx/>
              <a:uFillTx/>
              <a:latin typeface="+mj-lt"/>
              <a:ea typeface="+mj-ea"/>
              <a:cs typeface="+mj-cs"/>
            </a:endParaRPr>
          </a:p>
        </p:txBody>
      </p:sp>
      <p:sp>
        <p:nvSpPr>
          <p:cNvPr id="2" name="TextBox 1"/>
          <p:cNvSpPr txBox="1"/>
          <p:nvPr/>
        </p:nvSpPr>
        <p:spPr>
          <a:xfrm>
            <a:off x="3007064" y="5412432"/>
            <a:ext cx="5875278" cy="461665"/>
          </a:xfrm>
          <a:prstGeom prst="rect">
            <a:avLst/>
          </a:prstGeom>
          <a:noFill/>
        </p:spPr>
        <p:txBody>
          <a:bodyPr wrap="square" rtlCol="0">
            <a:spAutoFit/>
          </a:bodyPr>
          <a:lstStyle/>
          <a:p>
            <a:r>
              <a:rPr lang="en-US" sz="2400" b="1" dirty="0" smtClean="0"/>
              <a:t>Engineers for Sustainable World</a:t>
            </a:r>
            <a:endParaRPr lang="en-US" sz="2400" b="1" dirty="0"/>
          </a:p>
        </p:txBody>
      </p:sp>
      <p:sp>
        <p:nvSpPr>
          <p:cNvPr id="13" name="TextBox 12"/>
          <p:cNvSpPr txBox="1"/>
          <p:nvPr/>
        </p:nvSpPr>
        <p:spPr>
          <a:xfrm>
            <a:off x="914400" y="1371600"/>
            <a:ext cx="4080276" cy="830997"/>
          </a:xfrm>
          <a:prstGeom prst="rect">
            <a:avLst/>
          </a:prstGeom>
          <a:noFill/>
        </p:spPr>
        <p:txBody>
          <a:bodyPr wrap="square" rtlCol="0">
            <a:spAutoFit/>
          </a:bodyPr>
          <a:lstStyle/>
          <a:p>
            <a:r>
              <a:rPr lang="en-US" sz="2400" b="1" dirty="0" smtClean="0">
                <a:solidFill>
                  <a:schemeClr val="tx1">
                    <a:lumMod val="95000"/>
                    <a:lumOff val="5000"/>
                  </a:schemeClr>
                </a:solidFill>
              </a:rPr>
              <a:t>Student Created </a:t>
            </a:r>
          </a:p>
          <a:p>
            <a:r>
              <a:rPr lang="en-US" sz="2400" b="1" dirty="0" smtClean="0">
                <a:solidFill>
                  <a:schemeClr val="tx1">
                    <a:lumMod val="95000"/>
                    <a:lumOff val="5000"/>
                  </a:schemeClr>
                </a:solidFill>
              </a:rPr>
              <a:t>P. R. Campaign</a:t>
            </a:r>
            <a:endParaRPr lang="en-US" sz="2400" b="1" dirty="0">
              <a:solidFill>
                <a:schemeClr val="tx1">
                  <a:lumMod val="95000"/>
                  <a:lumOff val="5000"/>
                </a:schemeClr>
              </a:solidFill>
            </a:endParaRPr>
          </a:p>
        </p:txBody>
      </p:sp>
      <p:sp>
        <p:nvSpPr>
          <p:cNvPr id="16" name="TextBox 15"/>
          <p:cNvSpPr txBox="1"/>
          <p:nvPr/>
        </p:nvSpPr>
        <p:spPr>
          <a:xfrm>
            <a:off x="6629400" y="1676400"/>
            <a:ext cx="1711687" cy="461665"/>
          </a:xfrm>
          <a:prstGeom prst="rect">
            <a:avLst/>
          </a:prstGeom>
          <a:noFill/>
        </p:spPr>
        <p:txBody>
          <a:bodyPr wrap="none" rtlCol="0">
            <a:spAutoFit/>
          </a:bodyPr>
          <a:lstStyle/>
          <a:p>
            <a:r>
              <a:rPr lang="en-US" sz="2400" b="1" dirty="0" smtClean="0"/>
              <a:t>Newsletters</a:t>
            </a:r>
            <a:endParaRPr lang="en-US" sz="2400" b="1" dirty="0"/>
          </a:p>
        </p:txBody>
      </p:sp>
      <p:sp>
        <p:nvSpPr>
          <p:cNvPr id="6" name="TextBox 5"/>
          <p:cNvSpPr txBox="1"/>
          <p:nvPr/>
        </p:nvSpPr>
        <p:spPr>
          <a:xfrm>
            <a:off x="3007064" y="6019800"/>
            <a:ext cx="6136936" cy="584775"/>
          </a:xfrm>
          <a:prstGeom prst="rect">
            <a:avLst/>
          </a:prstGeom>
          <a:noFill/>
        </p:spPr>
        <p:txBody>
          <a:bodyPr wrap="none" rtlCol="0">
            <a:spAutoFit/>
          </a:bodyPr>
          <a:lstStyle/>
          <a:p>
            <a:r>
              <a:rPr lang="en-US" sz="3200" b="1" dirty="0" smtClean="0"/>
              <a:t>A – Z Sustainability Research Guide</a:t>
            </a:r>
            <a:endParaRPr lang="en-US" sz="3200" b="1" dirty="0"/>
          </a:p>
        </p:txBody>
      </p:sp>
      <p:sp>
        <p:nvSpPr>
          <p:cNvPr id="7" name="TextBox 6"/>
          <p:cNvSpPr txBox="1"/>
          <p:nvPr/>
        </p:nvSpPr>
        <p:spPr>
          <a:xfrm>
            <a:off x="4933716" y="4310092"/>
            <a:ext cx="4041684" cy="584775"/>
          </a:xfrm>
          <a:prstGeom prst="rect">
            <a:avLst/>
          </a:prstGeom>
          <a:noFill/>
        </p:spPr>
        <p:txBody>
          <a:bodyPr wrap="none" rtlCol="0">
            <a:spAutoFit/>
          </a:bodyPr>
          <a:lstStyle/>
          <a:p>
            <a:r>
              <a:rPr lang="en-US" sz="3200" b="1" dirty="0" smtClean="0"/>
              <a:t>Green Umbrella Group</a:t>
            </a:r>
            <a:endParaRPr lang="en-US" sz="3200" b="1" dirty="0"/>
          </a:p>
        </p:txBody>
      </p:sp>
      <p:sp>
        <p:nvSpPr>
          <p:cNvPr id="15" name="TextBox 14"/>
          <p:cNvSpPr txBox="1"/>
          <p:nvPr/>
        </p:nvSpPr>
        <p:spPr>
          <a:xfrm>
            <a:off x="2286000" y="838200"/>
            <a:ext cx="4299126" cy="769441"/>
          </a:xfrm>
          <a:prstGeom prst="rect">
            <a:avLst/>
          </a:prstGeom>
          <a:noFill/>
        </p:spPr>
        <p:txBody>
          <a:bodyPr wrap="none" rtlCol="0">
            <a:spAutoFit/>
          </a:bodyPr>
          <a:lstStyle/>
          <a:p>
            <a:r>
              <a:rPr lang="en-US" sz="4400" b="1" dirty="0" smtClean="0">
                <a:solidFill>
                  <a:schemeClr val="bg1">
                    <a:lumMod val="50000"/>
                  </a:schemeClr>
                </a:solidFill>
              </a:rPr>
              <a:t>Student Learning </a:t>
            </a:r>
            <a:endParaRPr lang="en-US" sz="4400" b="1" dirty="0">
              <a:solidFill>
                <a:schemeClr val="bg1">
                  <a:lumMod val="50000"/>
                </a:schemeClr>
              </a:solidFill>
            </a:endParaRPr>
          </a:p>
        </p:txBody>
      </p:sp>
      <p:sp>
        <p:nvSpPr>
          <p:cNvPr id="10" name="TextBox 9"/>
          <p:cNvSpPr txBox="1"/>
          <p:nvPr/>
        </p:nvSpPr>
        <p:spPr>
          <a:xfrm>
            <a:off x="3411681" y="1427738"/>
            <a:ext cx="2743200" cy="1077218"/>
          </a:xfrm>
          <a:prstGeom prst="rect">
            <a:avLst/>
          </a:prstGeom>
          <a:noFill/>
        </p:spPr>
        <p:txBody>
          <a:bodyPr wrap="square" rtlCol="0">
            <a:spAutoFit/>
          </a:bodyPr>
          <a:lstStyle/>
          <a:p>
            <a:r>
              <a:rPr lang="en-US" sz="3200" b="1" dirty="0" smtClean="0"/>
              <a:t>Teach</a:t>
            </a:r>
          </a:p>
          <a:p>
            <a:r>
              <a:rPr lang="en-US" sz="3200" b="1" dirty="0" smtClean="0"/>
              <a:t>Sustainability</a:t>
            </a:r>
            <a:endParaRPr lang="en-US" sz="3200" b="1" dirty="0"/>
          </a:p>
        </p:txBody>
      </p:sp>
      <p:sp>
        <p:nvSpPr>
          <p:cNvPr id="11" name="TextBox 10"/>
          <p:cNvSpPr txBox="1"/>
          <p:nvPr/>
        </p:nvSpPr>
        <p:spPr>
          <a:xfrm>
            <a:off x="5105400" y="0"/>
            <a:ext cx="4299112" cy="1077218"/>
          </a:xfrm>
          <a:prstGeom prst="rect">
            <a:avLst/>
          </a:prstGeom>
          <a:noFill/>
        </p:spPr>
        <p:txBody>
          <a:bodyPr wrap="square" rtlCol="0">
            <a:spAutoFit/>
          </a:bodyPr>
          <a:lstStyle/>
          <a:p>
            <a:r>
              <a:rPr lang="en-US" sz="3200" b="1" dirty="0" smtClean="0"/>
              <a:t>Identify your community partners</a:t>
            </a:r>
            <a:endParaRPr lang="en-US" sz="3200" b="1" dirty="0"/>
          </a:p>
        </p:txBody>
      </p:sp>
      <p:sp>
        <p:nvSpPr>
          <p:cNvPr id="12" name="TextBox 11"/>
          <p:cNvSpPr txBox="1"/>
          <p:nvPr/>
        </p:nvSpPr>
        <p:spPr>
          <a:xfrm>
            <a:off x="304800" y="4800600"/>
            <a:ext cx="6619184" cy="584775"/>
          </a:xfrm>
          <a:prstGeom prst="rect">
            <a:avLst/>
          </a:prstGeom>
          <a:noFill/>
        </p:spPr>
        <p:txBody>
          <a:bodyPr wrap="none" rtlCol="0">
            <a:spAutoFit/>
          </a:bodyPr>
          <a:lstStyle/>
          <a:p>
            <a:r>
              <a:rPr lang="en-US" sz="3200" b="1" dirty="0" smtClean="0"/>
              <a:t>Develop Collaborative Opportunities</a:t>
            </a:r>
            <a:endParaRPr lang="en-US" sz="3200" b="1" dirty="0"/>
          </a:p>
        </p:txBody>
      </p:sp>
      <p:sp>
        <p:nvSpPr>
          <p:cNvPr id="18" name="TextBox 17"/>
          <p:cNvSpPr txBox="1"/>
          <p:nvPr/>
        </p:nvSpPr>
        <p:spPr>
          <a:xfrm>
            <a:off x="304800" y="5715000"/>
            <a:ext cx="2576539" cy="584775"/>
          </a:xfrm>
          <a:prstGeom prst="rect">
            <a:avLst/>
          </a:prstGeom>
          <a:noFill/>
        </p:spPr>
        <p:txBody>
          <a:bodyPr wrap="none" rtlCol="0">
            <a:spAutoFit/>
          </a:bodyPr>
          <a:lstStyle/>
          <a:p>
            <a:r>
              <a:rPr lang="en-US" sz="3200" b="1" dirty="0" smtClean="0"/>
              <a:t>Campus News</a:t>
            </a:r>
            <a:endParaRPr lang="en-US" sz="3200" b="1" dirty="0"/>
          </a:p>
        </p:txBody>
      </p:sp>
      <p:sp>
        <p:nvSpPr>
          <p:cNvPr id="19" name="TextBox 18"/>
          <p:cNvSpPr txBox="1"/>
          <p:nvPr/>
        </p:nvSpPr>
        <p:spPr>
          <a:xfrm>
            <a:off x="381000" y="0"/>
            <a:ext cx="3015441" cy="830997"/>
          </a:xfrm>
          <a:prstGeom prst="rect">
            <a:avLst/>
          </a:prstGeom>
          <a:noFill/>
        </p:spPr>
        <p:txBody>
          <a:bodyPr wrap="none" rtlCol="0">
            <a:spAutoFit/>
          </a:bodyPr>
          <a:lstStyle/>
          <a:p>
            <a:r>
              <a:rPr lang="en-US" sz="2400" b="1" dirty="0" smtClean="0"/>
              <a:t>Sustainability Director</a:t>
            </a:r>
          </a:p>
          <a:p>
            <a:r>
              <a:rPr lang="en-US" sz="2400" b="1" dirty="0" smtClean="0"/>
              <a:t>Merry Rankin</a:t>
            </a:r>
            <a:endParaRPr lang="en-US" sz="2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0" y="6858000"/>
            <a:ext cx="7772400" cy="1470025"/>
          </a:xfrm>
        </p:spPr>
        <p:txBody>
          <a:bodyPr>
            <a:normAutofit/>
          </a:bodyPr>
          <a:lstStyle/>
          <a:p>
            <a:r>
              <a:rPr lang="en-US" sz="8800" b="1" dirty="0" smtClean="0">
                <a:solidFill>
                  <a:schemeClr val="accent1">
                    <a:lumMod val="60000"/>
                    <a:lumOff val="40000"/>
                  </a:schemeClr>
                </a:solidFill>
              </a:rPr>
              <a:t>Outreach</a:t>
            </a:r>
            <a:endParaRPr lang="en-US" sz="8800" b="1" dirty="0">
              <a:solidFill>
                <a:schemeClr val="accent1">
                  <a:lumMod val="60000"/>
                  <a:lumOff val="40000"/>
                </a:schemeClr>
              </a:solidFill>
            </a:endParaRPr>
          </a:p>
        </p:txBody>
      </p:sp>
      <p:sp>
        <p:nvSpPr>
          <p:cNvPr id="6" name="Title 1"/>
          <p:cNvSpPr txBox="1">
            <a:spLocks/>
          </p:cNvSpPr>
          <p:nvPr/>
        </p:nvSpPr>
        <p:spPr>
          <a:xfrm>
            <a:off x="609600" y="594360"/>
            <a:ext cx="77724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800" b="1" i="0" u="none" strike="noStrike" kern="1200" cap="none" spc="0" normalizeH="0" baseline="0" noProof="0" dirty="0" smtClean="0">
                <a:ln>
                  <a:noFill/>
                </a:ln>
                <a:solidFill>
                  <a:schemeClr val="accent1">
                    <a:lumMod val="60000"/>
                    <a:lumOff val="40000"/>
                  </a:schemeClr>
                </a:solidFill>
                <a:effectLst/>
                <a:uLnTx/>
                <a:uFillTx/>
                <a:latin typeface="+mj-lt"/>
                <a:ea typeface="+mj-ea"/>
                <a:cs typeface="+mj-cs"/>
              </a:rPr>
              <a:t>Outreach</a:t>
            </a:r>
          </a:p>
        </p:txBody>
      </p:sp>
      <p:sp>
        <p:nvSpPr>
          <p:cNvPr id="7" name="TextBox 6"/>
          <p:cNvSpPr txBox="1"/>
          <p:nvPr/>
        </p:nvSpPr>
        <p:spPr>
          <a:xfrm>
            <a:off x="1676400" y="4648200"/>
            <a:ext cx="7239000" cy="1446550"/>
          </a:xfrm>
          <a:prstGeom prst="rect">
            <a:avLst/>
          </a:prstGeom>
          <a:noFill/>
        </p:spPr>
        <p:txBody>
          <a:bodyPr wrap="square" rtlCol="0">
            <a:spAutoFit/>
          </a:bodyPr>
          <a:lstStyle/>
          <a:p>
            <a:r>
              <a:rPr lang="en-US" sz="8800" b="1" dirty="0" smtClean="0">
                <a:solidFill>
                  <a:srgbClr val="FFC000"/>
                </a:solidFill>
              </a:rPr>
              <a:t>Collaboration</a:t>
            </a:r>
            <a:endParaRPr lang="en-US" sz="8800" b="1" dirty="0">
              <a:solidFill>
                <a:srgbClr val="FFC000"/>
              </a:solidFill>
            </a:endParaRPr>
          </a:p>
        </p:txBody>
      </p:sp>
      <p:sp>
        <p:nvSpPr>
          <p:cNvPr id="9" name="Rectangle 8"/>
          <p:cNvSpPr/>
          <p:nvPr/>
        </p:nvSpPr>
        <p:spPr>
          <a:xfrm>
            <a:off x="3733800" y="1764957"/>
            <a:ext cx="1295400" cy="90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5029200" y="228600"/>
            <a:ext cx="533400" cy="685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3971049" y="576237"/>
            <a:ext cx="685800" cy="1446550"/>
          </a:xfrm>
          <a:prstGeom prst="rect">
            <a:avLst/>
          </a:prstGeom>
        </p:spPr>
        <p:txBody>
          <a:bodyPr wrap="square">
            <a:spAutoFit/>
          </a:bodyPr>
          <a:lstStyle/>
          <a:p>
            <a:r>
              <a:rPr lang="en-US" sz="8800" b="1" dirty="0" smtClean="0">
                <a:solidFill>
                  <a:schemeClr val="accent1">
                    <a:lumMod val="60000"/>
                    <a:lumOff val="40000"/>
                  </a:schemeClr>
                </a:solidFill>
              </a:rPr>
              <a:t>r</a:t>
            </a:r>
            <a:endParaRPr lang="en-US" sz="8800" dirty="0"/>
          </a:p>
        </p:txBody>
      </p:sp>
      <p:sp>
        <p:nvSpPr>
          <p:cNvPr id="13" name="Rectangle 12"/>
          <p:cNvSpPr/>
          <p:nvPr/>
        </p:nvSpPr>
        <p:spPr>
          <a:xfrm>
            <a:off x="7086600" y="1981200"/>
            <a:ext cx="990600" cy="914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76200" y="685800"/>
            <a:ext cx="2057400" cy="1066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p:cNvSpPr txBox="1"/>
          <p:nvPr/>
        </p:nvSpPr>
        <p:spPr>
          <a:xfrm>
            <a:off x="594360" y="2895600"/>
            <a:ext cx="838200" cy="1446550"/>
          </a:xfrm>
          <a:prstGeom prst="rect">
            <a:avLst/>
          </a:prstGeom>
          <a:noFill/>
        </p:spPr>
        <p:txBody>
          <a:bodyPr wrap="square" rtlCol="0">
            <a:spAutoFit/>
          </a:bodyPr>
          <a:lstStyle/>
          <a:p>
            <a:r>
              <a:rPr lang="en-US" sz="8800" b="1" dirty="0" smtClean="0">
                <a:solidFill>
                  <a:schemeClr val="accent1">
                    <a:lumMod val="60000"/>
                    <a:lumOff val="40000"/>
                  </a:schemeClr>
                </a:solidFill>
              </a:rPr>
              <a:t>e</a:t>
            </a:r>
            <a:endParaRPr lang="en-US" sz="8800" b="1" dirty="0">
              <a:solidFill>
                <a:schemeClr val="accent1">
                  <a:lumMod val="60000"/>
                  <a:lumOff val="40000"/>
                </a:schemeClr>
              </a:solidFill>
            </a:endParaRPr>
          </a:p>
        </p:txBody>
      </p:sp>
      <p:sp>
        <p:nvSpPr>
          <p:cNvPr id="14" name="TextBox 13"/>
          <p:cNvSpPr txBox="1"/>
          <p:nvPr/>
        </p:nvSpPr>
        <p:spPr>
          <a:xfrm>
            <a:off x="152400" y="2896850"/>
            <a:ext cx="838200" cy="1446550"/>
          </a:xfrm>
          <a:prstGeom prst="rect">
            <a:avLst/>
          </a:prstGeom>
          <a:noFill/>
        </p:spPr>
        <p:txBody>
          <a:bodyPr wrap="square" rtlCol="0">
            <a:spAutoFit/>
          </a:bodyPr>
          <a:lstStyle/>
          <a:p>
            <a:r>
              <a:rPr lang="en-US" sz="8800" b="1" dirty="0" smtClean="0">
                <a:solidFill>
                  <a:schemeClr val="accent1">
                    <a:lumMod val="60000"/>
                    <a:lumOff val="40000"/>
                  </a:schemeClr>
                </a:solidFill>
              </a:rPr>
              <a:t>s</a:t>
            </a:r>
            <a:endParaRPr lang="en-US" sz="8800" b="1" dirty="0">
              <a:solidFill>
                <a:schemeClr val="accent1">
                  <a:lumMod val="60000"/>
                  <a:lumOff val="40000"/>
                </a:schemeClr>
              </a:solidFill>
            </a:endParaRPr>
          </a:p>
        </p:txBody>
      </p:sp>
      <p:sp>
        <p:nvSpPr>
          <p:cNvPr id="5" name="TextBox 4">
            <a:hlinkClick r:id="rId3"/>
          </p:cNvPr>
          <p:cNvSpPr txBox="1"/>
          <p:nvPr/>
        </p:nvSpPr>
        <p:spPr>
          <a:xfrm>
            <a:off x="152400" y="2895600"/>
            <a:ext cx="8991600" cy="1446550"/>
          </a:xfrm>
          <a:prstGeom prst="rect">
            <a:avLst/>
          </a:prstGeom>
          <a:noFill/>
        </p:spPr>
        <p:txBody>
          <a:bodyPr wrap="square" rtlCol="0">
            <a:spAutoFit/>
          </a:bodyPr>
          <a:lstStyle/>
          <a:p>
            <a:r>
              <a:rPr lang="en-US" sz="8800" b="1" dirty="0" smtClean="0">
                <a:solidFill>
                  <a:srgbClr val="99CC00"/>
                </a:solidFill>
              </a:rPr>
              <a:t>service Internships</a:t>
            </a:r>
            <a:endParaRPr lang="en-US" sz="8800" b="1" dirty="0">
              <a:solidFill>
                <a:srgbClr val="99CC00"/>
              </a:solidFill>
            </a:endParaRPr>
          </a:p>
        </p:txBody>
      </p:sp>
    </p:spTree>
    <p:extLst>
      <p:ext uri="{BB962C8B-B14F-4D97-AF65-F5344CB8AC3E}">
        <p14:creationId xmlns:p14="http://schemas.microsoft.com/office/powerpoint/2010/main" val="7336469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0" y="6858000"/>
            <a:ext cx="7772400" cy="1470025"/>
          </a:xfrm>
        </p:spPr>
        <p:txBody>
          <a:bodyPr>
            <a:normAutofit/>
          </a:bodyPr>
          <a:lstStyle/>
          <a:p>
            <a:r>
              <a:rPr lang="en-US" sz="8800" b="1" dirty="0" smtClean="0">
                <a:solidFill>
                  <a:schemeClr val="accent1">
                    <a:lumMod val="60000"/>
                    <a:lumOff val="40000"/>
                  </a:schemeClr>
                </a:solidFill>
              </a:rPr>
              <a:t>Outreach</a:t>
            </a:r>
            <a:endParaRPr lang="en-US" sz="8800" b="1" dirty="0">
              <a:solidFill>
                <a:schemeClr val="accent1">
                  <a:lumMod val="60000"/>
                  <a:lumOff val="40000"/>
                </a:schemeClr>
              </a:solidFill>
            </a:endParaRPr>
          </a:p>
        </p:txBody>
      </p:sp>
      <p:sp>
        <p:nvSpPr>
          <p:cNvPr id="7" name="TextBox 6"/>
          <p:cNvSpPr txBox="1"/>
          <p:nvPr/>
        </p:nvSpPr>
        <p:spPr>
          <a:xfrm>
            <a:off x="1676400" y="4648200"/>
            <a:ext cx="7239000" cy="1446550"/>
          </a:xfrm>
          <a:prstGeom prst="rect">
            <a:avLst/>
          </a:prstGeom>
          <a:noFill/>
        </p:spPr>
        <p:txBody>
          <a:bodyPr wrap="square" rtlCol="0">
            <a:spAutoFit/>
          </a:bodyPr>
          <a:lstStyle/>
          <a:p>
            <a:r>
              <a:rPr lang="en-US" sz="8800" b="1" dirty="0" smtClean="0">
                <a:solidFill>
                  <a:srgbClr val="FFC000"/>
                </a:solidFill>
              </a:rPr>
              <a:t>Collaboration</a:t>
            </a:r>
            <a:endParaRPr lang="en-US" sz="8800" b="1" dirty="0">
              <a:solidFill>
                <a:srgbClr val="FFC000"/>
              </a:solidFill>
            </a:endParaRPr>
          </a:p>
        </p:txBody>
      </p:sp>
      <p:sp>
        <p:nvSpPr>
          <p:cNvPr id="9" name="Rectangle 8"/>
          <p:cNvSpPr/>
          <p:nvPr/>
        </p:nvSpPr>
        <p:spPr>
          <a:xfrm>
            <a:off x="3733800" y="1764957"/>
            <a:ext cx="1295400" cy="90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5029200" y="228600"/>
            <a:ext cx="533400" cy="685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7086600" y="1981200"/>
            <a:ext cx="990600" cy="914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76200" y="685800"/>
            <a:ext cx="2057400" cy="1066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p:cNvSpPr txBox="1"/>
          <p:nvPr/>
        </p:nvSpPr>
        <p:spPr>
          <a:xfrm>
            <a:off x="594360" y="2895600"/>
            <a:ext cx="838200" cy="1446550"/>
          </a:xfrm>
          <a:prstGeom prst="rect">
            <a:avLst/>
          </a:prstGeom>
          <a:noFill/>
        </p:spPr>
        <p:txBody>
          <a:bodyPr wrap="square" rtlCol="0">
            <a:spAutoFit/>
          </a:bodyPr>
          <a:lstStyle/>
          <a:p>
            <a:r>
              <a:rPr lang="en-US" sz="8800" b="1" dirty="0" smtClean="0">
                <a:solidFill>
                  <a:schemeClr val="accent1">
                    <a:lumMod val="60000"/>
                    <a:lumOff val="40000"/>
                  </a:schemeClr>
                </a:solidFill>
              </a:rPr>
              <a:t>e</a:t>
            </a:r>
            <a:endParaRPr lang="en-US" sz="8800" b="1" dirty="0">
              <a:solidFill>
                <a:schemeClr val="accent1">
                  <a:lumMod val="60000"/>
                  <a:lumOff val="40000"/>
                </a:schemeClr>
              </a:solidFill>
            </a:endParaRPr>
          </a:p>
        </p:txBody>
      </p:sp>
      <p:sp>
        <p:nvSpPr>
          <p:cNvPr id="22" name="TextBox 21"/>
          <p:cNvSpPr txBox="1"/>
          <p:nvPr/>
        </p:nvSpPr>
        <p:spPr>
          <a:xfrm>
            <a:off x="2133600" y="588615"/>
            <a:ext cx="5029200" cy="1446550"/>
          </a:xfrm>
          <a:prstGeom prst="rect">
            <a:avLst/>
          </a:prstGeom>
          <a:noFill/>
        </p:spPr>
        <p:txBody>
          <a:bodyPr wrap="square" rtlCol="0">
            <a:spAutoFit/>
          </a:bodyPr>
          <a:lstStyle/>
          <a:p>
            <a:r>
              <a:rPr lang="en-US" sz="8800" b="1" dirty="0" smtClean="0">
                <a:solidFill>
                  <a:schemeClr val="accent1">
                    <a:lumMod val="60000"/>
                    <a:lumOff val="40000"/>
                  </a:schemeClr>
                </a:solidFill>
              </a:rPr>
              <a:t>Research</a:t>
            </a:r>
            <a:endParaRPr lang="en-US" sz="8800" b="1" dirty="0">
              <a:solidFill>
                <a:schemeClr val="accent1">
                  <a:lumMod val="60000"/>
                  <a:lumOff val="40000"/>
                </a:schemeClr>
              </a:solidFill>
            </a:endParaRPr>
          </a:p>
        </p:txBody>
      </p:sp>
      <p:sp>
        <p:nvSpPr>
          <p:cNvPr id="23" name="Title 1">
            <a:hlinkClick r:id="rId3"/>
          </p:cNvPr>
          <p:cNvSpPr txBox="1">
            <a:spLocks/>
          </p:cNvSpPr>
          <p:nvPr/>
        </p:nvSpPr>
        <p:spPr>
          <a:xfrm>
            <a:off x="609600" y="1828800"/>
            <a:ext cx="77724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800" b="1" i="0" u="none" strike="noStrike" kern="1200" cap="none" spc="0" normalizeH="0" baseline="0" noProof="0" dirty="0" smtClean="0">
                <a:ln>
                  <a:noFill/>
                </a:ln>
                <a:solidFill>
                  <a:schemeClr val="accent1">
                    <a:lumMod val="60000"/>
                    <a:lumOff val="40000"/>
                  </a:schemeClr>
                </a:solidFill>
                <a:effectLst/>
                <a:uLnTx/>
                <a:uFillTx/>
                <a:latin typeface="+mj-lt"/>
                <a:ea typeface="+mj-ea"/>
                <a:cs typeface="+mj-cs"/>
              </a:rPr>
              <a:t>Guide</a:t>
            </a:r>
          </a:p>
        </p:txBody>
      </p:sp>
      <p:sp>
        <p:nvSpPr>
          <p:cNvPr id="14" name="TextBox 13"/>
          <p:cNvSpPr txBox="1"/>
          <p:nvPr/>
        </p:nvSpPr>
        <p:spPr>
          <a:xfrm>
            <a:off x="152400" y="2896850"/>
            <a:ext cx="838200" cy="1446550"/>
          </a:xfrm>
          <a:prstGeom prst="rect">
            <a:avLst/>
          </a:prstGeom>
          <a:noFill/>
        </p:spPr>
        <p:txBody>
          <a:bodyPr wrap="square" rtlCol="0">
            <a:spAutoFit/>
          </a:bodyPr>
          <a:lstStyle/>
          <a:p>
            <a:r>
              <a:rPr lang="en-US" sz="8800" b="1" dirty="0" smtClean="0">
                <a:solidFill>
                  <a:schemeClr val="accent1">
                    <a:lumMod val="60000"/>
                    <a:lumOff val="40000"/>
                  </a:schemeClr>
                </a:solidFill>
              </a:rPr>
              <a:t>s</a:t>
            </a:r>
            <a:endParaRPr lang="en-US" sz="8800" b="1" dirty="0">
              <a:solidFill>
                <a:schemeClr val="accent1">
                  <a:lumMod val="60000"/>
                  <a:lumOff val="40000"/>
                </a:schemeClr>
              </a:solidFill>
            </a:endParaRPr>
          </a:p>
        </p:txBody>
      </p:sp>
      <p:sp>
        <p:nvSpPr>
          <p:cNvPr id="5" name="TextBox 4">
            <a:hlinkClick r:id="rId4"/>
          </p:cNvPr>
          <p:cNvSpPr txBox="1"/>
          <p:nvPr/>
        </p:nvSpPr>
        <p:spPr>
          <a:xfrm>
            <a:off x="152400" y="2895600"/>
            <a:ext cx="8991600" cy="1446550"/>
          </a:xfrm>
          <a:prstGeom prst="rect">
            <a:avLst/>
          </a:prstGeom>
          <a:noFill/>
        </p:spPr>
        <p:txBody>
          <a:bodyPr wrap="square" rtlCol="0">
            <a:spAutoFit/>
          </a:bodyPr>
          <a:lstStyle/>
          <a:p>
            <a:r>
              <a:rPr lang="en-US" sz="8800" b="1" dirty="0" smtClean="0">
                <a:solidFill>
                  <a:srgbClr val="99CC00"/>
                </a:solidFill>
              </a:rPr>
              <a:t>service Internships</a:t>
            </a:r>
            <a:endParaRPr lang="en-US" sz="8800" b="1" dirty="0">
              <a:solidFill>
                <a:srgbClr val="99CC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2187</TotalTime>
  <Words>2011</Words>
  <Application>Microsoft Office PowerPoint</Application>
  <PresentationFormat>On-screen Show (4:3)</PresentationFormat>
  <Paragraphs>356</Paragraphs>
  <Slides>16</Slides>
  <Notes>16</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Office Theme</vt:lpstr>
      <vt:lpstr>Custom Design</vt:lpstr>
      <vt:lpstr>Greener Libraries</vt:lpstr>
      <vt:lpstr>Greener Libraries</vt:lpstr>
      <vt:lpstr>Greener Libraries</vt:lpstr>
      <vt:lpstr>PowerPoint Presentation</vt:lpstr>
      <vt:lpstr>PowerPoint Presentation</vt:lpstr>
      <vt:lpstr>PowerPoint Presentation</vt:lpstr>
      <vt:lpstr>PowerPoint Presentation</vt:lpstr>
      <vt:lpstr>Outreach</vt:lpstr>
      <vt:lpstr>Outreach</vt:lpstr>
      <vt:lpstr>PowerPoint Presentation</vt:lpstr>
      <vt:lpstr>PowerPoint Presentation</vt:lpstr>
      <vt:lpstr>PowerPoint Presentation</vt:lpstr>
      <vt:lpstr>PowerPoint Presentation</vt:lpstr>
      <vt:lpstr>PowerPoint Presentation</vt:lpstr>
      <vt:lpstr>PowerPoint Presentation</vt:lpstr>
      <vt:lpstr>Presentation</vt:lpstr>
    </vt:vector>
  </TitlesOfParts>
  <Company>Iowa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Outreach</dc:title>
  <dc:creator>Library</dc:creator>
  <cp:lastModifiedBy>Inefuku, Harrison</cp:lastModifiedBy>
  <cp:revision>204</cp:revision>
  <dcterms:created xsi:type="dcterms:W3CDTF">2010-03-04T19:05:02Z</dcterms:created>
  <dcterms:modified xsi:type="dcterms:W3CDTF">2012-07-17T17:54:02Z</dcterms:modified>
</cp:coreProperties>
</file>