
<file path=[Content_Types].xml><?xml version="1.0" encoding="utf-8"?>
<Types xmlns="http://schemas.openxmlformats.org/package/2006/content-types">
  <Default Extension="png" ContentType="image/png"/>
  <Default Extension="m4a" ContentType="audio/mp4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Times" panose="02020603050405020304" pitchFamily="18" charset="0"/>
      <p:regular r:id="rId16"/>
      <p:bold r:id="rId17"/>
      <p:italic r:id="rId18"/>
      <p:boldItalic r:id="rId19"/>
    </p:embeddedFont>
    <p:embeddedFont>
      <p:font typeface="Open Sans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4" roundtripDataSignature="AMtx7minjKj2083AXBa3uVhXdOJCCk5Y7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8" d="100"/>
          <a:sy n="208" d="100"/>
        </p:scale>
        <p:origin x="186" y="174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205900c9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g7205900c9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205900c97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205900c97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g7205900c97_1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205900c9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7205900c9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0cbea0f9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70cbea0f9d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70cbea0f9d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0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10"/>
          <p:cNvSpPr txBox="1">
            <a:spLocks noGrp="1"/>
          </p:cNvSpPr>
          <p:nvPr>
            <p:ph type="ctrTitle"/>
          </p:nvPr>
        </p:nvSpPr>
        <p:spPr>
          <a:xfrm>
            <a:off x="533400" y="1885950"/>
            <a:ext cx="6629400" cy="8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1BE4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ubTitle" idx="1"/>
          </p:nvPr>
        </p:nvSpPr>
        <p:spPr>
          <a:xfrm>
            <a:off x="533400" y="2686050"/>
            <a:ext cx="62484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480"/>
              </a:spcBef>
              <a:spcAft>
                <a:spcPts val="0"/>
              </a:spcAft>
              <a:buSzPts val="1920"/>
              <a:buFont typeface="Times"/>
              <a:buNone/>
              <a:defRPr sz="2400">
                <a:solidFill>
                  <a:srgbClr val="6E6259"/>
                </a:solidFill>
              </a:defRPr>
            </a:lvl1pPr>
            <a:lvl2pPr lvl="1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/>
          <p:nvPr/>
        </p:nvSpPr>
        <p:spPr>
          <a:xfrm>
            <a:off x="212725" y="2616994"/>
            <a:ext cx="18466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1" name="Google Shape;21;p10" descr="ISU LEFT white.eps"/>
          <p:cNvPicPr preferRelativeResize="0"/>
          <p:nvPr/>
        </p:nvPicPr>
        <p:blipFill rotWithShape="1">
          <a:blip r:embed="rId2">
            <a:alphaModFix/>
          </a:blip>
          <a:srcRect b="38234"/>
          <a:stretch/>
        </p:blipFill>
        <p:spPr>
          <a:xfrm>
            <a:off x="533400" y="622697"/>
            <a:ext cx="3562350" cy="29337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0"/>
          <p:cNvSpPr txBox="1">
            <a:spLocks noGrp="1"/>
          </p:cNvSpPr>
          <p:nvPr>
            <p:ph type="body" idx="2"/>
          </p:nvPr>
        </p:nvSpPr>
        <p:spPr>
          <a:xfrm>
            <a:off x="468313" y="971550"/>
            <a:ext cx="38862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28600" algn="l">
              <a:spcBef>
                <a:spcPts val="520"/>
              </a:spcBef>
              <a:spcAft>
                <a:spcPts val="0"/>
              </a:spcAft>
              <a:buSzPts val="2080"/>
              <a:buNone/>
              <a:defRPr/>
            </a:lvl2pPr>
            <a:lvl3pPr marL="1371600" lvl="2" indent="-228600" algn="l">
              <a:spcBef>
                <a:spcPts val="520"/>
              </a:spcBef>
              <a:spcAft>
                <a:spcPts val="0"/>
              </a:spcAft>
              <a:buSzPts val="2080"/>
              <a:buNone/>
              <a:defRPr/>
            </a:lvl3pPr>
            <a:lvl4pPr marL="1828800" lvl="3" indent="-228600" algn="l">
              <a:spcBef>
                <a:spcPts val="520"/>
              </a:spcBef>
              <a:spcAft>
                <a:spcPts val="0"/>
              </a:spcAft>
              <a:buSzPts val="2080"/>
              <a:buNone/>
              <a:defRPr/>
            </a:lvl4pPr>
            <a:lvl5pPr marL="2286000" lvl="4" indent="-228600" algn="l">
              <a:spcBef>
                <a:spcPts val="520"/>
              </a:spcBef>
              <a:spcAft>
                <a:spcPts val="0"/>
              </a:spcAft>
              <a:buSzPts val="2080"/>
              <a:buNone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>
  <p:cSld name="Title and Vertical 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body" idx="1"/>
          </p:nvPr>
        </p:nvSpPr>
        <p:spPr>
          <a:xfrm rot="5400000">
            <a:off x="3105150" y="-1466850"/>
            <a:ext cx="3086100" cy="7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9"/>
          <p:cNvSpPr txBox="1">
            <a:spLocks noGrp="1"/>
          </p:cNvSpPr>
          <p:nvPr>
            <p:ph type="body" idx="2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>
  <p:cSld name="Vertical Title and 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0"/>
          <p:cNvSpPr txBox="1">
            <a:spLocks noGrp="1"/>
          </p:cNvSpPr>
          <p:nvPr>
            <p:ph type="title"/>
          </p:nvPr>
        </p:nvSpPr>
        <p:spPr>
          <a:xfrm rot="5400000">
            <a:off x="5572125" y="1000125"/>
            <a:ext cx="3771900" cy="200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 rot="5400000">
            <a:off x="1495425" y="-923925"/>
            <a:ext cx="3771900" cy="584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body" idx="2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838200" y="800100"/>
            <a:ext cx="76200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body" idx="2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9pPr>
          </a:lstStyle>
          <a:p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body" idx="2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body" idx="1"/>
          </p:nvPr>
        </p:nvSpPr>
        <p:spPr>
          <a:xfrm>
            <a:off x="838200" y="800100"/>
            <a:ext cx="37338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2pPr>
            <a:lvl3pPr marL="1371600" lvl="2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9pPr>
          </a:lstStyle>
          <a:p>
            <a:endParaRPr/>
          </a:p>
        </p:txBody>
      </p:sp>
      <p:sp>
        <p:nvSpPr>
          <p:cNvPr id="34" name="Google Shape;34;p13"/>
          <p:cNvSpPr txBox="1">
            <a:spLocks noGrp="1"/>
          </p:cNvSpPr>
          <p:nvPr>
            <p:ph type="body" idx="2"/>
          </p:nvPr>
        </p:nvSpPr>
        <p:spPr>
          <a:xfrm>
            <a:off x="4724400" y="800100"/>
            <a:ext cx="37338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2pPr>
            <a:lvl3pPr marL="1371600" lvl="2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3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3pPr>
            <a:lvl4pPr marL="1828800" lvl="3" indent="-309880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4pPr>
            <a:lvl5pPr marL="2286000" lvl="4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5pPr>
            <a:lvl6pPr marL="2743200" lvl="5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6pPr>
            <a:lvl7pPr marL="3200400" lvl="6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7pPr>
            <a:lvl8pPr marL="3657600" lvl="7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8pPr>
            <a:lvl9pPr marL="4114800" lvl="8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3pPr>
            <a:lvl4pPr marL="1828800" lvl="3" indent="-309880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4pPr>
            <a:lvl5pPr marL="2286000" lvl="4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5pPr>
            <a:lvl6pPr marL="2743200" lvl="5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6pPr>
            <a:lvl7pPr marL="3200400" lvl="6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7pPr>
            <a:lvl8pPr marL="3657600" lvl="7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8pPr>
            <a:lvl9pPr marL="4114800" lvl="8" indent="-309879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5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body" idx="1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body" idx="1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1160" algn="l">
              <a:spcBef>
                <a:spcPts val="640"/>
              </a:spcBef>
              <a:spcAft>
                <a:spcPts val="0"/>
              </a:spcAft>
              <a:buSzPts val="2560"/>
              <a:buChar char="•"/>
              <a:defRPr sz="3200"/>
            </a:lvl1pPr>
            <a:lvl2pPr marL="914400" lvl="1" indent="-37084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2pPr>
            <a:lvl3pPr marL="1371600" lvl="2" indent="-350519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3pPr>
            <a:lvl4pPr marL="1828800" lvl="3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4pPr>
            <a:lvl5pPr marL="2286000" lvl="4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5pPr>
            <a:lvl6pPr marL="2743200" lvl="5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6pPr>
            <a:lvl7pPr marL="3200400" lvl="6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7pPr>
            <a:lvl8pPr marL="3657600" lvl="7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8pPr>
            <a:lvl9pPr marL="4114800" lvl="8" indent="-3302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3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8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C8102E"/>
              </a:buClr>
              <a:buSzPts val="2560"/>
              <a:buFont typeface="Times"/>
              <a:buNone/>
              <a:defRPr sz="32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C8102E"/>
              </a:buClr>
              <a:buSzPts val="2240"/>
              <a:buFont typeface="Times"/>
              <a:buNone/>
              <a:defRPr sz="28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C8102E"/>
              </a:buClr>
              <a:buSzPts val="1920"/>
              <a:buFont typeface="Times"/>
              <a:buNone/>
              <a:defRPr sz="24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C8102E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C8102E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sz="20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3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marL="1371600" lvl="2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marL="1828800" lvl="3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/>
          <p:nvPr/>
        </p:nvSpPr>
        <p:spPr>
          <a:xfrm>
            <a:off x="0" y="4572000"/>
            <a:ext cx="9144000" cy="5715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9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8102E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00" b="0" i="0" u="none" strike="noStrike" cap="non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body" idx="1"/>
          </p:nvPr>
        </p:nvSpPr>
        <p:spPr>
          <a:xfrm>
            <a:off x="838200" y="800100"/>
            <a:ext cx="76200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 rtl="0"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60680" algn="l" rtl="0"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60680" algn="l" rtl="0"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60680" algn="l" rtl="0"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60679" algn="l" rtl="0"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60679" algn="l" rtl="0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60679" algn="l" rtl="0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60679" algn="l" rtl="0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60679" algn="l" rtl="0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sz="2600" b="0" i="0" u="none" strike="noStrike" cap="non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/>
          <p:nvPr/>
        </p:nvSpPr>
        <p:spPr>
          <a:xfrm>
            <a:off x="212725" y="2616994"/>
            <a:ext cx="18466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14" name="Google Shape;14;p9" descr="ISU LEFT white.eps"/>
          <p:cNvPicPr preferRelativeResize="0"/>
          <p:nvPr/>
        </p:nvPicPr>
        <p:blipFill rotWithShape="1">
          <a:blip r:embed="rId13">
            <a:alphaModFix/>
          </a:blip>
          <a:srcRect b="38234"/>
          <a:stretch/>
        </p:blipFill>
        <p:spPr>
          <a:xfrm>
            <a:off x="533400" y="4774446"/>
            <a:ext cx="2396490" cy="19735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9"/>
          <p:cNvSpPr txBox="1">
            <a:spLocks noGrp="1"/>
          </p:cNvSpPr>
          <p:nvPr>
            <p:ph type="ftr" idx="11"/>
          </p:nvPr>
        </p:nvSpPr>
        <p:spPr>
          <a:xfrm>
            <a:off x="5767388" y="473273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1" i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hyperlink" Target="https://docs.google.com/document/d/12PXP_Chn1uQ_Urn0a0eVzOBZVPwhQefiF4exqPCM0Rc/edit?usp=sharing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hyperlink" Target="http://drive.google.com/file/d/14zxrZvSqRFCwXxGCyPQStaqE5m56Sanc/view" TargetMode="Externa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5.png"/><Relationship Id="rId5" Type="http://schemas.openxmlformats.org/officeDocument/2006/relationships/hyperlink" Target="mailto:Bradyl@iastate.edu" TargetMode="Externa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"/>
          <p:cNvSpPr txBox="1">
            <a:spLocks noGrp="1"/>
          </p:cNvSpPr>
          <p:nvPr>
            <p:ph type="subTitle" idx="1"/>
          </p:nvPr>
        </p:nvSpPr>
        <p:spPr>
          <a:xfrm>
            <a:off x="0" y="1386605"/>
            <a:ext cx="91440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en-US" sz="3200" dirty="0">
                <a:solidFill>
                  <a:schemeClr val="dk1"/>
                </a:solidFill>
              </a:rPr>
              <a:t>Smithfield Aging Facility Project</a:t>
            </a:r>
            <a:endParaRPr dirty="0"/>
          </a:p>
        </p:txBody>
      </p:sp>
      <p:sp>
        <p:nvSpPr>
          <p:cNvPr id="71" name="Google Shape;71;p1"/>
          <p:cNvSpPr txBox="1">
            <a:spLocks noGrp="1"/>
          </p:cNvSpPr>
          <p:nvPr>
            <p:ph type="body" idx="2"/>
          </p:nvPr>
        </p:nvSpPr>
        <p:spPr>
          <a:xfrm>
            <a:off x="4572000" y="0"/>
            <a:ext cx="4562400" cy="13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 dirty="0"/>
              <a:t>Team Members: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 dirty="0"/>
              <a:t>Brady </a:t>
            </a:r>
            <a:r>
              <a:rPr lang="en-US" dirty="0" smtClean="0"/>
              <a:t>Lindquist - </a:t>
            </a:r>
            <a:r>
              <a:rPr lang="en-US" dirty="0"/>
              <a:t>Communications and Development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 dirty="0" smtClean="0"/>
              <a:t>John Schnack </a:t>
            </a:r>
            <a:r>
              <a:rPr lang="en-US" dirty="0"/>
              <a:t>- Team Leader</a:t>
            </a:r>
            <a:endParaRPr dirty="0"/>
          </a:p>
        </p:txBody>
      </p:sp>
      <p:pic>
        <p:nvPicPr>
          <p:cNvPr id="72" name="Google Shape;72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386600"/>
            <a:ext cx="1403375" cy="8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1325" y="2428875"/>
            <a:ext cx="3586175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460875" y="2428875"/>
            <a:ext cx="4151324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John 1">
            <a:hlinkClick r:id="" action="ppaction://media"/>
            <a:extLst>
              <a:ext uri="{FF2B5EF4-FFF2-40B4-BE49-F238E27FC236}">
                <a16:creationId xmlns:a16="http://schemas.microsoft.com/office/drawing/2014/main" id="{EF927EA8-6A06-4F17-9D0F-2656AE0F162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964991" y="75743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205900c97_0_0"/>
          <p:cNvSpPr txBox="1">
            <a:spLocks noGrp="1"/>
          </p:cNvSpPr>
          <p:nvPr>
            <p:ph type="title"/>
          </p:nvPr>
        </p:nvSpPr>
        <p:spPr>
          <a:xfrm>
            <a:off x="-458825" y="-86450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80" name="Google Shape;80;g7205900c97_0_0"/>
          <p:cNvSpPr txBox="1">
            <a:spLocks noGrp="1"/>
          </p:cNvSpPr>
          <p:nvPr>
            <p:ph type="body" idx="1"/>
          </p:nvPr>
        </p:nvSpPr>
        <p:spPr>
          <a:xfrm>
            <a:off x="0" y="8572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Problem Statement &amp; Scope</a:t>
            </a:r>
            <a:endParaRPr sz="2400" dirty="0"/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Products &amp; Deliverables</a:t>
            </a:r>
            <a:endParaRPr sz="2400" dirty="0"/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Inspection Document &amp; Reinforcement Recommendations</a:t>
            </a:r>
            <a:endParaRPr sz="2400" dirty="0"/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Truss Chord Deflection Test Training Video &amp; SOP</a:t>
            </a:r>
            <a:endParaRPr sz="2400" dirty="0"/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dirty="0"/>
              <a:t>Sustainability and Smithfield Moving Forward </a:t>
            </a:r>
            <a:endParaRPr sz="2400" dirty="0"/>
          </a:p>
        </p:txBody>
      </p:sp>
      <p:sp>
        <p:nvSpPr>
          <p:cNvPr id="81" name="Google Shape;81;g7205900c97_0_0"/>
          <p:cNvSpPr txBox="1">
            <a:spLocks noGrp="1"/>
          </p:cNvSpPr>
          <p:nvPr>
            <p:ph type="body" idx="2"/>
          </p:nvPr>
        </p:nvSpPr>
        <p:spPr>
          <a:xfrm>
            <a:off x="6246775" y="4552950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</p:txBody>
      </p:sp>
      <p:pic>
        <p:nvPicPr>
          <p:cNvPr id="3" name="Slide #2 Last Recording">
            <a:hlinkClick r:id="" action="ppaction://media"/>
            <a:extLst>
              <a:ext uri="{FF2B5EF4-FFF2-40B4-BE49-F238E27FC236}">
                <a16:creationId xmlns:a16="http://schemas.microsoft.com/office/drawing/2014/main" id="{D64ED874-B319-4BF1-B9EB-AD932D889F5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73468" y="1898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27400" y="0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Problem Statement</a:t>
            </a:r>
            <a:endParaRPr/>
          </a:p>
        </p:txBody>
      </p:sp>
      <p:sp>
        <p:nvSpPr>
          <p:cNvPr id="87" name="Google Shape;87;p2"/>
          <p:cNvSpPr txBox="1">
            <a:spLocks noGrp="1"/>
          </p:cNvSpPr>
          <p:nvPr>
            <p:ph type="body" idx="1"/>
          </p:nvPr>
        </p:nvSpPr>
        <p:spPr>
          <a:xfrm>
            <a:off x="0" y="8572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sz="4000" dirty="0"/>
              <a:t>Predicting natural ventilated facility life expectancy in the NW 1⁄4 of Iowa</a:t>
            </a:r>
            <a:endParaRPr dirty="0"/>
          </a:p>
        </p:txBody>
      </p:sp>
      <p:sp>
        <p:nvSpPr>
          <p:cNvPr id="88" name="Google Shape;88;p2"/>
          <p:cNvSpPr txBox="1">
            <a:spLocks noGrp="1"/>
          </p:cNvSpPr>
          <p:nvPr>
            <p:ph type="body" idx="2"/>
          </p:nvPr>
        </p:nvSpPr>
        <p:spPr>
          <a:xfrm>
            <a:off x="6246775" y="4552950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</p:txBody>
      </p:sp>
      <p:pic>
        <p:nvPicPr>
          <p:cNvPr id="2" name="John slide 3">
            <a:hlinkClick r:id="" action="ppaction://media"/>
            <a:extLst>
              <a:ext uri="{FF2B5EF4-FFF2-40B4-BE49-F238E27FC236}">
                <a16:creationId xmlns:a16="http://schemas.microsoft.com/office/drawing/2014/main" id="{61AA69EC-AF8B-4E2B-82CF-94EDFAFF7E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73563" y="2857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205900c97_1_4"/>
          <p:cNvSpPr txBox="1">
            <a:spLocks noGrp="1"/>
          </p:cNvSpPr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Scope</a:t>
            </a:r>
            <a:endParaRPr/>
          </a:p>
        </p:txBody>
      </p:sp>
      <p:sp>
        <p:nvSpPr>
          <p:cNvPr id="95" name="Google Shape;95;g7205900c97_1_4"/>
          <p:cNvSpPr txBox="1">
            <a:spLocks noGrp="1"/>
          </p:cNvSpPr>
          <p:nvPr>
            <p:ph type="body" idx="1"/>
          </p:nvPr>
        </p:nvSpPr>
        <p:spPr>
          <a:xfrm>
            <a:off x="559600" y="403225"/>
            <a:ext cx="7424700" cy="273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/>
          </a:p>
          <a:p>
            <a:pPr marL="742950" lvl="1" indent="-298450" algn="l" rtl="0"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Develop timeline for the estimated structural useful life of a Murphy Model 1100 pork production facility for NW Iowa </a:t>
            </a:r>
            <a:endParaRPr sz="180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  <a:p>
            <a:pPr marL="742950" lvl="1" indent="-298450" algn="l" rtl="0"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Identify structural failure points by type and precedence, include recommendations for alternative reinforcement or repair methods</a:t>
            </a:r>
            <a:endParaRPr sz="180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  <a:p>
            <a:pPr marL="742950" lvl="1" indent="-298450" algn="l" rtl="0"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Provide time and cost driven maintenance template for Smithfield comparing cost of repair vs. replacement of trusses and other failure components</a:t>
            </a:r>
            <a:endParaRPr sz="1800" b="1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96" name="Google Shape;96;g7205900c97_1_4"/>
          <p:cNvSpPr txBox="1">
            <a:spLocks noGrp="1"/>
          </p:cNvSpPr>
          <p:nvPr>
            <p:ph type="body" idx="2"/>
          </p:nvPr>
        </p:nvSpPr>
        <p:spPr>
          <a:xfrm>
            <a:off x="6324600" y="4640725"/>
            <a:ext cx="2438400" cy="285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Arial"/>
              <a:buNone/>
            </a:pPr>
            <a:r>
              <a:rPr lang="en-US"/>
              <a:t>Smithfield Aging Facilities</a:t>
            </a:r>
            <a:endParaRPr/>
          </a:p>
        </p:txBody>
      </p:sp>
      <p:pic>
        <p:nvPicPr>
          <p:cNvPr id="2" name="Slide #4 Audio">
            <a:hlinkClick r:id="" action="ppaction://media"/>
            <a:extLst>
              <a:ext uri="{FF2B5EF4-FFF2-40B4-BE49-F238E27FC236}">
                <a16:creationId xmlns:a16="http://schemas.microsoft.com/office/drawing/2014/main" id="{B78BB461-2BD3-44BA-8092-40A2E083A2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18364" y="644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8102E"/>
              </a:buClr>
              <a:buSzPts val="3500"/>
              <a:buFont typeface="Open Sans"/>
              <a:buNone/>
            </a:pPr>
            <a:r>
              <a:rPr lang="en-US"/>
              <a:t>Products &amp; Deliverables</a:t>
            </a:r>
            <a:endParaRPr/>
          </a:p>
        </p:txBody>
      </p:sp>
      <p:sp>
        <p:nvSpPr>
          <p:cNvPr id="102" name="Google Shape;102;p4"/>
          <p:cNvSpPr txBox="1">
            <a:spLocks noGrp="1"/>
          </p:cNvSpPr>
          <p:nvPr>
            <p:ph type="body" idx="1"/>
          </p:nvPr>
        </p:nvSpPr>
        <p:spPr>
          <a:xfrm>
            <a:off x="0" y="7815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2000"/>
              <a:t>Detailed Final Project Report and Graphical Poster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Video Presentation Summary of Project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/>
              <a:t>All Inclusive Preventative Maintenance Inspection Document</a:t>
            </a:r>
            <a:endParaRPr sz="20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342900" lvl="0" indent="-241300" algn="l" rtl="0">
              <a:spcBef>
                <a:spcPts val="400"/>
              </a:spcBef>
              <a:spcAft>
                <a:spcPts val="0"/>
              </a:spcAft>
              <a:buSzPts val="1600"/>
              <a:buNone/>
            </a:pPr>
            <a:endParaRPr sz="2000" b="1"/>
          </a:p>
        </p:txBody>
      </p:sp>
      <p:sp>
        <p:nvSpPr>
          <p:cNvPr id="103" name="Google Shape;103;p4"/>
          <p:cNvSpPr txBox="1">
            <a:spLocks noGrp="1"/>
          </p:cNvSpPr>
          <p:nvPr>
            <p:ph type="body" idx="2"/>
          </p:nvPr>
        </p:nvSpPr>
        <p:spPr>
          <a:xfrm>
            <a:off x="6239700" y="4552950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SzPts val="1280"/>
              <a:buNone/>
            </a:pPr>
            <a:endParaRPr/>
          </a:p>
        </p:txBody>
      </p:sp>
      <p:pic>
        <p:nvPicPr>
          <p:cNvPr id="104" name="Google Shape;104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079525"/>
            <a:ext cx="2095067" cy="222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2855650" y="1684025"/>
            <a:ext cx="2225300" cy="301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06625" y="2079525"/>
            <a:ext cx="3037376" cy="222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John slide 5">
            <a:hlinkClick r:id="" action="ppaction://media"/>
            <a:extLst>
              <a:ext uri="{FF2B5EF4-FFF2-40B4-BE49-F238E27FC236}">
                <a16:creationId xmlns:a16="http://schemas.microsoft.com/office/drawing/2014/main" id="{6365CFD9-2AD8-46F6-8F1B-F296AC54BC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48198" y="3614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8102E"/>
              </a:buClr>
              <a:buSzPts val="3500"/>
              <a:buFont typeface="Open Sans"/>
              <a:buNone/>
            </a:pPr>
            <a:r>
              <a:rPr lang="en-US" sz="3000"/>
              <a:t>Preventative Maintenance Inspection Document</a:t>
            </a:r>
            <a:endParaRPr sz="3000"/>
          </a:p>
        </p:txBody>
      </p:sp>
      <p:sp>
        <p:nvSpPr>
          <p:cNvPr id="112" name="Google Shape;112;p5"/>
          <p:cNvSpPr txBox="1">
            <a:spLocks noGrp="1"/>
          </p:cNvSpPr>
          <p:nvPr>
            <p:ph type="body" idx="1"/>
          </p:nvPr>
        </p:nvSpPr>
        <p:spPr>
          <a:xfrm>
            <a:off x="0" y="8572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13" name="Google Shape;113;p5"/>
          <p:cNvSpPr txBox="1">
            <a:spLocks noGrp="1"/>
          </p:cNvSpPr>
          <p:nvPr>
            <p:ph type="body" idx="2"/>
          </p:nvPr>
        </p:nvSpPr>
        <p:spPr>
          <a:xfrm>
            <a:off x="6268000" y="4594875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SzPts val="1280"/>
              <a:buNone/>
            </a:pPr>
            <a:endParaRPr/>
          </a:p>
        </p:txBody>
      </p:sp>
      <p:pic>
        <p:nvPicPr>
          <p:cNvPr id="114" name="Google Shape;114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857250"/>
            <a:ext cx="3164999" cy="3737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5"/>
          <p:cNvSpPr txBox="1"/>
          <p:nvPr/>
        </p:nvSpPr>
        <p:spPr>
          <a:xfrm>
            <a:off x="3592600" y="1122475"/>
            <a:ext cx="51138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https://docs.google.com/document/d/12PXP_Chn1uQ_Urn0a0eVzOBZVPwhQefiF4exqPCM0Rc/edit?usp=sharing</a:t>
            </a:r>
            <a:endParaRPr>
              <a:solidFill>
                <a:srgbClr val="6E62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>
              <a:solidFill>
                <a:srgbClr val="6E6259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6E625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6" name="Google Shape;116;p5"/>
          <p:cNvSpPr txBox="1"/>
          <p:nvPr/>
        </p:nvSpPr>
        <p:spPr>
          <a:xfrm>
            <a:off x="3954725" y="729988"/>
            <a:ext cx="7339500" cy="8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Open Sans"/>
                <a:ea typeface="Open Sans"/>
                <a:cs typeface="Open Sans"/>
                <a:sym typeface="Open Sans"/>
              </a:rPr>
              <a:t>Link to full PM document</a:t>
            </a:r>
            <a:endParaRPr sz="24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7" name="Google Shape;117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37225" y="2198225"/>
            <a:ext cx="5683274" cy="235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"/>
          <p:cNvSpPr txBox="1"/>
          <p:nvPr/>
        </p:nvSpPr>
        <p:spPr>
          <a:xfrm>
            <a:off x="3676450" y="1909975"/>
            <a:ext cx="4946100" cy="5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b="1">
                <a:solidFill>
                  <a:schemeClr val="dk1"/>
                </a:solidFill>
              </a:rPr>
              <a:t>Overall Truss Structural Rating Table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" name="Slide #6 Audio">
            <a:hlinkClick r:id="" action="ppaction://media"/>
            <a:extLst>
              <a:ext uri="{FF2B5EF4-FFF2-40B4-BE49-F238E27FC236}">
                <a16:creationId xmlns:a16="http://schemas.microsoft.com/office/drawing/2014/main" id="{711DC83A-08C9-4E8B-9E3E-CA6001B9D2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615699" y="51435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205900c97_0_1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8102E"/>
              </a:buClr>
              <a:buSzPts val="3500"/>
              <a:buFont typeface="Open Sans"/>
              <a:buNone/>
            </a:pPr>
            <a:r>
              <a:rPr lang="en-US" sz="3000"/>
              <a:t>Truss Chord Deflection Test Training Video &amp; SOP</a:t>
            </a:r>
            <a:endParaRPr sz="3000"/>
          </a:p>
        </p:txBody>
      </p:sp>
      <p:sp>
        <p:nvSpPr>
          <p:cNvPr id="124" name="Google Shape;124;g7205900c97_0_14"/>
          <p:cNvSpPr txBox="1">
            <a:spLocks noGrp="1"/>
          </p:cNvSpPr>
          <p:nvPr>
            <p:ph type="body" idx="1"/>
          </p:nvPr>
        </p:nvSpPr>
        <p:spPr>
          <a:xfrm>
            <a:off x="0" y="8572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800"/>
          </a:p>
          <a:p>
            <a:pPr marL="342900" lvl="0" indent="-2413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</a:pPr>
            <a:endParaRPr sz="1800" b="1"/>
          </a:p>
        </p:txBody>
      </p:sp>
      <p:sp>
        <p:nvSpPr>
          <p:cNvPr id="125" name="Google Shape;125;g7205900c97_0_14"/>
          <p:cNvSpPr txBox="1">
            <a:spLocks noGrp="1"/>
          </p:cNvSpPr>
          <p:nvPr>
            <p:ph type="body" idx="2"/>
          </p:nvPr>
        </p:nvSpPr>
        <p:spPr>
          <a:xfrm>
            <a:off x="6268000" y="4594875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SzPts val="1280"/>
              <a:buNone/>
            </a:pPr>
            <a:endParaRPr/>
          </a:p>
        </p:txBody>
      </p:sp>
      <p:pic>
        <p:nvPicPr>
          <p:cNvPr id="126" name="Google Shape;126;g7205900c97_0_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0775" y="670975"/>
            <a:ext cx="3275619" cy="388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7205900c97_0_14" title="Truss Deflection Test.mp4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9275" y="857250"/>
            <a:ext cx="457200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John slide 7">
            <a:hlinkClick r:id="" action="ppaction://media"/>
            <a:extLst>
              <a:ext uri="{FF2B5EF4-FFF2-40B4-BE49-F238E27FC236}">
                <a16:creationId xmlns:a16="http://schemas.microsoft.com/office/drawing/2014/main" id="{4C5525C1-7B61-41D4-A738-8F261CB895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878875" y="47283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0cbea0f9d_0_8"/>
          <p:cNvSpPr txBox="1">
            <a:spLocks noGrp="1"/>
          </p:cNvSpPr>
          <p:nvPr>
            <p:ph type="title"/>
          </p:nvPr>
        </p:nvSpPr>
        <p:spPr>
          <a:xfrm>
            <a:off x="-75" y="0"/>
            <a:ext cx="9144000" cy="857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Sustainability and Smithfield Moving Forward</a:t>
            </a:r>
            <a:endParaRPr sz="3000"/>
          </a:p>
        </p:txBody>
      </p:sp>
      <p:sp>
        <p:nvSpPr>
          <p:cNvPr id="134" name="Google Shape;134;g70cbea0f9d_0_8"/>
          <p:cNvSpPr txBox="1">
            <a:spLocks noGrp="1"/>
          </p:cNvSpPr>
          <p:nvPr>
            <p:ph type="body" idx="1"/>
          </p:nvPr>
        </p:nvSpPr>
        <p:spPr>
          <a:xfrm>
            <a:off x="-75" y="857413"/>
            <a:ext cx="4331400" cy="3720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Objective and repeatable tests that generate estimated useful life of facilities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Provides growers with information to make well informed decisions</a:t>
            </a:r>
            <a:endParaRPr sz="180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Leads to an increase in structural awareness and more sustainable production for Smithfield growers</a:t>
            </a:r>
            <a:endParaRPr sz="1800"/>
          </a:p>
        </p:txBody>
      </p:sp>
      <p:sp>
        <p:nvSpPr>
          <p:cNvPr id="135" name="Google Shape;135;g70cbea0f9d_0_8"/>
          <p:cNvSpPr txBox="1">
            <a:spLocks noGrp="1"/>
          </p:cNvSpPr>
          <p:nvPr>
            <p:ph type="body" idx="2"/>
          </p:nvPr>
        </p:nvSpPr>
        <p:spPr>
          <a:xfrm>
            <a:off x="6317525" y="4577400"/>
            <a:ext cx="2438400" cy="285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Arial"/>
              <a:buNone/>
            </a:pPr>
            <a:r>
              <a:rPr lang="en-US"/>
              <a:t>Smithfield Aging Facilities</a:t>
            </a: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280"/>
              <a:buFont typeface="Arial"/>
              <a:buNone/>
            </a:pP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6" name="Google Shape;136;g70cbea0f9d_0_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31475" y="1329325"/>
            <a:ext cx="4778275" cy="27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Slide #8 Audio">
            <a:hlinkClick r:id="" action="ppaction://media"/>
            <a:extLst>
              <a:ext uri="{FF2B5EF4-FFF2-40B4-BE49-F238E27FC236}">
                <a16:creationId xmlns:a16="http://schemas.microsoft.com/office/drawing/2014/main" id="{358A300A-83D7-4443-90D0-5B7B7BD7662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84014" y="523217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8102E"/>
              </a:buClr>
              <a:buSzPts val="3500"/>
              <a:buFont typeface="Open Sans"/>
              <a:buNone/>
            </a:pPr>
            <a:r>
              <a:rPr lang="en-US"/>
              <a:t>Questions For The Team</a:t>
            </a:r>
            <a:endParaRPr/>
          </a:p>
        </p:txBody>
      </p:sp>
      <p:sp>
        <p:nvSpPr>
          <p:cNvPr id="142" name="Google Shape;142;p8"/>
          <p:cNvSpPr txBox="1">
            <a:spLocks noGrp="1"/>
          </p:cNvSpPr>
          <p:nvPr>
            <p:ph type="body" idx="1"/>
          </p:nvPr>
        </p:nvSpPr>
        <p:spPr>
          <a:xfrm>
            <a:off x="0" y="857250"/>
            <a:ext cx="9144000" cy="3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1800"/>
              <a:t>Please feel free to contact the ISU capstone team with any questions regarding the Smithfield Aging Facilities Project.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1800" b="1"/>
              <a:t>Note: </a:t>
            </a:r>
            <a:r>
              <a:rPr lang="en-US" sz="1800"/>
              <a:t>References are within the PM document and final report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2400" b="1"/>
              <a:t>Brady Lundquist - Communications and Development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Phone: 715-221-7549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2400"/>
              <a:t>Email: B</a:t>
            </a:r>
            <a:r>
              <a:rPr lang="en-US" sz="2400" u="sng">
                <a:solidFill>
                  <a:schemeClr val="hlink"/>
                </a:solidFill>
                <a:hlinkClick r:id="rId5"/>
              </a:rPr>
              <a:t>radyl@iastate.edu</a:t>
            </a:r>
            <a:r>
              <a:rPr lang="en-US" sz="2400"/>
              <a:t>				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2400" b="1"/>
              <a:t>John Schnack - Team Leader</a:t>
            </a: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2400"/>
              <a:t>Phone: 402-630-4433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lang="en-US" sz="2400"/>
              <a:t>Email: jschnack30@gmail.com</a:t>
            </a:r>
            <a:endParaRPr sz="2400"/>
          </a:p>
          <a:p>
            <a:pPr marL="0" lvl="0" indent="0" algn="l" rtl="0">
              <a:spcBef>
                <a:spcPts val="520"/>
              </a:spcBef>
              <a:spcAft>
                <a:spcPts val="0"/>
              </a:spcAft>
              <a:buSzPts val="2080"/>
              <a:buNone/>
            </a:pPr>
            <a:endParaRPr sz="2400"/>
          </a:p>
          <a:p>
            <a:pPr marL="0" lvl="0" indent="0" algn="l" rtl="0">
              <a:spcBef>
                <a:spcPts val="520"/>
              </a:spcBef>
              <a:spcAft>
                <a:spcPts val="0"/>
              </a:spcAft>
              <a:buSzPts val="2080"/>
              <a:buNone/>
            </a:pPr>
            <a:endParaRPr sz="2400"/>
          </a:p>
        </p:txBody>
      </p:sp>
      <p:sp>
        <p:nvSpPr>
          <p:cNvPr id="143" name="Google Shape;143;p8"/>
          <p:cNvSpPr txBox="1">
            <a:spLocks noGrp="1"/>
          </p:cNvSpPr>
          <p:nvPr>
            <p:ph type="body" idx="2"/>
          </p:nvPr>
        </p:nvSpPr>
        <p:spPr>
          <a:xfrm>
            <a:off x="6310450" y="4609025"/>
            <a:ext cx="24384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-US"/>
              <a:t>Smithfield Aging Facilities</a:t>
            </a:r>
            <a:endParaRPr/>
          </a:p>
          <a:p>
            <a:pPr marL="0" lvl="0" indent="0" algn="r" rtl="0">
              <a:spcBef>
                <a:spcPts val="320"/>
              </a:spcBef>
              <a:spcAft>
                <a:spcPts val="0"/>
              </a:spcAft>
              <a:buSzPts val="1280"/>
              <a:buNone/>
            </a:pPr>
            <a:endParaRPr/>
          </a:p>
        </p:txBody>
      </p:sp>
      <p:pic>
        <p:nvPicPr>
          <p:cNvPr id="2" name="John slide 9">
            <a:hlinkClick r:id="" action="ppaction://media"/>
            <a:extLst>
              <a:ext uri="{FF2B5EF4-FFF2-40B4-BE49-F238E27FC236}">
                <a16:creationId xmlns:a16="http://schemas.microsoft.com/office/drawing/2014/main" id="{EA17719B-4F68-4A76-B15A-BCAAB57A69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151879" y="46920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5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owerPoin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292</Words>
  <Application>Microsoft Office PowerPoint</Application>
  <PresentationFormat>On-screen Show (16:9)</PresentationFormat>
  <Paragraphs>52</Paragraphs>
  <Slides>9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</vt:lpstr>
      <vt:lpstr>Open Sans</vt:lpstr>
      <vt:lpstr>PowerPoint</vt:lpstr>
      <vt:lpstr>PowerPoint Presentation</vt:lpstr>
      <vt:lpstr>Agenda</vt:lpstr>
      <vt:lpstr>Problem Statement</vt:lpstr>
      <vt:lpstr>Scope</vt:lpstr>
      <vt:lpstr>Products &amp; Deliverables</vt:lpstr>
      <vt:lpstr>Preventative Maintenance Inspection Document</vt:lpstr>
      <vt:lpstr>Truss Chord Deflection Test Training Video &amp; SOP</vt:lpstr>
      <vt:lpstr>Sustainability and Smithfield Moving Forward</vt:lpstr>
      <vt:lpstr>Questions For The Team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Thomasson</dc:creator>
  <cp:lastModifiedBy>Koziel, Jacek A [A&amp;BE]</cp:lastModifiedBy>
  <cp:revision>4</cp:revision>
  <dcterms:created xsi:type="dcterms:W3CDTF">2018-04-04T18:23:10Z</dcterms:created>
  <dcterms:modified xsi:type="dcterms:W3CDTF">2020-05-08T23:57:32Z</dcterms:modified>
</cp:coreProperties>
</file>