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8" r:id="rId1"/>
  </p:sldMasterIdLst>
  <p:notesMasterIdLst>
    <p:notesMasterId r:id="rId12"/>
  </p:notesMasterIdLst>
  <p:sldIdLst>
    <p:sldId id="256" r:id="rId2"/>
    <p:sldId id="257" r:id="rId3"/>
    <p:sldId id="259" r:id="rId4"/>
    <p:sldId id="258" r:id="rId5"/>
    <p:sldId id="264" r:id="rId6"/>
    <p:sldId id="263" r:id="rId7"/>
    <p:sldId id="261" r:id="rId8"/>
    <p:sldId id="262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43"/>
    <p:restoredTop sz="95721"/>
  </p:normalViewPr>
  <p:slideViewPr>
    <p:cSldViewPr snapToGrid="0" snapToObjects="1">
      <p:cViewPr>
        <p:scale>
          <a:sx n="82" d="100"/>
          <a:sy n="82" d="100"/>
        </p:scale>
        <p:origin x="144" y="7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BE028-75FA-E546-986B-17E99942207E}" type="datetimeFigureOut">
              <a:rPr lang="en-US" smtClean="0"/>
              <a:t>1/14/21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CFF575-866D-7C48-8ED5-E9D930A51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188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CFF575-866D-7C48-8ED5-E9D930A5121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174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CFF575-866D-7C48-8ED5-E9D930A5121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801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CFF575-866D-7C48-8ED5-E9D930A5121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799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9A1C012-8297-4361-ACE8-A2509FB18911}"/>
              </a:ext>
            </a:extLst>
          </p:cNvPr>
          <p:cNvSpPr/>
          <p:nvPr/>
        </p:nvSpPr>
        <p:spPr>
          <a:xfrm>
            <a:off x="0" y="4206240"/>
            <a:ext cx="12192000" cy="2651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EC2572-8518-46FF-8F60-FE2963DF4A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0120" y="640080"/>
            <a:ext cx="10268712" cy="3227832"/>
          </a:xfrm>
        </p:spPr>
        <p:txBody>
          <a:bodyPr anchor="b">
            <a:normAutofit/>
          </a:bodyPr>
          <a:lstStyle>
            <a:lvl1pPr algn="ctr">
              <a:defRPr sz="88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A0C76A-7715-48A4-8CF5-14BBF61962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0120" y="4526280"/>
            <a:ext cx="10268712" cy="1508760"/>
          </a:xfrm>
        </p:spPr>
        <p:txBody>
          <a:bodyPr>
            <a:normAutofit/>
          </a:bodyPr>
          <a:lstStyle>
            <a:lvl1pPr marL="0" indent="0" algn="ctr">
              <a:buNone/>
              <a:defRPr sz="36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2D4EF84-F7DF-49C5-9285-301284ADB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fld id="{F853CFA4-C5AA-454A-870A-6103F3D567E5}" type="datetime1">
              <a:rPr lang="en-US" smtClean="0"/>
              <a:t>1/14/21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1266E04-79AF-49EF-86BC-DB29D304B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0DF5B53-9A9A-46CE-A910-25ADA5875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279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327B9-64C6-4AFE-8E67-F60CD17A8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92656D-F600-4D76-8A0F-BDBE78759B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A13412-4939-4879-B91F-BB5B029B6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CF9C446C-D3F2-1841-9CD6-5C5BA0CF6A2F}" type="datetime1">
              <a:rPr lang="en-US" smtClean="0"/>
              <a:t>1/14/21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237DB9-DE7D-4687-82D7-612600F06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819356-0444-4C23-82D3-E2FDE28D3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182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EB51B7C-D548-4AB7-90A4-C196105E6D56}"/>
              </a:ext>
            </a:extLst>
          </p:cNvPr>
          <p:cNvSpPr/>
          <p:nvPr/>
        </p:nvSpPr>
        <p:spPr>
          <a:xfrm>
            <a:off x="7108274" y="0"/>
            <a:ext cx="508372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DC521B-8B54-4843-9FF4-B2C30FA004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751740" y="643467"/>
            <a:ext cx="3477092" cy="5533495"/>
          </a:xfrm>
        </p:spPr>
        <p:txBody>
          <a:bodyPr vert="eaVert" tIns="9144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0E3F10-9E27-41E6-A965-4243E37BE3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960120" y="643467"/>
            <a:ext cx="5504687" cy="5533496"/>
          </a:xfrm>
        </p:spPr>
        <p:txBody>
          <a:bodyPr vert="eaVert" tIns="91440" bIns="9144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41D62D-51A0-4AD7-8027-BF548FB6AA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7898" y="6356350"/>
            <a:ext cx="25227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fld id="{A692E6E5-D62F-4041-B4FF-07435B791378}" type="datetime1">
              <a:rPr lang="en-US" smtClean="0"/>
              <a:t>1/14/21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857492-A701-44A1-B1D5-7B2C8CD06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D2E8AE-F1AA-4D19-A434-102501D3B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435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80910-921F-4143-AB01-0F0AFC290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0182FC-5A0B-4C24-A6ED-990ED5BA90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6172F4-3DB0-4AE3-8926-081B78034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B6C0D65E-C0A2-2D45-BC8E-8B19FA8DF068}" type="datetime1">
              <a:rPr lang="en-US" smtClean="0"/>
              <a:t>1/14/21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5F1358-C731-465B-BCB1-2CCBFD6EC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D59536-57D3-4C8A-A207-568465A32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300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1E0804-8E9E-4C6E-B18D-44FE715B239E}"/>
              </a:ext>
            </a:extLst>
          </p:cNvPr>
          <p:cNvSpPr/>
          <p:nvPr/>
        </p:nvSpPr>
        <p:spPr>
          <a:xfrm>
            <a:off x="0" y="0"/>
            <a:ext cx="12192000" cy="42249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278AA1-17A5-44BF-8791-EACDA31F5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20" y="768096"/>
            <a:ext cx="10268712" cy="3136392"/>
          </a:xfrm>
        </p:spPr>
        <p:txBody>
          <a:bodyPr anchor="b">
            <a:normAutofit/>
          </a:bodyPr>
          <a:lstStyle>
            <a:lvl1pPr>
              <a:defRPr sz="7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1203A5-DA79-4778-AB85-1503657484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0120" y="4544568"/>
            <a:ext cx="10268712" cy="1545336"/>
          </a:xfrm>
        </p:spPr>
        <p:txBody>
          <a:bodyPr>
            <a:normAutofit/>
          </a:bodyPr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CE3B1B5E-0912-44AE-BAED-70B980E53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F22E9B69-4425-4541-BC87-87FAAF17585C}" type="datetime1">
              <a:rPr lang="en-US" smtClean="0"/>
              <a:t>1/14/21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346C82F1-A7B2-4F03-A26B-59D79BF5B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1DC1ABC-47A9-477B-A29D-F6690EE6B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25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5F398-F05F-4793-9FA5-5B817EB95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7F1CD-2CD4-4BBB-AB36-73A20B1A8D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60120" y="2587752"/>
            <a:ext cx="4815840" cy="35935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7BBE02-B884-4CCC-9CBD-13B792BBA2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2992" y="2583371"/>
            <a:ext cx="4815840" cy="35935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B7FBE509-AA68-4D63-A589-AD5DE7FFF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276A91C9-81B1-364B-9D58-E6A898A0B794}" type="datetime1">
              <a:rPr lang="en-US" smtClean="0"/>
              <a:t>1/14/21</a:t>
            </a:fld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9C1A4D52-57E4-4F45-BC2C-9FD73E9CE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E76AD5E1-358D-4236-85AE-74713259E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899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87D32C-166A-4FBE-B24D-C257690954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0121" y="2587752"/>
            <a:ext cx="4818888" cy="892048"/>
          </a:xfrm>
        </p:spPr>
        <p:txBody>
          <a:bodyPr anchor="ctr"/>
          <a:lstStyle>
            <a:lvl1pPr marL="0" indent="0">
              <a:buNone/>
              <a:defRPr sz="26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9EC567-F249-462A-B71A-9C40D50E26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0120" y="3594538"/>
            <a:ext cx="4818888" cy="25868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B7D2C6-69D1-4DE4-BF68-5FB0623DB9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09944" y="2587752"/>
            <a:ext cx="4818888" cy="892048"/>
          </a:xfrm>
        </p:spPr>
        <p:txBody>
          <a:bodyPr anchor="ctr"/>
          <a:lstStyle>
            <a:lvl1pPr marL="0" indent="0">
              <a:buNone/>
              <a:defRPr sz="26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367CC7-ED09-4F8D-A39A-C5969D33B9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09944" y="3594538"/>
            <a:ext cx="4818888" cy="25868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5F92A44F-DE98-4FB5-B474-5DCCDD267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4216E319-B35E-3C45-A1F9-EBF917FA5A4B}" type="datetime1">
              <a:rPr lang="en-US" smtClean="0"/>
              <a:t>1/14/21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3ACC79DA-A9E4-4E93-93F1-81907A901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404DFE57-AA80-4ED8-AD77-35CC56F3F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FB62259C-ADDF-4293-AD3B-AB2E04A74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67818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C7BA0-DC57-452F-85B7-C979AA690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1C53797-8D72-4774-AC93-EB9FDD650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B8A15117-4BCF-E348-A3CD-8CD06C922A0B}" type="datetime1">
              <a:rPr lang="en-US" smtClean="0"/>
              <a:t>1/14/21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E945AB7-1A32-4516-ABF9-B40958AE2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22923C3-1D67-4089-A6B1-9A10315E8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750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0A8DC1-14F6-453B-A724-D6493F06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58528D-EA45-A241-A0C2-A8E8A19BBA6C}" type="datetime1">
              <a:rPr lang="en-US" smtClean="0"/>
              <a:t>1/14/21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E63FF0-1A91-4698-B12A-112D05373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066D53-44B3-4F04-93FD-9756A6013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009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83A0FE-F7E3-433E-9A29-D778690D22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2591850"/>
            <a:ext cx="6045644" cy="359359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94B15D-55F5-4208-AF40-41CAFEB56F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60120" y="2591850"/>
            <a:ext cx="3811905" cy="3277137"/>
          </a:xfrm>
        </p:spPr>
        <p:txBody>
          <a:bodyPr anchor="ctr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8A46CE7-2F0F-4C85-B633-B9FCB8347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05E7D4F1-AB4F-0843-8578-D0AD26F8DB3F}" type="datetime1">
              <a:rPr lang="en-US" smtClean="0"/>
              <a:t>1/14/21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0900919-3A73-4918-9D97-8DBE7ABB7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8BC1001-E44E-4A9A-9E60-2E319A844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A125AC31-022C-40AA-B65C-C9AC48395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18589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97A575-703F-410E-9A84-F9B578FEAE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2267712"/>
            <a:ext cx="6571469" cy="4590288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18B509-934D-400A-A922-45B61AC6ED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235971" y="2587752"/>
            <a:ext cx="3992856" cy="3593592"/>
          </a:xfrm>
        </p:spPr>
        <p:txBody>
          <a:bodyPr anchor="ctr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99813C51-6954-4F3A-A043-D1BCC8B50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00BA7F79-1552-1341-AF15-D37EE0BC0750}" type="datetime1">
              <a:rPr lang="en-US" smtClean="0"/>
              <a:t>1/14/21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0AC32FB-49A3-40E4-9D24-177597043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endParaRPr lang="en-US" dirty="0"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C93F5E6-DAE6-447B-8038-5F4C9A799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FF97FB-514D-4FE8-A9A4-E9A111A56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90177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D153959-30FA-4987-A094-7243641F474B}"/>
              </a:ext>
            </a:extLst>
          </p:cNvPr>
          <p:cNvSpPr/>
          <p:nvPr/>
        </p:nvSpPr>
        <p:spPr>
          <a:xfrm>
            <a:off x="0" y="0"/>
            <a:ext cx="12192000" cy="22649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216229-A6DB-436A-B327-667E80F0A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20" y="317814"/>
            <a:ext cx="10268712" cy="17007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2B351D-270D-480D-8AF5-6A213ED2B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0120" y="2587752"/>
            <a:ext cx="10268712" cy="3593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EB0E73-3310-4A8F-BB4A-7A6A99121A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03720" y="6356350"/>
            <a:ext cx="32369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just">
              <a:defRPr sz="1200" spc="50" baseline="0">
                <a:solidFill>
                  <a:schemeClr val="tx1"/>
                </a:solidFill>
              </a:defRPr>
            </a:lvl1pPr>
          </a:lstStyle>
          <a:p>
            <a:pPr algn="r"/>
            <a:fld id="{1D60CF90-9C1A-9C4C-B5B3-B894F2387F9A}" type="datetime1">
              <a:rPr lang="en-US" smtClean="0"/>
              <a:t>1/14/21</a:t>
            </a:fld>
            <a:endParaRPr lang="en-US" spc="5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81C4C0-515B-4404-A780-C31E7DFE54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60120" y="6356350"/>
            <a:ext cx="55046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spc="50" baseline="0">
                <a:solidFill>
                  <a:schemeClr val="tx1"/>
                </a:solidFill>
              </a:defRPr>
            </a:lvl1pPr>
          </a:lstStyle>
          <a:p>
            <a:endParaRPr lang="en-US" spc="5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4C30C7-F013-428C-A6F7-A8CCCD14CE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96144" y="6356350"/>
            <a:ext cx="9326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450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7" r:id="rId6"/>
    <p:sldLayoutId id="2147483732" r:id="rId7"/>
    <p:sldLayoutId id="2147483733" r:id="rId8"/>
    <p:sldLayoutId id="2147483734" r:id="rId9"/>
    <p:sldLayoutId id="2147483736" r:id="rId10"/>
    <p:sldLayoutId id="214748373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kern="1200" cap="all" spc="12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1000"/>
        </a:lnSpc>
        <a:spcBef>
          <a:spcPts val="700"/>
        </a:spcBef>
        <a:spcAft>
          <a:spcPts val="700"/>
        </a:spcAft>
        <a:buFont typeface="Arial" panose="020B0604020202020204" pitchFamily="34" charset="0"/>
        <a:buNone/>
        <a:defRPr sz="2600" kern="1200" spc="50" baseline="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274320" algn="l" defTabSz="914400" rtl="0" eaLnBrk="1" latinLnBrk="0" hangingPunct="1">
        <a:lnSpc>
          <a:spcPct val="101000"/>
        </a:lnSpc>
        <a:spcBef>
          <a:spcPts val="400"/>
        </a:spcBef>
        <a:spcAft>
          <a:spcPts val="400"/>
        </a:spcAft>
        <a:buClrTx/>
        <a:buFont typeface="Wingdings" panose="05000000000000000000" pitchFamily="2" charset="2"/>
        <a:buChar char="§"/>
        <a:defRPr sz="2300" kern="1200" spc="50" baseline="0">
          <a:solidFill>
            <a:schemeClr val="tx1"/>
          </a:solidFill>
          <a:latin typeface="+mn-lt"/>
          <a:ea typeface="+mn-ea"/>
          <a:cs typeface="+mn-cs"/>
        </a:defRPr>
      </a:lvl2pPr>
      <a:lvl3pPr marL="274320" indent="0" algn="l" defTabSz="914400" rtl="0" eaLnBrk="1" latinLnBrk="0" hangingPunct="1">
        <a:lnSpc>
          <a:spcPct val="101000"/>
        </a:lnSpc>
        <a:spcBef>
          <a:spcPts val="400"/>
        </a:spcBef>
        <a:spcAft>
          <a:spcPts val="400"/>
        </a:spcAft>
        <a:buFont typeface="Arial" panose="020B0604020202020204" pitchFamily="34" charset="0"/>
        <a:buNone/>
        <a:defRPr sz="1800" b="1" kern="1200" spc="50" baseline="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274320" algn="l" defTabSz="914400" rtl="0" eaLnBrk="1" latinLnBrk="0" hangingPunct="1">
        <a:lnSpc>
          <a:spcPct val="101000"/>
        </a:lnSpc>
        <a:spcBef>
          <a:spcPts val="400"/>
        </a:spcBef>
        <a:spcAft>
          <a:spcPts val="400"/>
        </a:spcAft>
        <a:buClrTx/>
        <a:buFont typeface="Wingdings" panose="05000000000000000000" pitchFamily="2" charset="2"/>
        <a:buChar char="§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4pPr>
      <a:lvl5pPr marL="594360" indent="0" algn="l" defTabSz="914400" rtl="0" eaLnBrk="1" latinLnBrk="0" hangingPunct="1">
        <a:lnSpc>
          <a:spcPct val="101000"/>
        </a:lnSpc>
        <a:spcBef>
          <a:spcPts val="400"/>
        </a:spcBef>
        <a:spcAft>
          <a:spcPts val="400"/>
        </a:spcAft>
        <a:buFont typeface="Arial" panose="020B0604020202020204" pitchFamily="34" charset="0"/>
        <a:buNone/>
        <a:defRPr sz="1800" b="1" kern="1200" spc="5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AA13AD3-0A4F-475A-BEBB-DEEFF5C09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6F74BE7D-0F75-4B90-9D0C-D959183AF2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t="2968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F655D46-1BE9-DE45-A9BF-268B1E941C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0120" y="640080"/>
            <a:ext cx="10268712" cy="3227832"/>
          </a:xfrm>
        </p:spPr>
        <p:txBody>
          <a:bodyPr anchor="b">
            <a:normAutofit/>
          </a:bodyPr>
          <a:lstStyle/>
          <a:p>
            <a:r>
              <a:rPr lang="en-US" dirty="0"/>
              <a:t>Epilepsy: an uncurable disease?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B8E90A-4CBA-4E45-9D05-D98D930D77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0120" y="4526280"/>
            <a:ext cx="10268712" cy="1508760"/>
          </a:xfrm>
        </p:spPr>
        <p:txBody>
          <a:bodyPr anchor="t"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Assua Phongsavanh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9C15EA-BF96-D04E-9820-3EF1CBE0D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7871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837A0-10EC-8C4C-B9ED-1954751CF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C34E28-3681-6040-A924-9F37D8EEC7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Division of Population Health (Ed.). (2020, September 30). Frequently Asked Questions About Epilepsy. Retrieved January 5, 2021, from https://</a:t>
            </a:r>
            <a:r>
              <a:rPr lang="en-US" dirty="0" err="1"/>
              <a:t>www.cdc.gov</a:t>
            </a:r>
            <a:r>
              <a:rPr lang="en-US" dirty="0"/>
              <a:t>/epilepsy/about/faq.htm#What%20is%20epilepsy?%20What%20is%20a%20seizure?</a:t>
            </a:r>
          </a:p>
          <a:p>
            <a:r>
              <a:rPr lang="en-US" dirty="0"/>
              <a:t>Purves D, Augustine GJ, Fitzpatrick D, et al., editors. Neuroscience. 2nd edition. Sunderland (MA): Sinauer Associates; 2001. Neuroglial Cells. Available from: https://</a:t>
            </a:r>
            <a:r>
              <a:rPr lang="en-US" dirty="0" err="1"/>
              <a:t>www.ncbi.nlm.nih.gov</a:t>
            </a:r>
            <a:r>
              <a:rPr lang="en-US" dirty="0"/>
              <a:t>/books/NBK10869/</a:t>
            </a:r>
          </a:p>
          <a:p>
            <a:r>
              <a:rPr lang="en-US" dirty="0"/>
              <a:t>Purves D, Augustine GJ, Fitzpatrick D, et al., editors. Neuroscience. 2nd edition. Sunderland (MA): Sinauer Associates; 2001. Neuroglial Cells. Available from: https://</a:t>
            </a:r>
            <a:r>
              <a:rPr lang="en-US" dirty="0" err="1"/>
              <a:t>www.ncbi.nlm.nih.gov</a:t>
            </a:r>
            <a:r>
              <a:rPr lang="en-US" dirty="0"/>
              <a:t>/books/NBK10869/</a:t>
            </a:r>
          </a:p>
          <a:p>
            <a:r>
              <a:rPr lang="en-US" dirty="0"/>
              <a:t>Putra M, Sharma S, Gage M, et al. Inducible nitric oxide synthase inhibitor, 1400W, mitigates DFP-induced long-term neurotoxicity in the rat model. </a:t>
            </a:r>
            <a:r>
              <a:rPr lang="en-US" i="1" dirty="0" err="1"/>
              <a:t>Neurobiol</a:t>
            </a:r>
            <a:r>
              <a:rPr lang="en-US" i="1" dirty="0"/>
              <a:t> Dis</a:t>
            </a:r>
            <a:r>
              <a:rPr lang="en-US" dirty="0"/>
              <a:t>. 2020;133:104443. doi:10.1016/j.nbd.2019.03.031</a:t>
            </a:r>
          </a:p>
          <a:p>
            <a:r>
              <a:rPr lang="en-US" dirty="0"/>
              <a:t>Schachter, A. (2014, March 19). What is a Seizure? Retrieved January 5, 2021, from https://</a:t>
            </a:r>
            <a:r>
              <a:rPr lang="en-US" dirty="0" err="1"/>
              <a:t>www.epilepsy.com</a:t>
            </a:r>
            <a:r>
              <a:rPr lang="en-US" dirty="0"/>
              <a:t>/learn/about-epilepsy-basics/what-seizure</a:t>
            </a:r>
          </a:p>
          <a:p>
            <a:r>
              <a:rPr lang="en-US" dirty="0"/>
              <a:t>Sharma S, Carlson S, </a:t>
            </a:r>
            <a:r>
              <a:rPr lang="en-US" dirty="0" err="1"/>
              <a:t>Puttachary</a:t>
            </a:r>
            <a:r>
              <a:rPr lang="en-US" dirty="0"/>
              <a:t> S, et al. Role of the Fyn-PKC</a:t>
            </a:r>
            <a:r>
              <a:rPr lang="el-GR" dirty="0"/>
              <a:t>δ </a:t>
            </a:r>
            <a:r>
              <a:rPr lang="en-US" dirty="0"/>
              <a:t>signaling in SE-induced neuroinflammation and </a:t>
            </a:r>
            <a:r>
              <a:rPr lang="en-US" dirty="0" err="1"/>
              <a:t>epileptogenesis</a:t>
            </a:r>
            <a:r>
              <a:rPr lang="en-US" dirty="0"/>
              <a:t> in experimental models of temporal lobe epilepsy. </a:t>
            </a:r>
            <a:r>
              <a:rPr lang="en-US" i="1" dirty="0" err="1"/>
              <a:t>Neurobiol</a:t>
            </a:r>
            <a:r>
              <a:rPr lang="en-US" i="1" dirty="0"/>
              <a:t> Dis</a:t>
            </a:r>
            <a:r>
              <a:rPr lang="en-US" dirty="0"/>
              <a:t>. 2018;110:102-121. doi:10.1016/j.nbd.2017.11.008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EDEC9F-BC1A-A448-BC1A-D523F9EE1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188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FEB3F-90C7-0449-A432-DB5BD891A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epilepsy?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FA1F52-605A-A84D-B26E-6C8097B250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500" dirty="0"/>
              <a:t>Chronic neurological disorder </a:t>
            </a:r>
          </a:p>
          <a:p>
            <a:pPr marL="731520" lvl="1" indent="-457200">
              <a:buFont typeface="Arial" panose="020B0604020202020204" pitchFamily="34" charset="0"/>
              <a:buChar char="•"/>
            </a:pPr>
            <a:r>
              <a:rPr lang="en-US" sz="3000" dirty="0"/>
              <a:t>~ 5.1 million people in the US have a history of epilepsy</a:t>
            </a:r>
          </a:p>
          <a:p>
            <a:pPr marL="731520" lvl="1" indent="-457200">
              <a:buFont typeface="Arial" panose="020B0604020202020204" pitchFamily="34" charset="0"/>
              <a:buChar char="•"/>
            </a:pPr>
            <a:r>
              <a:rPr lang="en-US" sz="3000" dirty="0"/>
              <a:t>~ 3.4 million people in the US have active epilepsy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500" dirty="0"/>
              <a:t>Symptoms vary</a:t>
            </a:r>
          </a:p>
          <a:p>
            <a:pPr marL="731520" lvl="1" indent="-457200">
              <a:buFont typeface="Arial" panose="020B0604020202020204" pitchFamily="34" charset="0"/>
              <a:buChar char="•"/>
            </a:pPr>
            <a:r>
              <a:rPr lang="en-US" sz="3000" dirty="0"/>
              <a:t>Most common is a seizure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500" dirty="0"/>
              <a:t>Causes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500" dirty="0"/>
              <a:t>Treatments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EBD3F6-0B5F-1148-874C-CE24F268C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429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1B340-7D55-A947-965F-16BE07631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epileptogenesis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6A9282-03DF-5343-93A7-C94F6CB07B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The development of epilepsy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Understanding </a:t>
            </a:r>
            <a:r>
              <a:rPr lang="en-US" sz="3200" dirty="0" err="1"/>
              <a:t>epileptogenesis</a:t>
            </a:r>
            <a:r>
              <a:rPr lang="en-US" sz="3200" dirty="0"/>
              <a:t> helps us to find a cure</a:t>
            </a:r>
          </a:p>
          <a:p>
            <a:pPr marL="731520" lvl="1" indent="-457200">
              <a:buFont typeface="Arial" panose="020B0604020202020204" pitchFamily="34" charset="0"/>
              <a:buChar char="•"/>
            </a:pPr>
            <a:r>
              <a:rPr lang="en-US" sz="2900" dirty="0"/>
              <a:t>Ion-channel targets</a:t>
            </a:r>
          </a:p>
          <a:p>
            <a:pPr marL="731520" lvl="1" indent="-457200">
              <a:buFont typeface="Arial" panose="020B0604020202020204" pitchFamily="34" charset="0"/>
              <a:buChar char="•"/>
            </a:pPr>
            <a:r>
              <a:rPr lang="en-US" sz="2900" dirty="0"/>
              <a:t>Alternative pathways </a:t>
            </a:r>
          </a:p>
          <a:p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FF5906-668E-DE4F-8E93-FD6F737A7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59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E4B7B-475E-5E40-BD6F-8CC8B3D08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Role of glial cells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136B70-8011-EB4E-AA74-249D2818FB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Supportive function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Types</a:t>
            </a:r>
          </a:p>
          <a:p>
            <a:pPr marL="731520" lvl="1" indent="-457200">
              <a:buFont typeface="Arial" panose="020B0604020202020204" pitchFamily="34" charset="0"/>
              <a:buChar char="•"/>
            </a:pPr>
            <a:r>
              <a:rPr lang="en-US" sz="3200" dirty="0"/>
              <a:t>Astrocytes</a:t>
            </a:r>
          </a:p>
          <a:p>
            <a:pPr marL="731520" lvl="1" indent="-457200">
              <a:buFont typeface="Arial" panose="020B0604020202020204" pitchFamily="34" charset="0"/>
              <a:buChar char="•"/>
            </a:pPr>
            <a:r>
              <a:rPr lang="en-US" sz="3200" dirty="0"/>
              <a:t>Microglial cells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0C07FD-720E-DF47-B3AB-BC20562D9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0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AD6E4A-312E-A44A-9D60-B8DC52608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89D775-126F-644E-B82D-3835482B09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Rat model</a:t>
            </a:r>
          </a:p>
          <a:p>
            <a:pPr marL="73152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Epileptogenesis was induced with chemical agent</a:t>
            </a: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Administration of </a:t>
            </a:r>
            <a:r>
              <a:rPr lang="en-US" sz="3200" dirty="0" err="1"/>
              <a:t>saracatinib</a:t>
            </a: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Tissue collection </a:t>
            </a:r>
          </a:p>
          <a:p>
            <a:pPr marL="73152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Immunohistochemistry </a:t>
            </a:r>
          </a:p>
          <a:p>
            <a:pPr marL="73152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Imaging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Data collection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24F9FF-CC15-0042-B1C5-EB1370D85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02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0E074-0A39-F643-BF55-44104F11E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D29631-60BB-B041-99AC-F57A97478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6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AB1CFB-1D29-EC4D-9E85-76E49992F6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" name="Picture 12" descr="Chart, bar chart&#10;&#10;Description automatically generated">
            <a:extLst>
              <a:ext uri="{FF2B5EF4-FFF2-40B4-BE49-F238E27FC236}">
                <a16:creationId xmlns:a16="http://schemas.microsoft.com/office/drawing/2014/main" id="{E00E4ECB-2969-0548-A8D1-F7CCA24D39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521" y="2587752"/>
            <a:ext cx="5470692" cy="3593592"/>
          </a:xfrm>
          <a:prstGeom prst="rect">
            <a:avLst/>
          </a:prstGeom>
        </p:spPr>
      </p:pic>
      <p:pic>
        <p:nvPicPr>
          <p:cNvPr id="17" name="Picture 16" descr="Chart, bar chart&#10;&#10;Description automatically generated">
            <a:extLst>
              <a:ext uri="{FF2B5EF4-FFF2-40B4-BE49-F238E27FC236}">
                <a16:creationId xmlns:a16="http://schemas.microsoft.com/office/drawing/2014/main" id="{9582FA02-3CB0-FF41-93EE-688D03D855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4019" y="2587752"/>
            <a:ext cx="5981439" cy="359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869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79E2E-A53A-9147-96E1-8EF29C26C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41DA3F-D4CE-3849-8BC8-C8B23ABC23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Average total astrocytes</a:t>
            </a:r>
          </a:p>
          <a:p>
            <a:pPr marL="731520" lvl="1" indent="-457200">
              <a:buFont typeface="Arial" panose="020B0604020202020204" pitchFamily="34" charset="0"/>
              <a:buChar char="•"/>
            </a:pPr>
            <a:r>
              <a:rPr lang="en-US" dirty="0"/>
              <a:t>Highest astrocyte count in AMY</a:t>
            </a:r>
          </a:p>
          <a:p>
            <a:pPr marL="731520" lvl="1" indent="-457200">
              <a:buFont typeface="Arial" panose="020B0604020202020204" pitchFamily="34" charset="0"/>
              <a:buChar char="•"/>
            </a:pPr>
            <a:r>
              <a:rPr lang="en-US" dirty="0"/>
              <a:t>Lowest astrocyte count in CA3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Percent reactive astrocytes</a:t>
            </a:r>
          </a:p>
          <a:p>
            <a:pPr marL="731520" lvl="1" indent="-457200">
              <a:buFont typeface="Arial" panose="020B0604020202020204" pitchFamily="34" charset="0"/>
              <a:buChar char="•"/>
            </a:pPr>
            <a:r>
              <a:rPr lang="en-US" dirty="0"/>
              <a:t>Largest reactive astrocytes percentage in AMY</a:t>
            </a:r>
          </a:p>
          <a:p>
            <a:pPr marL="731520" lvl="1" indent="-457200">
              <a:buFont typeface="Arial" panose="020B0604020202020204" pitchFamily="34" charset="0"/>
              <a:buChar char="•"/>
            </a:pPr>
            <a:r>
              <a:rPr lang="en-US" dirty="0"/>
              <a:t>Smallest reactive astrocyte percentage in CA3</a:t>
            </a:r>
          </a:p>
          <a:p>
            <a:pPr marL="731520" lvl="1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731520" lvl="1" indent="-45720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1D4238-1572-BE43-AC87-9E6848838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566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8DAB7-0C90-9C42-880A-45DC3B9B9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2407D-3A85-F248-B854-B74A150BCC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/>
              <a:t>Saracatinib</a:t>
            </a:r>
            <a:r>
              <a:rPr lang="en-US" dirty="0"/>
              <a:t> use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Early administration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A5B1CF-3699-F841-9EE5-36EF0760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957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C65CF-6C0C-6642-B017-E02B37FED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studies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37BCFD-8466-F242-9243-73B282DDBC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Previous studies</a:t>
            </a:r>
          </a:p>
          <a:p>
            <a:pPr marL="731520" lvl="1" indent="-457200">
              <a:buFont typeface="Arial" panose="020B0604020202020204" pitchFamily="34" charset="0"/>
              <a:buChar char="•"/>
            </a:pPr>
            <a:r>
              <a:rPr lang="en-US" dirty="0"/>
              <a:t>Fyn-PKC</a:t>
            </a:r>
          </a:p>
          <a:p>
            <a:pPr marL="731520" lvl="1" indent="-457200">
              <a:buFont typeface="Arial" panose="020B0604020202020204" pitchFamily="34" charset="0"/>
              <a:buChar char="•"/>
            </a:pPr>
            <a:r>
              <a:rPr lang="en-US" dirty="0"/>
              <a:t>1400W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Future studies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A88411-D403-8247-98A9-FDBC18202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162988"/>
      </p:ext>
    </p:extLst>
  </p:cSld>
  <p:clrMapOvr>
    <a:masterClrMapping/>
  </p:clrMapOvr>
</p:sld>
</file>

<file path=ppt/theme/theme1.xml><?xml version="1.0" encoding="utf-8"?>
<a:theme xmlns:a="http://schemas.openxmlformats.org/drawingml/2006/main" name="JuxtaposeVTI">
  <a:themeElements>
    <a:clrScheme name="AnalogousFromLightSeedLeftStep">
      <a:dk1>
        <a:srgbClr val="000000"/>
      </a:dk1>
      <a:lt1>
        <a:srgbClr val="FFFFFF"/>
      </a:lt1>
      <a:dk2>
        <a:srgbClr val="33351E"/>
      </a:dk2>
      <a:lt2>
        <a:srgbClr val="E8E2E3"/>
      </a:lt2>
      <a:accent1>
        <a:srgbClr val="63AF9D"/>
      </a:accent1>
      <a:accent2>
        <a:srgbClr val="56B376"/>
      </a:accent2>
      <a:accent3>
        <a:srgbClr val="62B25C"/>
      </a:accent3>
      <a:accent4>
        <a:srgbClr val="80AE53"/>
      </a:accent4>
      <a:accent5>
        <a:srgbClr val="A0A662"/>
      </a:accent5>
      <a:accent6>
        <a:srgbClr val="BC9C58"/>
      </a:accent6>
      <a:hlink>
        <a:srgbClr val="AE697A"/>
      </a:hlink>
      <a:folHlink>
        <a:srgbClr val="7F7F7F"/>
      </a:folHlink>
    </a:clrScheme>
    <a:fontScheme name="Custom 167">
      <a:majorFont>
        <a:latin typeface="Franklin Gothic Demi Cond"/>
        <a:ea typeface=""/>
        <a:cs typeface=""/>
      </a:majorFont>
      <a:minorFont>
        <a:latin typeface="Franklin 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uxtaposeVTI" id="{FBDCC3B4-6EA8-442A-B697-43C068E31FE3}" vid="{090F2E09-E4E2-4F71-A70E-279F5A0D9E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3211</TotalTime>
  <Words>428</Words>
  <Application>Microsoft Macintosh PowerPoint</Application>
  <PresentationFormat>Widescreen</PresentationFormat>
  <Paragraphs>67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Franklin Gothic Demi Cond</vt:lpstr>
      <vt:lpstr>Franklin Gothic Medium</vt:lpstr>
      <vt:lpstr>Wingdings</vt:lpstr>
      <vt:lpstr>JuxtaposeVTI</vt:lpstr>
      <vt:lpstr>Epilepsy: an uncurable disease?</vt:lpstr>
      <vt:lpstr>What is epilepsy?</vt:lpstr>
      <vt:lpstr>epileptogenesis</vt:lpstr>
      <vt:lpstr>Role of glial cells</vt:lpstr>
      <vt:lpstr>methods</vt:lpstr>
      <vt:lpstr>Results </vt:lpstr>
      <vt:lpstr>results</vt:lpstr>
      <vt:lpstr>discussion</vt:lpstr>
      <vt:lpstr>Other studies</vt:lpstr>
      <vt:lpstr>citations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Phongsavanh, Assua C</dc:creator>
  <cp:lastModifiedBy>Phongsavanh, Assua C</cp:lastModifiedBy>
  <cp:revision>32</cp:revision>
  <dcterms:created xsi:type="dcterms:W3CDTF">2020-11-11T14:58:28Z</dcterms:created>
  <dcterms:modified xsi:type="dcterms:W3CDTF">2021-01-15T20:49:26Z</dcterms:modified>
</cp:coreProperties>
</file>