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sldIdLst>
    <p:sldId id="256" r:id="rId5"/>
  </p:sldIdLst>
  <p:sldSz cx="43891200" cy="32918400"/>
  <p:notesSz cx="6858000" cy="9144000"/>
  <p:defaultTextStyle>
    <a:defPPr>
      <a:defRPr lang="en-US"/>
    </a:defPPr>
    <a:lvl1pPr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  <a:srgbClr val="4C452B"/>
    <a:srgbClr val="FFFFFF"/>
    <a:srgbClr val="D2D0CA"/>
    <a:srgbClr val="B3153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EE3696-755A-4D06-8389-15AE4D7B7C08}" v="3" dt="2022-04-25T18:49:29.8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582" autoAdjust="0"/>
    <p:restoredTop sz="90960"/>
  </p:normalViewPr>
  <p:slideViewPr>
    <p:cSldViewPr>
      <p:cViewPr varScale="1">
        <p:scale>
          <a:sx n="22" d="100"/>
          <a:sy n="22" d="100"/>
        </p:scale>
        <p:origin x="1074" y="72"/>
      </p:cViewPr>
      <p:guideLst>
        <p:guide orient="horz" pos="10368"/>
        <p:guide pos="13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oziel, Jacek A [A&amp;BE]" userId="S::koziel@iastate.edu::0e39ff1e-b5d5-40f5-b145-92eb1ba07a62" providerId="AD" clId="Web-{0CEE3696-755A-4D06-8389-15AE4D7B7C08}"/>
    <pc:docChg chg="modSld">
      <pc:chgData name="Koziel, Jacek A [A&amp;BE]" userId="S::koziel@iastate.edu::0e39ff1e-b5d5-40f5-b145-92eb1ba07a62" providerId="AD" clId="Web-{0CEE3696-755A-4D06-8389-15AE4D7B7C08}" dt="2022-04-25T18:49:28.879" v="0" actId="20577"/>
      <pc:docMkLst>
        <pc:docMk/>
      </pc:docMkLst>
      <pc:sldChg chg="modSp">
        <pc:chgData name="Koziel, Jacek A [A&amp;BE]" userId="S::koziel@iastate.edu::0e39ff1e-b5d5-40f5-b145-92eb1ba07a62" providerId="AD" clId="Web-{0CEE3696-755A-4D06-8389-15AE4D7B7C08}" dt="2022-04-25T18:49:28.879" v="0" actId="20577"/>
        <pc:sldMkLst>
          <pc:docMk/>
          <pc:sldMk cId="0" sldId="256"/>
        </pc:sldMkLst>
        <pc:spChg chg="mod">
          <ac:chgData name="Koziel, Jacek A [A&amp;BE]" userId="S::koziel@iastate.edu::0e39ff1e-b5d5-40f5-b145-92eb1ba07a62" providerId="AD" clId="Web-{0CEE3696-755A-4D06-8389-15AE4D7B7C08}" dt="2022-04-25T18:49:28.879" v="0" actId="20577"/>
          <ac:spMkLst>
            <pc:docMk/>
            <pc:sldMk cId="0" sldId="256"/>
            <ac:spMk id="2064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2475" y="10226675"/>
            <a:ext cx="37306250" cy="70548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363" y="18653125"/>
            <a:ext cx="30724475" cy="84137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1317625"/>
            <a:ext cx="39503350" cy="5486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3925" y="7680325"/>
            <a:ext cx="39503350" cy="21724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438" y="1317625"/>
            <a:ext cx="9875837" cy="280876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3925" y="1317625"/>
            <a:ext cx="29475113" cy="280876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1317625"/>
            <a:ext cx="39503350" cy="5486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3925" y="7680325"/>
            <a:ext cx="39503350" cy="217249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0" y="21153438"/>
            <a:ext cx="37307838" cy="653732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0" y="13952538"/>
            <a:ext cx="37307838" cy="72009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1317625"/>
            <a:ext cx="39503350" cy="5486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3925" y="7680325"/>
            <a:ext cx="19675475" cy="2172493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21800" y="7680325"/>
            <a:ext cx="19675475" cy="2172493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1317625"/>
            <a:ext cx="39503350" cy="5486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3925" y="7369175"/>
            <a:ext cx="19392900" cy="30702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3925" y="10439400"/>
            <a:ext cx="19392900" cy="189658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438" y="7369175"/>
            <a:ext cx="19400837" cy="30702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438" y="10439400"/>
            <a:ext cx="19400837" cy="189658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1317625"/>
            <a:ext cx="39503350" cy="5486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1311275"/>
            <a:ext cx="14439900" cy="557688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875" y="1311275"/>
            <a:ext cx="24536400" cy="2809398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3925" y="6888163"/>
            <a:ext cx="14439900" cy="22517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663" y="23042563"/>
            <a:ext cx="26335037" cy="27209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663" y="2941638"/>
            <a:ext cx="26335037" cy="197500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663" y="25763538"/>
            <a:ext cx="26335037" cy="38623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43891200" cy="3581400"/>
          </a:xfrm>
          <a:prstGeom prst="rect">
            <a:avLst/>
          </a:prstGeom>
          <a:solidFill>
            <a:srgbClr val="B3153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31470600"/>
            <a:ext cx="43891200" cy="1447800"/>
          </a:xfrm>
          <a:prstGeom prst="rect">
            <a:avLst/>
          </a:prstGeom>
          <a:solidFill>
            <a:srgbClr val="B3153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3581400"/>
            <a:ext cx="43891200" cy="1600200"/>
          </a:xfrm>
          <a:prstGeom prst="rect">
            <a:avLst/>
          </a:prstGeom>
          <a:solidFill>
            <a:srgbClr val="D2D0C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5" y="470055"/>
            <a:ext cx="16306789" cy="1221281"/>
          </a:xfrm>
          <a:prstGeom prst="rect">
            <a:avLst/>
          </a:prstGeom>
        </p:spPr>
      </p:pic>
      <p:sp>
        <p:nvSpPr>
          <p:cNvPr id="2" name="MSIPCMContentMarking" descr="{&quot;HashCode&quot;:-337944625,&quot;Placement&quot;:&quot;Footer&quot;,&quot;Top&quot;:2571.343,&quot;Left&quot;:3377.8103,&quot;SlideWidth&quot;:3456,&quot;SlideHeight&quot;:2592}">
            <a:extLst>
              <a:ext uri="{FF2B5EF4-FFF2-40B4-BE49-F238E27FC236}">
                <a16:creationId xmlns:a16="http://schemas.microsoft.com/office/drawing/2014/main" id="{92FE90D5-FB90-48C4-B292-5B647A29D09B}"/>
              </a:ext>
            </a:extLst>
          </p:cNvPr>
          <p:cNvSpPr txBox="1"/>
          <p:nvPr userDrawn="1"/>
        </p:nvSpPr>
        <p:spPr>
          <a:xfrm>
            <a:off x="42898191" y="32656056"/>
            <a:ext cx="993008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r">
              <a:spcBef>
                <a:spcPct val="0"/>
              </a:spcBef>
              <a:spcAft>
                <a:spcPct val="0"/>
              </a:spcAft>
            </a:pPr>
            <a:r>
              <a:rPr lang="en-US" sz="1000">
                <a:solidFill>
                  <a:srgbClr val="FF0000"/>
                </a:solidFill>
                <a:latin typeface="Calibri" panose="020F0502020204030204" pitchFamily="34" charset="0"/>
              </a:rPr>
              <a:t>Company Use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89438" rtl="0" fontAlgn="base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389438" rtl="0" fontAlgn="base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Times" charset="0"/>
        </a:defRPr>
      </a:lvl2pPr>
      <a:lvl3pPr algn="ctr" defTabSz="4389438" rtl="0" fontAlgn="base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Times" charset="0"/>
        </a:defRPr>
      </a:lvl3pPr>
      <a:lvl4pPr algn="ctr" defTabSz="4389438" rtl="0" fontAlgn="base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Times" charset="0"/>
        </a:defRPr>
      </a:lvl4pPr>
      <a:lvl5pPr algn="ctr" defTabSz="4389438" rtl="0" fontAlgn="base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Times" charset="0"/>
        </a:defRPr>
      </a:lvl5pPr>
      <a:lvl6pPr marL="457200" algn="ctr" defTabSz="4389438" rtl="0" fontAlgn="base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Times" charset="0"/>
        </a:defRPr>
      </a:lvl6pPr>
      <a:lvl7pPr marL="914400" algn="ctr" defTabSz="4389438" rtl="0" fontAlgn="base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Times" charset="0"/>
        </a:defRPr>
      </a:lvl7pPr>
      <a:lvl8pPr marL="1371600" algn="ctr" defTabSz="4389438" rtl="0" fontAlgn="base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Times" charset="0"/>
        </a:defRPr>
      </a:lvl8pPr>
      <a:lvl9pPr marL="1828800" algn="ctr" defTabSz="4389438" rtl="0" fontAlgn="base">
        <a:spcBef>
          <a:spcPct val="0"/>
        </a:spcBef>
        <a:spcAft>
          <a:spcPct val="0"/>
        </a:spcAft>
        <a:defRPr sz="21100">
          <a:solidFill>
            <a:schemeClr val="tx2"/>
          </a:solidFill>
          <a:latin typeface="Times" charset="0"/>
        </a:defRPr>
      </a:lvl9pPr>
    </p:titleStyle>
    <p:bodyStyle>
      <a:lvl1pPr marL="1646238" indent="-1646238" algn="l" defTabSz="4389438" rtl="0" fontAlgn="base">
        <a:spcBef>
          <a:spcPct val="20000"/>
        </a:spcBef>
        <a:spcAft>
          <a:spcPct val="0"/>
        </a:spcAft>
        <a:buChar char="•"/>
        <a:defRPr sz="15400">
          <a:solidFill>
            <a:schemeClr val="tx1"/>
          </a:solidFill>
          <a:latin typeface="+mn-lt"/>
          <a:ea typeface="+mn-ea"/>
          <a:cs typeface="+mn-cs"/>
        </a:defRPr>
      </a:lvl1pPr>
      <a:lvl2pPr marL="3565525" indent="-1371600" algn="l" defTabSz="4389438" rtl="0" fontAlgn="base">
        <a:spcBef>
          <a:spcPct val="20000"/>
        </a:spcBef>
        <a:spcAft>
          <a:spcPct val="0"/>
        </a:spcAft>
        <a:buChar char="–"/>
        <a:defRPr sz="13400">
          <a:solidFill>
            <a:schemeClr val="tx1"/>
          </a:solidFill>
          <a:latin typeface="+mn-lt"/>
        </a:defRPr>
      </a:lvl2pPr>
      <a:lvl3pPr marL="5486400" indent="-1096963" algn="l" defTabSz="4389438" rtl="0" fontAlgn="base">
        <a:spcBef>
          <a:spcPct val="20000"/>
        </a:spcBef>
        <a:spcAft>
          <a:spcPct val="0"/>
        </a:spcAft>
        <a:buChar char="•"/>
        <a:defRPr sz="11500">
          <a:solidFill>
            <a:schemeClr val="tx1"/>
          </a:solidFill>
          <a:latin typeface="+mn-lt"/>
        </a:defRPr>
      </a:lvl3pPr>
      <a:lvl4pPr marL="7680325" indent="-1096963" algn="l" defTabSz="4389438" rtl="0" fontAlgn="base">
        <a:spcBef>
          <a:spcPct val="20000"/>
        </a:spcBef>
        <a:spcAft>
          <a:spcPct val="0"/>
        </a:spcAft>
        <a:buChar char="–"/>
        <a:defRPr sz="9600">
          <a:solidFill>
            <a:schemeClr val="tx1"/>
          </a:solidFill>
          <a:latin typeface="+mn-lt"/>
        </a:defRPr>
      </a:lvl4pPr>
      <a:lvl5pPr marL="9875838" indent="-1096963" algn="l" defTabSz="4389438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5pPr>
      <a:lvl6pPr marL="10333038" indent="-1096963" algn="l" defTabSz="4389438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6pPr>
      <a:lvl7pPr marL="10790238" indent="-1096963" algn="l" defTabSz="4389438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7pPr>
      <a:lvl8pPr marL="11247438" indent="-1096963" algn="l" defTabSz="4389438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8pPr>
      <a:lvl9pPr marL="11704638" indent="-1096963" algn="l" defTabSz="4389438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ea1@iastate.edu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hyperlink" Target="mailto:koziel@iastate.ed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DBF3134-38F0-41CF-B8D0-35903CA190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79476" y="12117645"/>
            <a:ext cx="15387460" cy="8683110"/>
          </a:xfrm>
          <a:prstGeom prst="rect">
            <a:avLst/>
          </a:prstGeom>
        </p:spPr>
      </p:pic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1524000" y="1935163"/>
            <a:ext cx="2477255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72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Department of Agricultural and Biosystems Engineering</a:t>
            </a: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23545800" y="1227635"/>
            <a:ext cx="19202400" cy="1324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8600" lvl="2">
              <a:lnSpc>
                <a:spcPct val="75000"/>
              </a:lnSpc>
              <a:spcBef>
                <a:spcPct val="50000"/>
              </a:spcBef>
            </a:pPr>
            <a: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TSM Technology Capstone</a:t>
            </a:r>
          </a:p>
          <a:p>
            <a:pPr marL="228600" lvl="2">
              <a:lnSpc>
                <a:spcPct val="75000"/>
              </a:lnSpc>
              <a:spcBef>
                <a:spcPct val="50000"/>
              </a:spcBef>
            </a:pPr>
            <a: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*Instructors: </a:t>
            </a:r>
            <a: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mea1@iastate.edu</a:t>
            </a:r>
            <a: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koziel@iastate.edu</a:t>
            </a:r>
            <a: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1346200" y="3813512"/>
            <a:ext cx="41148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6000" dirty="0">
                <a:solidFill>
                  <a:srgbClr val="4C45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Aaron Drummer, Scott Hoy, Brayden Jacobs, Cooper Tracy, Michael E. Anderson*, Jacek A. Koziel*    </a:t>
            </a: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838200" y="31775400"/>
            <a:ext cx="42748200" cy="1017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75000"/>
              </a:lnSpc>
              <a:spcBef>
                <a:spcPct val="50000"/>
              </a:spcBef>
            </a:pPr>
            <a: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Acknowledgements: Authors are grateful to Sean Robinson, Nicholis Fitzpatrick, Tim Scholle, and David Korczak for the opportunity to work on this project. Project was co-funded by the differential tuition.  </a:t>
            </a: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1371600" y="5692775"/>
            <a:ext cx="42062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40" tIns="45720" rIns="91440" bIns="45720" anchor="t">
            <a:spAutoFit/>
          </a:bodyPr>
          <a:lstStyle/>
          <a:p>
            <a:pPr algn="l"/>
            <a:r>
              <a:rPr lang="en-US" sz="8000" b="1" dirty="0">
                <a:latin typeface="Arial"/>
                <a:cs typeface="Arial"/>
              </a:rPr>
              <a:t>John Deere Harvester Works Manufacturing Process Improvement</a:t>
            </a:r>
            <a:endParaRPr lang="en-US" sz="4000" dirty="0">
              <a:latin typeface="Arial"/>
              <a:cs typeface="Arial"/>
            </a:endParaRPr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1143000" y="8153400"/>
            <a:ext cx="2095817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Client: John Deere Harvester Works, East Moline, Illinois</a:t>
            </a:r>
          </a:p>
        </p:txBody>
      </p:sp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838200" y="9829800"/>
            <a:ext cx="112776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Problem Statement</a:t>
            </a:r>
          </a:p>
          <a:p>
            <a:pPr marL="1143000" indent="-1143000" algn="l">
              <a:buFont typeface="Arial" panose="020B0604020202020204" pitchFamily="34" charset="0"/>
              <a:buChar char="•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Auger installation for folding combine heads can be done incorrectly </a:t>
            </a:r>
          </a:p>
          <a:p>
            <a:pPr marL="1143000" indent="-1143000" algn="l">
              <a:buFont typeface="Arial" panose="020B0604020202020204" pitchFamily="34" charset="0"/>
              <a:buChar char="•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When done incorrectly, costs John Deere and customer via down time and labor costs</a:t>
            </a:r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29430610" y="16687800"/>
            <a:ext cx="1362239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Major Deliverables</a:t>
            </a:r>
          </a:p>
          <a:p>
            <a:pPr marL="1143000" indent="-1143000" algn="l">
              <a:buFont typeface="Arial" panose="020B0604020202020204" pitchFamily="34" charset="0"/>
              <a:buChar char="•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Client Contract, Project Agreements, Statement of Work, Project Poster, Initial Tool Design, Final Tool Design, Final Report, and Delivery of Solution</a:t>
            </a:r>
          </a:p>
          <a:p>
            <a:pPr marL="1143000" indent="-1143000" algn="l">
              <a:buFont typeface="Arial" panose="020B0604020202020204" pitchFamily="34" charset="0"/>
              <a:buChar char="•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Measures of success (100% improvement in FPM, DPM, and NFF)</a:t>
            </a:r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835023" y="27119490"/>
            <a:ext cx="11277599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Scope</a:t>
            </a:r>
          </a:p>
          <a:p>
            <a:pPr marL="857250" indent="-857250" algn="l">
              <a:buFont typeface="Arial" panose="020B0604020202020204" pitchFamily="34" charset="0"/>
              <a:buChar char="•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Error proof the auger installation process for the Corn Head and HD draper is in scope</a:t>
            </a:r>
          </a:p>
          <a:p>
            <a:pPr marL="857250" indent="-857250" algn="l">
              <a:buFont typeface="Arial" panose="020B0604020202020204" pitchFamily="34" charset="0"/>
              <a:buChar char="•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Redesigns are out of scope</a:t>
            </a:r>
          </a:p>
          <a:p>
            <a:pPr algn="l"/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838200" y="14630400"/>
            <a:ext cx="11277599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Objective</a:t>
            </a:r>
          </a:p>
          <a:p>
            <a:pPr marL="1143000" indent="-1143000" algn="l">
              <a:buFont typeface="Arial" panose="020B0604020202020204" pitchFamily="34" charset="0"/>
              <a:buChar char="•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Error proof auger installation by making it nearly impossible for auger to be installed in incorrect orientation</a:t>
            </a:r>
          </a:p>
          <a:p>
            <a:pPr marL="1143000" indent="-1143000" algn="l">
              <a:buFont typeface="Arial" panose="020B0604020202020204" pitchFamily="34" charset="0"/>
              <a:buChar char="•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Design and implement a useful and reliable solution to avoid the problem</a:t>
            </a: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835023" y="20151090"/>
            <a:ext cx="11277599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Constraints</a:t>
            </a:r>
          </a:p>
          <a:p>
            <a:pPr marL="857250" indent="-857250" algn="l">
              <a:buFont typeface="Arial" panose="020B0604020202020204" pitchFamily="34" charset="0"/>
              <a:buChar char="•"/>
            </a:pPr>
            <a:r>
              <a:rPr lang="en-US" sz="3600" u="sng" dirty="0">
                <a:latin typeface="Arial" panose="020B0604020202020204" pitchFamily="34" charset="0"/>
                <a:cs typeface="Arial" panose="020B0604020202020204" pitchFamily="34" charset="0"/>
              </a:rPr>
              <a:t>Budget: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Estimated $300 in travel costs covered by ISU students</a:t>
            </a:r>
          </a:p>
          <a:p>
            <a:pPr marL="857250" indent="-857250" algn="l">
              <a:buFont typeface="Arial" panose="020B0604020202020204" pitchFamily="34" charset="0"/>
              <a:buChar char="•"/>
            </a:pPr>
            <a:r>
              <a:rPr lang="en-US" sz="3600" u="sng" dirty="0">
                <a:latin typeface="Arial" panose="020B0604020202020204" pitchFamily="34" charset="0"/>
                <a:cs typeface="Arial" panose="020B0604020202020204" pitchFamily="34" charset="0"/>
              </a:rPr>
              <a:t>Timeline: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Visits limited due to strike; project needed within 4 months</a:t>
            </a:r>
          </a:p>
          <a:p>
            <a:pPr marL="857250" indent="-857250" algn="l">
              <a:buFont typeface="Arial" panose="020B0604020202020204" pitchFamily="34" charset="0"/>
              <a:buChar char="•"/>
            </a:pPr>
            <a:r>
              <a:rPr lang="en-US" sz="3600" u="sng" dirty="0">
                <a:latin typeface="Arial" panose="020B0604020202020204" pitchFamily="34" charset="0"/>
                <a:cs typeface="Arial" panose="020B0604020202020204" pitchFamily="34" charset="0"/>
              </a:rPr>
              <a:t>Materials: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3D printer and filament, possibly Delrin</a:t>
            </a:r>
          </a:p>
          <a:p>
            <a:pPr marL="857250" indent="-857250" algn="l">
              <a:buFont typeface="Arial" panose="020B0604020202020204" pitchFamily="34" charset="0"/>
              <a:buChar char="•"/>
            </a:pPr>
            <a:r>
              <a:rPr lang="en-US" sz="3600" u="sng" dirty="0">
                <a:latin typeface="Arial" panose="020B0604020202020204" pitchFamily="34" charset="0"/>
                <a:cs typeface="Arial" panose="020B0604020202020204" pitchFamily="34" charset="0"/>
              </a:rPr>
              <a:t>Requirements: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Needs to be robust, tool needs to be useful, solution should preserve TAKT time</a:t>
            </a:r>
            <a:endParaRPr lang="en-US" sz="36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0" indent="-857250" algn="l">
              <a:buFont typeface="Arial" panose="020B0604020202020204" pitchFamily="34" charset="0"/>
              <a:buChar char="•"/>
            </a:pPr>
            <a:r>
              <a:rPr lang="en-US" sz="3600" u="sng" dirty="0">
                <a:latin typeface="Arial" panose="020B0604020202020204" pitchFamily="34" charset="0"/>
                <a:cs typeface="Arial" panose="020B0604020202020204" pitchFamily="34" charset="0"/>
              </a:rPr>
              <a:t>Criteria to be met: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Tool must make installing the auger in the incorrect orientation impossible</a:t>
            </a:r>
            <a:endParaRPr lang="en-US" sz="36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29430611" y="9699856"/>
            <a:ext cx="1362239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Methods/Approach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600" u="sng" dirty="0">
                <a:latin typeface="Arial" panose="020B0604020202020204" pitchFamily="34" charset="0"/>
                <a:cs typeface="Arial" panose="020B0604020202020204" pitchFamily="34" charset="0"/>
              </a:rPr>
              <a:t>Major activities: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Understand current manufacturing process (virtually and in-person)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Develop a tool or additional step in the process that will eliminate the possibility of installing the auger incorrectly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600" u="sng" dirty="0">
                <a:latin typeface="Arial" panose="020B0604020202020204" pitchFamily="34" charset="0"/>
                <a:cs typeface="Arial" panose="020B0604020202020204" pitchFamily="34" charset="0"/>
              </a:rPr>
              <a:t>Analyses: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Failures per Machine, Defect per Machine, No Fault Forward data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600" u="sng" dirty="0">
                <a:latin typeface="Arial" panose="020B0604020202020204" pitchFamily="34" charset="0"/>
                <a:cs typeface="Arial" panose="020B0604020202020204" pitchFamily="34" charset="0"/>
              </a:rPr>
              <a:t>Software: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3D printer for prototyping, Autodesk Inventor for designing</a:t>
            </a:r>
            <a:endParaRPr lang="en-US" sz="36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B30A64F-E0E0-4D86-B4DA-94EC684EFDC1}"/>
              </a:ext>
            </a:extLst>
          </p:cNvPr>
          <p:cNvSpPr txBox="1"/>
          <p:nvPr/>
        </p:nvSpPr>
        <p:spPr>
          <a:xfrm>
            <a:off x="17839504" y="10768074"/>
            <a:ext cx="69254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Coupler Alignment Go Gauge</a:t>
            </a:r>
          </a:p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Corn Head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0A8BAA1-595D-49BC-8528-C5D30C826C4B}"/>
              </a:ext>
            </a:extLst>
          </p:cNvPr>
          <p:cNvSpPr txBox="1"/>
          <p:nvPr/>
        </p:nvSpPr>
        <p:spPr>
          <a:xfrm>
            <a:off x="13441137" y="12276741"/>
            <a:ext cx="4343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Sockets onto coupler and acts as a go-no-go gauge for correct alignment for the auger splines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93F8123-B831-4A64-AAB4-212071633BCC}"/>
              </a:ext>
            </a:extLst>
          </p:cNvPr>
          <p:cNvSpPr txBox="1"/>
          <p:nvPr/>
        </p:nvSpPr>
        <p:spPr>
          <a:xfrm>
            <a:off x="14209839" y="9410534"/>
            <a:ext cx="14020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Auger Alignment Tools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A58D816-8C67-4F77-9913-16CD897D6EC3}"/>
              </a:ext>
            </a:extLst>
          </p:cNvPr>
          <p:cNvCxnSpPr>
            <a:cxnSpLocks/>
          </p:cNvCxnSpPr>
          <p:nvPr/>
        </p:nvCxnSpPr>
        <p:spPr bwMode="auto">
          <a:xfrm>
            <a:off x="14859000" y="16459200"/>
            <a:ext cx="5914206" cy="8602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F3CC53E-6BE8-4A04-A6E8-BB0A618C5924}"/>
              </a:ext>
            </a:extLst>
          </p:cNvPr>
          <p:cNvCxnSpPr/>
          <p:nvPr/>
        </p:nvCxnSpPr>
        <p:spPr bwMode="auto">
          <a:xfrm>
            <a:off x="15240000" y="15351413"/>
            <a:ext cx="3505200" cy="45240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C1BB7D0C-98B4-47AE-A862-AFD8763745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383327" y="21768463"/>
            <a:ext cx="8779757" cy="9615113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AAB46CC7-7A26-40F0-8FD9-FE5F8FD755AF}"/>
              </a:ext>
            </a:extLst>
          </p:cNvPr>
          <p:cNvSpPr txBox="1"/>
          <p:nvPr/>
        </p:nvSpPr>
        <p:spPr>
          <a:xfrm>
            <a:off x="16241715" y="27907329"/>
            <a:ext cx="4343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Bolts onto mount, and allows for proper spline direction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0C46A5D-9939-4125-88DE-E1F3F26C6DCE}"/>
              </a:ext>
            </a:extLst>
          </p:cNvPr>
          <p:cNvCxnSpPr>
            <a:cxnSpLocks/>
          </p:cNvCxnSpPr>
          <p:nvPr/>
        </p:nvCxnSpPr>
        <p:spPr bwMode="auto">
          <a:xfrm flipV="1">
            <a:off x="18487532" y="26086857"/>
            <a:ext cx="764083" cy="58414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8D45293-59A9-4824-B5E0-ED7D2E21CDBF}"/>
              </a:ext>
            </a:extLst>
          </p:cNvPr>
          <p:cNvCxnSpPr>
            <a:cxnSpLocks/>
          </p:cNvCxnSpPr>
          <p:nvPr/>
        </p:nvCxnSpPr>
        <p:spPr bwMode="auto">
          <a:xfrm>
            <a:off x="22936200" y="24248030"/>
            <a:ext cx="0" cy="127896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CEB3787B-B410-4D49-A721-9B4558F6F812}"/>
              </a:ext>
            </a:extLst>
          </p:cNvPr>
          <p:cNvSpPr txBox="1"/>
          <p:nvPr/>
        </p:nvSpPr>
        <p:spPr>
          <a:xfrm>
            <a:off x="17678399" y="20671173"/>
            <a:ext cx="6857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Coupler Alignment Go Gauge</a:t>
            </a:r>
          </a:p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Hinged Draper</a:t>
            </a:r>
          </a:p>
        </p:txBody>
      </p:sp>
      <p:sp>
        <p:nvSpPr>
          <p:cNvPr id="26" name="Text Box 16">
            <a:extLst>
              <a:ext uri="{FF2B5EF4-FFF2-40B4-BE49-F238E27FC236}">
                <a16:creationId xmlns:a16="http://schemas.microsoft.com/office/drawing/2014/main" id="{34C226B9-2BE3-FA41-AE39-7A0E6BFCF6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30610" y="21336000"/>
            <a:ext cx="1362239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Recommendations</a:t>
            </a:r>
          </a:p>
          <a:p>
            <a:pPr marL="1143000" indent="-1143000" algn="l">
              <a:buFont typeface="Arial" panose="020B0604020202020204" pitchFamily="34" charset="0"/>
              <a:buChar char="•"/>
            </a:pPr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Cornhead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Product Line: We recommend printing our prototype, testing it, and making changes to it as needed</a:t>
            </a:r>
          </a:p>
          <a:p>
            <a:pPr marL="1143000" indent="-1143000" algn="l">
              <a:buFont typeface="Arial" panose="020B0604020202020204" pitchFamily="34" charset="0"/>
              <a:buChar char="•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Hinged Draper Product Line: We recommend inscribing text on the tool, including its use in the OMS, and adding a torque step to JDAAT for the tool</a:t>
            </a:r>
          </a:p>
        </p:txBody>
      </p:sp>
      <p:sp>
        <p:nvSpPr>
          <p:cNvPr id="28" name="Text Box 16">
            <a:extLst>
              <a:ext uri="{FF2B5EF4-FFF2-40B4-BE49-F238E27FC236}">
                <a16:creationId xmlns:a16="http://schemas.microsoft.com/office/drawing/2014/main" id="{8B3C571E-DD80-8640-AED4-3117A8B819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30610" y="25561290"/>
            <a:ext cx="1362239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References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“Ria Factory, John Deere Explore Additive Manufacturing Collaboration.” DVIDS, https://www.dvidshub.net/image/6213372/ria-factory-john-deere-explore-additive-manufacturing-collaboration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“Additive Manufacturing for Rapid Tooling.” Rapid PSI, 10 Feb. 2022, https://rapidpsi.com/rapid-tooling/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“Key Design Considerations for 3D Printing.” Hubs, https://www.hubs.com/knowledge-base/key-design-considerations-3d-printing/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0d7b083-ea40-48bd-bd72-fb8430f4b2d5">
      <Terms xmlns="http://schemas.microsoft.com/office/infopath/2007/PartnerControls"/>
    </lcf76f155ced4ddcb4097134ff3c332f>
    <TaxCatchAll xmlns="e9217b18-2d6c-49de-a896-e2667ef880c2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15247E9BDDDE48AB816008E8BFBAFE" ma:contentTypeVersion="16" ma:contentTypeDescription="Create a new document." ma:contentTypeScope="" ma:versionID="dbb58a1fa4df48ef8432bfbf4c55a767">
  <xsd:schema xmlns:xsd="http://www.w3.org/2001/XMLSchema" xmlns:xs="http://www.w3.org/2001/XMLSchema" xmlns:p="http://schemas.microsoft.com/office/2006/metadata/properties" xmlns:ns2="40d7b083-ea40-48bd-bd72-fb8430f4b2d5" xmlns:ns3="e9217b18-2d6c-49de-a896-e2667ef880c2" targetNamespace="http://schemas.microsoft.com/office/2006/metadata/properties" ma:root="true" ma:fieldsID="201a04534817a5207f8b811cdb5a4798" ns2:_="" ns3:_="">
    <xsd:import namespace="40d7b083-ea40-48bd-bd72-fb8430f4b2d5"/>
    <xsd:import namespace="e9217b18-2d6c-49de-a896-e2667ef880c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d7b083-ea40-48bd-bd72-fb8430f4b2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dde203d1-7cfb-462f-9308-eb621c314a9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217b18-2d6c-49de-a896-e2667ef880c2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d4d29f0c-9891-4ee0-b230-393259b39be0}" ma:internalName="TaxCatchAll" ma:showField="CatchAllData" ma:web="e9217b18-2d6c-49de-a896-e2667ef880c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D6495C-652E-4D56-8BD3-2A0A954B7A3E}">
  <ds:schemaRefs>
    <ds:schemaRef ds:uri="http://schemas.microsoft.com/office/2006/metadata/properties"/>
    <ds:schemaRef ds:uri="http://schemas.microsoft.com/office/infopath/2007/PartnerControls"/>
    <ds:schemaRef ds:uri="40d7b083-ea40-48bd-bd72-fb8430f4b2d5"/>
    <ds:schemaRef ds:uri="e9217b18-2d6c-49de-a896-e2667ef880c2"/>
  </ds:schemaRefs>
</ds:datastoreItem>
</file>

<file path=customXml/itemProps2.xml><?xml version="1.0" encoding="utf-8"?>
<ds:datastoreItem xmlns:ds="http://schemas.openxmlformats.org/officeDocument/2006/customXml" ds:itemID="{11D871F7-36F1-49CE-B15C-82BA0EC2AFB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E889981-B4C5-40EA-B808-007E5BD997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0d7b083-ea40-48bd-bd72-fb8430f4b2d5"/>
    <ds:schemaRef ds:uri="e9217b18-2d6c-49de-a896-e2667ef880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679</TotalTime>
  <Words>514</Words>
  <Application>Microsoft Office PowerPoint</Application>
  <PresentationFormat>Custom</PresentationFormat>
  <Paragraphs>45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Blank Presentation</vt:lpstr>
      <vt:lpstr>PowerPoint Presentation</vt:lpstr>
    </vt:vector>
  </TitlesOfParts>
  <Company>ISU Printing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 Louden</dc:creator>
  <cp:lastModifiedBy>Cooper Tracy</cp:lastModifiedBy>
  <cp:revision>51</cp:revision>
  <cp:lastPrinted>2005-05-04T14:31:29Z</cp:lastPrinted>
  <dcterms:created xsi:type="dcterms:W3CDTF">2011-03-25T15:34:05Z</dcterms:created>
  <dcterms:modified xsi:type="dcterms:W3CDTF">2022-04-25T18:49:39Z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388fff8-b053-4fb1-90cd-f0bc93ae9791_Enabled">
    <vt:lpwstr>true</vt:lpwstr>
  </property>
  <property fmtid="{D5CDD505-2E9C-101B-9397-08002B2CF9AE}" pid="3" name="MSIP_Label_6388fff8-b053-4fb1-90cd-f0bc93ae9791_SetDate">
    <vt:lpwstr>2021-11-04T13:04:09Z</vt:lpwstr>
  </property>
  <property fmtid="{D5CDD505-2E9C-101B-9397-08002B2CF9AE}" pid="4" name="MSIP_Label_6388fff8-b053-4fb1-90cd-f0bc93ae9791_Method">
    <vt:lpwstr>Privileged</vt:lpwstr>
  </property>
  <property fmtid="{D5CDD505-2E9C-101B-9397-08002B2CF9AE}" pid="5" name="MSIP_Label_6388fff8-b053-4fb1-90cd-f0bc93ae9791_Name">
    <vt:lpwstr>Company Use</vt:lpwstr>
  </property>
  <property fmtid="{D5CDD505-2E9C-101B-9397-08002B2CF9AE}" pid="6" name="MSIP_Label_6388fff8-b053-4fb1-90cd-f0bc93ae9791_SiteId">
    <vt:lpwstr>39b03722-b836-496a-85ec-850f0957ca6b</vt:lpwstr>
  </property>
  <property fmtid="{D5CDD505-2E9C-101B-9397-08002B2CF9AE}" pid="7" name="MSIP_Label_6388fff8-b053-4fb1-90cd-f0bc93ae9791_ActionId">
    <vt:lpwstr>45848850-eaf1-43c7-b483-f444bb60e397</vt:lpwstr>
  </property>
  <property fmtid="{D5CDD505-2E9C-101B-9397-08002B2CF9AE}" pid="8" name="MSIP_Label_6388fff8-b053-4fb1-90cd-f0bc93ae9791_ContentBits">
    <vt:lpwstr>2</vt:lpwstr>
  </property>
  <property fmtid="{D5CDD505-2E9C-101B-9397-08002B2CF9AE}" pid="9" name="ContentTypeId">
    <vt:lpwstr>0x0101006A15247E9BDDDE48AB816008E8BFBAFE</vt:lpwstr>
  </property>
  <property fmtid="{D5CDD505-2E9C-101B-9397-08002B2CF9AE}" pid="10" name="MediaServiceImageTags">
    <vt:lpwstr/>
  </property>
</Properties>
</file>