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D664D6B-F402-4FE1-88F8-12941D8ED77C}">
  <a:tblStyle styleId="{3D664D6B-F402-4FE1-88F8-12941D8ED77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8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087420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2982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Average 6-year graduation rate for cohorts (groups of students) starting in 2010 and 2011 - </a:t>
            </a:r>
            <a:r>
              <a:rPr lang="en" b="1"/>
              <a:t>48.0%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Average 6-year graduation rate for African American females over the same time - </a:t>
            </a:r>
            <a:r>
              <a:rPr lang="en" b="1"/>
              <a:t>54.3%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Average 6-year graduation rate for all minority students - </a:t>
            </a:r>
            <a:r>
              <a:rPr lang="en" b="1"/>
              <a:t>hovers between 55% and 65%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Average 6-year graduation rate for White students - </a:t>
            </a:r>
            <a:r>
              <a:rPr lang="en" b="1"/>
              <a:t>almost always over 70%</a:t>
            </a:r>
            <a:r>
              <a:rPr lang="en"/>
              <a:t>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2031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39440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63189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94533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</a:t>
            </a:r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666666"/>
                </a:solidFill>
              </a:rPr>
              <a:t>Ecological factors may include (Hines, 2013):</a:t>
            </a:r>
            <a:endParaRPr>
              <a:solidFill>
                <a:srgbClr val="666666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○"/>
            </a:pPr>
            <a:r>
              <a:rPr lang="en">
                <a:solidFill>
                  <a:srgbClr val="666666"/>
                </a:solidFill>
              </a:rPr>
              <a:t>parental involvement, school climate, teachers expectations, and support systems</a:t>
            </a:r>
            <a:endParaRPr>
              <a:solidFill>
                <a:srgbClr val="666666"/>
              </a:solidFill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666666"/>
                </a:solidFill>
              </a:rPr>
              <a:t> Positive School Environment +  Positive Social Environment = Achievement</a:t>
            </a:r>
            <a:endParaRPr>
              <a:solidFill>
                <a:srgbClr val="666666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○"/>
            </a:pPr>
            <a:r>
              <a:rPr lang="en">
                <a:solidFill>
                  <a:srgbClr val="666666"/>
                </a:solidFill>
              </a:rPr>
              <a:t>Association with positive peers </a:t>
            </a:r>
            <a:endParaRPr>
              <a:solidFill>
                <a:srgbClr val="666666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○"/>
            </a:pPr>
            <a:r>
              <a:rPr lang="en">
                <a:solidFill>
                  <a:srgbClr val="666666"/>
                </a:solidFill>
              </a:rPr>
              <a:t>Parent-child discussion</a:t>
            </a:r>
            <a:endParaRPr>
              <a:solidFill>
                <a:srgbClr val="666666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○"/>
            </a:pPr>
            <a:r>
              <a:rPr lang="en">
                <a:solidFill>
                  <a:srgbClr val="666666"/>
                </a:solidFill>
              </a:rPr>
              <a:t>Father involvement or Male Role Model</a:t>
            </a:r>
            <a:endParaRPr>
              <a:solidFill>
                <a:srgbClr val="666666"/>
              </a:solidFill>
            </a:endParaRP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■"/>
            </a:pPr>
            <a:r>
              <a:rPr lang="en">
                <a:solidFill>
                  <a:srgbClr val="666666"/>
                </a:solidFill>
              </a:rPr>
              <a:t>Link to social capital for academic and emotional success</a:t>
            </a:r>
            <a:endParaRPr>
              <a:solidFill>
                <a:srgbClr val="666666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○"/>
            </a:pPr>
            <a:r>
              <a:rPr lang="en">
                <a:solidFill>
                  <a:srgbClr val="666666"/>
                </a:solidFill>
              </a:rPr>
              <a:t>church attendance</a:t>
            </a:r>
            <a:endParaRPr>
              <a:solidFill>
                <a:srgbClr val="666666"/>
              </a:solidFill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●"/>
            </a:pPr>
            <a:r>
              <a:rPr lang="en">
                <a:solidFill>
                  <a:srgbClr val="666666"/>
                </a:solidFill>
              </a:rPr>
              <a:t>School Climate </a:t>
            </a:r>
            <a:endParaRPr>
              <a:solidFill>
                <a:srgbClr val="666666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Arial"/>
              <a:buChar char="○"/>
            </a:pPr>
            <a:r>
              <a:rPr lang="en">
                <a:solidFill>
                  <a:srgbClr val="666666"/>
                </a:solidFill>
              </a:rPr>
              <a:t>Harmony between students, educators, and staff is needed for student success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94107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Role of Educational Institutions: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Educators negative perceptions of black male youth: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Unteachable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Uncontrollable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Administrative punishments are harsher based off biased perceptions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Black males= 7% of U.S. student population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1 out of 6 black students were suspended at least once in 2009-2010 compared to 1 in 20 white students (Dancy, 2014)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Underrepresented in gifted programs but overrepresented in special education and later overrepresented in prison and unemployment.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54% of black males graduate from high school in four years compared to 78% of white males.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School and Society :“Black males are naturally violent and must be contained”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“Schools attempt to prepare black boys to this reality”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499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Lisa’s slide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4413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Lisa’s slide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65924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 that academic self-efficacy was positively and significantly correlated with academic integration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85464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summarize our literature review, we are going to do two “Think, Pair, and Share” activities. For each slide, you can read the content, pair up with a partner when you are ready, and then share with your partner either a question that you have or something that you found interesting from the material. Lastly, we’ll open it up to the whole group for questions and discussion. Remember - we’ll be doing this twice - once for each slide. Let’s begin with a review of our first two topics.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36404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Lisa’s slide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(2 minutes)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Everyone shares name/major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ISCORE scholar program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744196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95100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76072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9757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9550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694663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95921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just want to show that we had a wide range of students who answered our survey through their answers of how many hours per week they spent studying and their self reported cumulative GPA.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722292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ato"/>
                <a:ea typeface="Lato"/>
                <a:cs typeface="Lato"/>
                <a:sym typeface="Lato"/>
              </a:rPr>
              <a:t>Responses to question about parent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ato"/>
                <a:ea typeface="Lato"/>
                <a:cs typeface="Lato"/>
                <a:sym typeface="Lato"/>
              </a:rPr>
              <a:t>/guardian’s academic background: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Originally asked as two questions - grouped for analysis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Wide range of responses - primary levels include high school and 4-year college (both ~20% of total)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Minimal representation from 2-year colleges and technical degree programs (less than 5% of total)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285593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243980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2945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279317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90662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Ecological Barriers?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race-based,  lack of self worth,  lack of motivation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Professors and Staff/Faculty Relationships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Largely positive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Comfortable in asking for academic or personal help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Feeling of Belonging on Campus Influenced by: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Lack of representation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Expressed feeling like the “only black kid in it [class],” “a minority,” “I stand out”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Stereotypes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Lisa will be covering next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Friendships and Faculty 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100"/>
              <a:buFont typeface="Lato"/>
              <a:buChar char="-"/>
            </a:pPr>
            <a:r>
              <a:rPr lang="en">
                <a:solidFill>
                  <a:srgbClr val="454545"/>
                </a:solidFill>
                <a:latin typeface="Lato"/>
                <a:ea typeface="Lato"/>
                <a:cs typeface="Lato"/>
                <a:sym typeface="Lato"/>
              </a:rPr>
              <a:t>Positive relationships</a:t>
            </a:r>
            <a:endParaRPr>
              <a:solidFill>
                <a:srgbClr val="454545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01470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 - are the quotes showing that the students are possibly moving forward or backward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85876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Put question text on this slide!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969778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 - focus on quotes and spread out text!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○"/>
            </a:pPr>
            <a:r>
              <a:rPr lang="en" sz="14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Students consistently mentioned their prior academic successes as a source of motivation</a:t>
            </a:r>
            <a:endParaRPr sz="14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42494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○"/>
            </a:pPr>
            <a:r>
              <a:rPr lang="en" sz="14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Students mentioned struggles with mental health and handling depression/anxiety</a:t>
            </a:r>
            <a:endParaRPr sz="14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94605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Shape 3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552913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238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●"/>
            </a:pPr>
            <a:r>
              <a:rPr lang="en" sz="15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Chiles (2016) analyzed Georgia State’s success with African American students</a:t>
            </a:r>
            <a:endParaRPr sz="1500"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83087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 - add notes!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64234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 - look more here: http://www.uia.iastate.edu/uia-projects-at-iowa-state/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2559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69756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6162692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all for sitting through this session and listening to us today. To bring our presentation to a close, we wanted to return to our mission - to bring awareness to current research on African American males’ success in higher education and highlight the application of this research to our campus.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5274509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384613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Shape 3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8482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mtClean="0"/>
              <a:t>Emily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8941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32937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3108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Undergraduate enrollment by race/ethnicity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African American students account for 2.6% (or 801 students) of the undergraduate body at Iowa State.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compared to the highest representation which is white students at 73.9%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43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Nayely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African American Male students make up 51.4% of the African American undergraduate student body at Iowa State.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9859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Nayely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Graduation rates for majority peers...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We do not have stats that cover the 6-year graduation rates for African American Males. 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We are only able to compare two of their identity groups: 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Male Students and African Americans overall </a:t>
            </a:r>
            <a:endParaRPr b="1"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 b="1"/>
              <a:t>6 year graduation rate for males is 69.8 %</a:t>
            </a:r>
            <a:endParaRPr b="1"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 b="1"/>
              <a:t>6 year graduation rate for African American students 49.9% 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How do these identities interact? 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Lower: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American Indian/Alaskan Natives - 43.5%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Hawaiian/Pacific Islander - 44.4%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Higher: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Total Minority - 62.6%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or More Races - 64.1%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Hispanic - 67.5%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Asian - 69.4%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White - 74.8%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496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Shape 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Shape 7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Shape 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Shape 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Shape 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Shape 4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Shape 4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Shape 5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Shape 5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Shape 6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Shape 6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://www.uia.iastate.ed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723300" y="2341500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If you’d like to participate in 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Kahoot (a free online quiz game), 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take out your phone and visit: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kahoot.i</a:t>
            </a:r>
            <a:r>
              <a:rPr lang="en" sz="3800" b="1"/>
              <a:t>t</a:t>
            </a:r>
            <a:endParaRPr sz="38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/>
              <a:t>Game Code: 2850951</a:t>
            </a:r>
            <a:endParaRPr sz="38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6-Year Graduation Rates (cont.) </a:t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853850"/>
            <a:ext cx="5065368" cy="321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6135100" y="2476275"/>
            <a:ext cx="2703000" cy="1968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6-Year Graduation Rate for African American Male Students at ISU (2010-2011):</a:t>
            </a: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48.0%</a:t>
            </a:r>
            <a:endParaRPr sz="18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Literature Review -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Affecting African American Males in Higher Ed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Supportive Relationships</a:t>
            </a:r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269050" y="2078875"/>
            <a:ext cx="8149200" cy="27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“...educational outcomes of African Americans are not on par with those of their White or Asian counterparts” (Strayhorn T.L. 2008)</a:t>
            </a:r>
            <a:endParaRPr sz="1400"/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Largely stems from  a young age</a:t>
            </a:r>
            <a:endParaRPr sz="1400"/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Advanced Placement classes</a:t>
            </a:r>
            <a:endParaRPr sz="1400"/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College prep courses</a:t>
            </a:r>
            <a:endParaRPr sz="1400"/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we need to do to help with support?</a:t>
            </a:r>
            <a:endParaRPr sz="1400"/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Work on creating these positive relationships, with both themselves and others</a:t>
            </a:r>
            <a:endParaRPr sz="1400"/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2050" y="2729048"/>
            <a:ext cx="2433625" cy="102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Supportive Relationships (cont.)</a:t>
            </a:r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302550" y="1539100"/>
            <a:ext cx="8115600" cy="28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457200" lvl="0" indent="-32385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Showing empathy to students’ experiences (Palmer, Robert T.,  and Young, Estelle M. 2009)</a:t>
            </a:r>
            <a:endParaRPr sz="1500"/>
          </a:p>
          <a:p>
            <a:pPr marL="914400" lvl="1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“...enabled the professor to cultivate a trusting and supportive bond… transcended the formal role of a professor…”</a:t>
            </a:r>
            <a:endParaRPr sz="1500"/>
          </a:p>
          <a:p>
            <a:pPr marL="457200" lvl="0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Increasing the numbers of supportive persons will not help (Cuyjet, M.J. 1997)</a:t>
            </a:r>
            <a:endParaRPr sz="1500"/>
          </a:p>
          <a:p>
            <a:pPr marL="914400" lvl="1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Create networks and meaningful relationships</a:t>
            </a:r>
            <a:endParaRPr sz="1500"/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8750" y="3447250"/>
            <a:ext cx="1579300" cy="157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Ecological Perspective </a:t>
            </a:r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339675" y="1853850"/>
            <a:ext cx="8491500" cy="29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 sz="1400">
                <a:solidFill>
                  <a:srgbClr val="666666"/>
                </a:solidFill>
              </a:rPr>
              <a:t> Parental involvement, school climate, teachers expectations, and support systems</a:t>
            </a:r>
            <a:endParaRPr sz="1400">
              <a:solidFill>
                <a:srgbClr val="666666"/>
              </a:solidFill>
            </a:endParaRP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 sz="1400" b="1">
                <a:solidFill>
                  <a:srgbClr val="666666"/>
                </a:solidFill>
              </a:rPr>
              <a:t>Positive School Environment +  Positive Social Environment = Achievement</a:t>
            </a:r>
            <a:endParaRPr sz="1400" b="1">
              <a:solidFill>
                <a:srgbClr val="666666"/>
              </a:solidFill>
            </a:endParaRP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 sz="1400">
                <a:solidFill>
                  <a:srgbClr val="666666"/>
                </a:solidFill>
              </a:rPr>
              <a:t>Association with positive peers </a:t>
            </a:r>
            <a:endParaRPr sz="1400">
              <a:solidFill>
                <a:srgbClr val="666666"/>
              </a:solidFill>
            </a:endParaRP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 sz="1400">
                <a:solidFill>
                  <a:srgbClr val="666666"/>
                </a:solidFill>
              </a:rPr>
              <a:t>Parent-child discussion</a:t>
            </a:r>
            <a:endParaRPr sz="1400">
              <a:solidFill>
                <a:srgbClr val="666666"/>
              </a:solidFill>
            </a:endParaRP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 sz="1400">
                <a:solidFill>
                  <a:srgbClr val="666666"/>
                </a:solidFill>
              </a:rPr>
              <a:t>Father involvement or Male Role Model</a:t>
            </a:r>
            <a:endParaRPr sz="1400">
              <a:solidFill>
                <a:srgbClr val="666666"/>
              </a:solidFill>
            </a:endParaRP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 sz="1400">
                <a:solidFill>
                  <a:srgbClr val="666666"/>
                </a:solidFill>
              </a:rPr>
              <a:t>Church attendance</a:t>
            </a:r>
            <a:endParaRPr sz="1400">
              <a:solidFill>
                <a:srgbClr val="666666"/>
              </a:solidFill>
            </a:endParaRP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 sz="1400" b="1">
                <a:solidFill>
                  <a:srgbClr val="666666"/>
                </a:solidFill>
              </a:rPr>
              <a:t>School Climate </a:t>
            </a:r>
            <a:endParaRPr sz="1400" b="1">
              <a:solidFill>
                <a:srgbClr val="666666"/>
              </a:solidFill>
            </a:endParaRPr>
          </a:p>
          <a:p>
            <a:pPr marL="9144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 sz="1400">
                <a:solidFill>
                  <a:srgbClr val="666666"/>
                </a:solidFill>
              </a:rPr>
              <a:t>Harmony between students, educators, and staff</a:t>
            </a:r>
            <a:endParaRPr sz="1400">
              <a:solidFill>
                <a:srgbClr val="666666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600450" y="1226850"/>
            <a:ext cx="82140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Ecological Perspective: School-to-Prison Pipeline</a:t>
            </a: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64050" y="1762050"/>
            <a:ext cx="8086800" cy="29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Educators negative perceptions of black male youth: </a:t>
            </a:r>
            <a:endParaRPr/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Unteachable </a:t>
            </a:r>
            <a:endParaRPr sz="1300"/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Uncontrollable </a:t>
            </a:r>
            <a:endParaRPr sz="1300"/>
          </a:p>
          <a:p>
            <a:pPr marL="457200" marR="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/>
              <a:t>Administrative punishments based off biased perceptions</a:t>
            </a:r>
            <a:endParaRPr/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Black males= 7% of U.S. student population</a:t>
            </a:r>
            <a:endParaRPr sz="1300"/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 b="1"/>
              <a:t>1 out of 6 black students suspended</a:t>
            </a:r>
            <a:r>
              <a:rPr lang="en" sz="1300"/>
              <a:t> at least once in 2009-2010 compared to </a:t>
            </a:r>
            <a:r>
              <a:rPr lang="en" sz="1300" b="1"/>
              <a:t>1 in 20 white students (Dancy, 2014)</a:t>
            </a:r>
            <a:r>
              <a:rPr lang="en" sz="1300"/>
              <a:t> </a:t>
            </a:r>
            <a:endParaRPr sz="1300"/>
          </a:p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Underrepresentation vs. overrepresentation </a:t>
            </a:r>
            <a:endParaRPr/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54% of black males graduate from high school in four years compared to 78% of white males. </a:t>
            </a:r>
            <a:endParaRPr sz="1300"/>
          </a:p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What does this mean for black male success?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653250" y="12424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Identity Development and Involvement</a:t>
            </a: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534175" y="1691625"/>
            <a:ext cx="6276300" cy="6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1"/>
              <a:t>African American Identity Development</a:t>
            </a:r>
            <a:r>
              <a:rPr lang="en" sz="1400"/>
              <a:t> - 5 Stage Process (Cross, 1991)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Process of moving from negative or external determination to positive or internal determination</a:t>
            </a:r>
            <a:endParaRPr sz="1400"/>
          </a:p>
        </p:txBody>
      </p:sp>
      <p:sp>
        <p:nvSpPr>
          <p:cNvPr id="185" name="Shape 185"/>
          <p:cNvSpPr/>
          <p:nvPr/>
        </p:nvSpPr>
        <p:spPr>
          <a:xfrm>
            <a:off x="915175" y="3825550"/>
            <a:ext cx="1446300" cy="12603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Pre-encounter</a:t>
            </a:r>
            <a:endParaRPr b="1" u="sng"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Influenced by Euro-American values and ideas about ethnicity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2362975" y="3347350"/>
            <a:ext cx="1446300" cy="17388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Encounter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Anti-Black to pro-Black belief system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3810775" y="2857500"/>
            <a:ext cx="1446300" cy="2228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Immersion - Emersion</a:t>
            </a:r>
            <a:endParaRPr b="1" u="sng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Declare African American values and beliefs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5258575" y="2338125"/>
            <a:ext cx="1446300" cy="274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Internalization</a:t>
            </a:r>
            <a:endParaRPr b="1" u="sng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Distinguish the difference between African American and White values and behaviors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6706375" y="1889450"/>
            <a:ext cx="1446300" cy="3196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Internalization - Commitment</a:t>
            </a:r>
            <a:endParaRPr b="1" u="sng"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Afrocentric awareness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Belief - action of empowerment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729450" y="10900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Identity Development and Involvement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70500" y="1495000"/>
            <a:ext cx="6036000" cy="8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Astin Student Involvement Theory - 5 Postulates (Astin, 1984)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Degree of cognitive and physical energy that students dedicate to their academic and extracurricular experiences</a:t>
            </a:r>
            <a:endParaRPr sz="1400"/>
          </a:p>
          <a:p>
            <a:pPr marL="45720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1400"/>
          </a:p>
        </p:txBody>
      </p:sp>
      <p:sp>
        <p:nvSpPr>
          <p:cNvPr id="196" name="Shape 196"/>
          <p:cNvSpPr/>
          <p:nvPr/>
        </p:nvSpPr>
        <p:spPr>
          <a:xfrm>
            <a:off x="915175" y="3825550"/>
            <a:ext cx="1446300" cy="12603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Physical </a:t>
            </a:r>
            <a:r>
              <a:rPr lang="en" b="1" u="sng">
                <a:solidFill>
                  <a:srgbClr val="FFFFFF"/>
                </a:solidFill>
              </a:rPr>
              <a:t>and</a:t>
            </a:r>
            <a:r>
              <a:rPr lang="en" b="1">
                <a:solidFill>
                  <a:srgbClr val="FFFFFF"/>
                </a:solidFill>
              </a:rPr>
              <a:t> </a:t>
            </a:r>
            <a:r>
              <a:rPr lang="en">
                <a:solidFill>
                  <a:srgbClr val="FFFFFF"/>
                </a:solidFill>
              </a:rPr>
              <a:t>psychological energy in activities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2361475" y="3347050"/>
            <a:ext cx="1446300" cy="17388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Occurs on a </a:t>
            </a:r>
            <a:r>
              <a:rPr lang="en" b="1" u="sng">
                <a:solidFill>
                  <a:srgbClr val="FFFFFF"/>
                </a:solidFill>
              </a:rPr>
              <a:t>continuum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3810775" y="2857500"/>
            <a:ext cx="1446300" cy="22287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Both</a:t>
            </a:r>
            <a:r>
              <a:rPr lang="en">
                <a:solidFill>
                  <a:srgbClr val="FFFFFF"/>
                </a:solidFill>
              </a:rPr>
              <a:t> quantitative and qualitative feature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5258575" y="2338125"/>
            <a:ext cx="1446300" cy="27480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Personal development </a:t>
            </a:r>
            <a:r>
              <a:rPr lang="en">
                <a:solidFill>
                  <a:srgbClr val="FFFFFF"/>
                </a:solidFill>
              </a:rPr>
              <a:t>equals quality and quantity of student involvement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6706375" y="1889450"/>
            <a:ext cx="1446300" cy="31965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FFFFFF"/>
                </a:solidFill>
              </a:rPr>
              <a:t>Educational policy</a:t>
            </a:r>
            <a:r>
              <a:rPr lang="en">
                <a:solidFill>
                  <a:srgbClr val="FFFFFF"/>
                </a:solidFill>
              </a:rPr>
              <a:t> and </a:t>
            </a:r>
            <a:r>
              <a:rPr lang="en" b="1" u="sng">
                <a:solidFill>
                  <a:srgbClr val="FFFFFF"/>
                </a:solidFill>
              </a:rPr>
              <a:t>practice</a:t>
            </a:r>
            <a:r>
              <a:rPr lang="en">
                <a:solidFill>
                  <a:srgbClr val="FFFFFF"/>
                </a:solidFill>
              </a:rPr>
              <a:t> equals increase of student involvement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Academic Self-Efficacy</a:t>
            </a:r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577050" y="2002675"/>
            <a:ext cx="8118000" cy="293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238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Bandura  defined the general topic of self-efficacy in 1997</a:t>
            </a:r>
            <a:endParaRPr sz="1500"/>
          </a:p>
          <a:p>
            <a:pPr marL="457200" lvl="0" indent="-3238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Acquired from four main sources:</a:t>
            </a:r>
            <a:endParaRPr sz="1500"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Progressive accomplishments (ex: academic success)</a:t>
            </a:r>
            <a:endParaRPr sz="1400"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Vicarious experiences (role models)</a:t>
            </a:r>
            <a:endParaRPr sz="1400"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Verbal messages and social persuasion leading to affirmation</a:t>
            </a:r>
            <a:endParaRPr sz="1400"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Physiological states (ex: anxiety, stress, etc.)</a:t>
            </a:r>
            <a:endParaRPr sz="1400"/>
          </a:p>
          <a:p>
            <a:pPr marL="457200" lvl="0" indent="-3238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Reid (2013) demonstrated that:</a:t>
            </a:r>
            <a:endParaRPr sz="1500"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b="1"/>
              <a:t>Academic self-efficacy significantly correlated with collegiate GPA</a:t>
            </a:r>
            <a:endParaRPr sz="1400" b="1"/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Suggests improving self-efficacy is the best way to improve academic outcomes for African American males in higher education</a:t>
            </a:r>
            <a:endParaRPr sz="1400"/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3">
            <a:alphaModFix/>
          </a:blip>
          <a:srcRect l="30607" t="11429" r="33353" b="56035"/>
          <a:stretch/>
        </p:blipFill>
        <p:spPr>
          <a:xfrm>
            <a:off x="6454500" y="2002675"/>
            <a:ext cx="2521125" cy="175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1061400" y="107925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Think, Pair, &amp; Share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Is Anyone Listening?</a:t>
            </a:r>
            <a:endParaRPr sz="2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Starting a Conversation About African American Males’ Success in Higher Education</a:t>
            </a:r>
            <a:endParaRPr sz="2600"/>
          </a:p>
        </p:txBody>
      </p:sp>
      <p:sp>
        <p:nvSpPr>
          <p:cNvPr id="92" name="Shape 92"/>
          <p:cNvSpPr txBox="1">
            <a:spLocks noGrp="1"/>
          </p:cNvSpPr>
          <p:nvPr>
            <p:ph type="subTitle" idx="1"/>
          </p:nvPr>
        </p:nvSpPr>
        <p:spPr>
          <a:xfrm>
            <a:off x="729625" y="3172900"/>
            <a:ext cx="8090700" cy="9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Group Members: </a:t>
            </a:r>
            <a:r>
              <a:rPr lang="en" sz="1800"/>
              <a:t>Ben Dralle, Nayely Hurtado, Emily Leaverton, Lisa Saenthavy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Team Leader:</a:t>
            </a:r>
            <a:r>
              <a:rPr lang="en" sz="1800"/>
              <a:t> Dr. Lequetia Ancar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Literature Review Summary</a:t>
            </a:r>
            <a:endParaRPr/>
          </a:p>
        </p:txBody>
      </p:sp>
      <p:graphicFrame>
        <p:nvGraphicFramePr>
          <p:cNvPr id="220" name="Shape 220"/>
          <p:cNvGraphicFramePr/>
          <p:nvPr/>
        </p:nvGraphicFramePr>
        <p:xfrm>
          <a:off x="952500" y="1991600"/>
          <a:ext cx="7239000" cy="2847425"/>
        </p:xfrm>
        <a:graphic>
          <a:graphicData uri="http://schemas.openxmlformats.org/drawingml/2006/table">
            <a:tbl>
              <a:tblPr>
                <a:noFill/>
                <a:tableStyleId>{3D664D6B-F402-4FE1-88F8-12941D8ED77C}</a:tableStyleId>
              </a:tblPr>
              <a:tblGrid>
                <a:gridCol w="3619500"/>
                <a:gridCol w="3619500"/>
              </a:tblGrid>
              <a:tr h="52345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</a:rPr>
                        <a:t>Supportive Relationships</a:t>
                      </a:r>
                      <a:endParaRPr sz="1600"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</a:rPr>
                        <a:t>Ecological Perspective</a:t>
                      </a:r>
                      <a:endParaRPr sz="1600"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</a:tr>
              <a:tr h="1105975">
                <a:tc row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The supportive relationships for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African American males in higher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education needs to be focused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on being quality over quantity.</a:t>
                      </a: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The environment surrounding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students can play a significant role in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academic success. </a:t>
                      </a: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18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“Refers to the disturbing national trend in which children are funneled out of public schools and into juvenile and criminal justice systems (Dancy,  2014).” </a:t>
                      </a:r>
                      <a:endParaRPr sz="15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Literature Review Summary (cont.)</a:t>
            </a:r>
            <a:endParaRPr/>
          </a:p>
        </p:txBody>
      </p:sp>
      <p:graphicFrame>
        <p:nvGraphicFramePr>
          <p:cNvPr id="226" name="Shape 226"/>
          <p:cNvGraphicFramePr/>
          <p:nvPr/>
        </p:nvGraphicFramePr>
        <p:xfrm>
          <a:off x="952500" y="1991600"/>
          <a:ext cx="7239000" cy="2754175"/>
        </p:xfrm>
        <a:graphic>
          <a:graphicData uri="http://schemas.openxmlformats.org/drawingml/2006/table">
            <a:tbl>
              <a:tblPr>
                <a:noFill/>
                <a:tableStyleId>{3D664D6B-F402-4FE1-88F8-12941D8ED77C}</a:tableStyleId>
              </a:tblPr>
              <a:tblGrid>
                <a:gridCol w="3619500"/>
                <a:gridCol w="3619500"/>
              </a:tblGrid>
              <a:tr h="4933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</a:rPr>
                        <a:t>Identity Development/Involvement</a:t>
                      </a:r>
                      <a:endParaRPr sz="1600"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</a:rPr>
                        <a:t>Academic Self-Efficacy</a:t>
                      </a:r>
                      <a:endParaRPr sz="1600"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</a:tr>
              <a:tr h="2260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African American males enter college at varying racial identity levels;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it’s necessary to determine this level early to help maximize their involvement on campus and produce a more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positive outcome.</a:t>
                      </a:r>
                      <a:endParaRPr sz="15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Academic self-efficacy can be acquired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from a number of sources, and it has a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strong effect on academic outcomes for 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Lato"/>
                          <a:ea typeface="Lato"/>
                          <a:cs typeface="Lato"/>
                          <a:sym typeface="Lato"/>
                        </a:rPr>
                        <a:t>African American males.</a:t>
                      </a:r>
                      <a:endParaRPr sz="15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Information -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and Results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Limitations</a:t>
            </a:r>
            <a:endParaRPr/>
          </a:p>
        </p:txBody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Only a sample size of the students on campus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23 responses = 4.84% response rate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Does not represent the entire undergrad African American male population - don’t generalize the results!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Those who participated are students who tend to be more engaged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Resulting in skewed results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Miscommunication of what the survey is about and its intentions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Received a couple questions in response to the survey email link</a:t>
            </a:r>
            <a:endParaRPr sz="1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Overview</a:t>
            </a:r>
            <a:endParaRPr/>
          </a:p>
        </p:txBody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474600" y="1782063"/>
            <a:ext cx="8194800" cy="4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45720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 u="sng"/>
              <a:t>Age									Year in School</a:t>
            </a:r>
            <a:endParaRPr sz="1400" u="sng"/>
          </a:p>
        </p:txBody>
      </p:sp>
      <p:pic>
        <p:nvPicPr>
          <p:cNvPr id="244" name="Shape 244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7500" y="2491368"/>
            <a:ext cx="4042701" cy="2499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97141"/>
            <a:ext cx="4195101" cy="2593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Overview (cont.)</a:t>
            </a:r>
            <a:endParaRPr/>
          </a:p>
        </p:txBody>
      </p:sp>
      <p:sp>
        <p:nvSpPr>
          <p:cNvPr id="251" name="Shape 251"/>
          <p:cNvSpPr txBox="1"/>
          <p:nvPr/>
        </p:nvSpPr>
        <p:spPr>
          <a:xfrm>
            <a:off x="3680663" y="1784175"/>
            <a:ext cx="2102400" cy="3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1"/>
                </a:solidFill>
              </a:rPr>
              <a:t>College representation</a:t>
            </a:r>
            <a:endParaRPr u="sng">
              <a:solidFill>
                <a:schemeClr val="accent1"/>
              </a:solidFill>
            </a:endParaRPr>
          </a:p>
        </p:txBody>
      </p:sp>
      <p:pic>
        <p:nvPicPr>
          <p:cNvPr id="252" name="Shape 25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8562" y="2224825"/>
            <a:ext cx="5126624" cy="281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Overview - Academic Background</a:t>
            </a:r>
            <a:endParaRPr/>
          </a:p>
        </p:txBody>
      </p:sp>
      <p:sp>
        <p:nvSpPr>
          <p:cNvPr id="258" name="Shape 258"/>
          <p:cNvSpPr txBox="1"/>
          <p:nvPr/>
        </p:nvSpPr>
        <p:spPr>
          <a:xfrm>
            <a:off x="5828538" y="1930050"/>
            <a:ext cx="16848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Cumulative GPA</a:t>
            </a:r>
            <a:endParaRPr sz="15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/>
              <a:t> </a:t>
            </a:r>
            <a:endParaRPr sz="1500"/>
          </a:p>
        </p:txBody>
      </p:sp>
      <p:sp>
        <p:nvSpPr>
          <p:cNvPr id="259" name="Shape 259"/>
          <p:cNvSpPr txBox="1"/>
          <p:nvPr/>
        </p:nvSpPr>
        <p:spPr>
          <a:xfrm>
            <a:off x="876350" y="1903650"/>
            <a:ext cx="28602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Hours per Week Spent Studying</a:t>
            </a:r>
            <a:endParaRPr sz="1500" u="sng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500"/>
          </a:p>
        </p:txBody>
      </p:sp>
      <p:pic>
        <p:nvPicPr>
          <p:cNvPr id="260" name="Shape 26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2476650"/>
            <a:ext cx="4070421" cy="25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Shape 261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7050" y="2476650"/>
            <a:ext cx="4387775" cy="26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729450" y="632850"/>
            <a:ext cx="78261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Overview - Academic Background (cont.)</a:t>
            </a:r>
            <a:endParaRPr/>
          </a:p>
        </p:txBody>
      </p:sp>
      <p:pic>
        <p:nvPicPr>
          <p:cNvPr id="267" name="Shape 26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1425" y="1316779"/>
            <a:ext cx="6180174" cy="3821396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Shape 268"/>
          <p:cNvSpPr txBox="1"/>
          <p:nvPr/>
        </p:nvSpPr>
        <p:spPr>
          <a:xfrm>
            <a:off x="421750" y="2014575"/>
            <a:ext cx="2302800" cy="24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Responses to questions </a:t>
            </a:r>
            <a:endParaRPr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about parent or</a:t>
            </a:r>
            <a:endParaRPr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guardian’s academic background: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●"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Responses -</a:t>
            </a:r>
            <a:r>
              <a:rPr lang="en" i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primary levels include high school and 4-year college</a:t>
            </a: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(both ~20% of total)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 - Supportive Relationships</a:t>
            </a:r>
            <a:endParaRPr/>
          </a:p>
        </p:txBody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453200" y="1988975"/>
            <a:ext cx="3616800" cy="16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Do you feel like you belong on campus?</a:t>
            </a:r>
            <a:endParaRPr sz="16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“I do feel like I belong on campus, because I have found </a:t>
            </a:r>
            <a:r>
              <a:rPr lang="en" sz="1400" b="1" i="1"/>
              <a:t>life long friends </a:t>
            </a:r>
            <a:r>
              <a:rPr lang="en" sz="1400"/>
              <a:t>and faculty members who have helped me </a:t>
            </a:r>
            <a:r>
              <a:rPr lang="en" sz="1400" b="1" i="1"/>
              <a:t>stay in school and stay focused</a:t>
            </a:r>
            <a:r>
              <a:rPr lang="en" sz="1400"/>
              <a:t>.”</a:t>
            </a:r>
            <a:endParaRPr sz="1400"/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4801475" y="1988975"/>
            <a:ext cx="3616800" cy="25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Do you feel like relationships with staff members on campus support you academically?</a:t>
            </a:r>
            <a:endParaRPr sz="16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“Yeah, when you can build positive relationships with staff members, you feel comfortable with them and are </a:t>
            </a:r>
            <a:r>
              <a:rPr lang="en" sz="1400" b="1" i="1"/>
              <a:t>more likely to ask for help when you need it</a:t>
            </a:r>
            <a:r>
              <a:rPr lang="en" sz="1400"/>
              <a:t> and so on.”</a:t>
            </a:r>
            <a:endParaRPr sz="1400" b="1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1200"/>
          </a:p>
        </p:txBody>
      </p:sp>
      <p:pic>
        <p:nvPicPr>
          <p:cNvPr id="276" name="Shape 2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0443" y="3630700"/>
            <a:ext cx="1373275" cy="137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9263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 - Supportive Relationships (cont.)</a:t>
            </a:r>
            <a:endParaRPr/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749175" y="2078875"/>
            <a:ext cx="2222400" cy="22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“All my </a:t>
            </a:r>
            <a:r>
              <a:rPr lang="en" sz="1400" b="1" i="1"/>
              <a:t>professors, hall directors, academic advisor, and CA’s</a:t>
            </a:r>
            <a:r>
              <a:rPr lang="en" sz="1400"/>
              <a:t> are great. I can always have a great conversation with them and they are always willing to help me with anything I need.”</a:t>
            </a:r>
            <a:endParaRPr sz="14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144700" y="2078875"/>
            <a:ext cx="3526500" cy="25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Do you feel like relationships with faculty on campus support you academically?</a:t>
            </a:r>
            <a:endParaRPr sz="16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“Yes. I have 3 faculty members that I talk to regularly that assist me in my </a:t>
            </a:r>
            <a:r>
              <a:rPr lang="en" sz="1400" b="1" i="1"/>
              <a:t>academics and financial standings</a:t>
            </a:r>
            <a:r>
              <a:rPr lang="en" sz="1400"/>
              <a:t> at Iowa State. They are always </a:t>
            </a:r>
            <a:r>
              <a:rPr lang="en" sz="1400" b="1" i="1"/>
              <a:t>eager to help</a:t>
            </a:r>
            <a:r>
              <a:rPr lang="en" sz="1400"/>
              <a:t>.”</a:t>
            </a:r>
            <a:endParaRPr sz="1400"/>
          </a:p>
        </p:txBody>
      </p:sp>
      <p:pic>
        <p:nvPicPr>
          <p:cNvPr id="284" name="Shape 2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499" y="1925125"/>
            <a:ext cx="2669375" cy="281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 Statement</a:t>
            </a: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i="1"/>
              <a:t>To bring awareness to current research on African American males’ success in higher education and highlight the application of this research to our campus</a:t>
            </a:r>
            <a:endParaRPr sz="2400" i="1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620250" y="1318650"/>
            <a:ext cx="79035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 - Supportive Relationships (cont.)</a:t>
            </a:r>
            <a:endParaRPr/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5774925" y="2874700"/>
            <a:ext cx="3078300" cy="11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“Multicultural administration has been huge in allowing me to feel like I belong somewhere.”</a:t>
            </a:r>
            <a:endParaRPr sz="1600"/>
          </a:p>
        </p:txBody>
      </p:sp>
      <p:pic>
        <p:nvPicPr>
          <p:cNvPr id="291" name="Shape 29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006250"/>
            <a:ext cx="5622525" cy="2984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 - Ecological Perspective</a:t>
            </a:r>
            <a:endParaRPr/>
          </a:p>
        </p:txBody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27150" y="1963675"/>
            <a:ext cx="7889700" cy="28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●"/>
            </a:pPr>
            <a:r>
              <a:rPr lang="en">
                <a:solidFill>
                  <a:srgbClr val="454545"/>
                </a:solidFill>
              </a:rPr>
              <a:t>Ecological Barriers? </a:t>
            </a:r>
            <a:endParaRPr>
              <a:solidFill>
                <a:srgbClr val="454545"/>
              </a:solidFill>
            </a:endParaRPr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○"/>
            </a:pPr>
            <a:r>
              <a:rPr lang="en" sz="1300">
                <a:solidFill>
                  <a:srgbClr val="454545"/>
                </a:solidFill>
              </a:rPr>
              <a:t>race-based,  lack of self worth,  lack of motivation </a:t>
            </a:r>
            <a:endParaRPr sz="1300">
              <a:solidFill>
                <a:srgbClr val="454545"/>
              </a:solidFill>
            </a:endParaRPr>
          </a:p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●"/>
            </a:pPr>
            <a:r>
              <a:rPr lang="en">
                <a:solidFill>
                  <a:srgbClr val="454545"/>
                </a:solidFill>
              </a:rPr>
              <a:t>Professors and Staff/Faculty Relationships </a:t>
            </a:r>
            <a:endParaRPr sz="1300">
              <a:solidFill>
                <a:srgbClr val="454545"/>
              </a:solidFill>
            </a:endParaRPr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○"/>
            </a:pPr>
            <a:r>
              <a:rPr lang="en" sz="1300">
                <a:solidFill>
                  <a:srgbClr val="454545"/>
                </a:solidFill>
              </a:rPr>
              <a:t>Comfortable in asking for academic or personal help </a:t>
            </a:r>
            <a:endParaRPr sz="1300">
              <a:solidFill>
                <a:srgbClr val="454545"/>
              </a:solidFill>
            </a:endParaRPr>
          </a:p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●"/>
            </a:pPr>
            <a:r>
              <a:rPr lang="en">
                <a:solidFill>
                  <a:srgbClr val="454545"/>
                </a:solidFill>
              </a:rPr>
              <a:t>Feeling of Belonging on Campus Influenced by: </a:t>
            </a:r>
            <a:endParaRPr>
              <a:solidFill>
                <a:srgbClr val="454545"/>
              </a:solidFill>
            </a:endParaRPr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○"/>
            </a:pPr>
            <a:r>
              <a:rPr lang="en" sz="1300">
                <a:solidFill>
                  <a:srgbClr val="454545"/>
                </a:solidFill>
              </a:rPr>
              <a:t>Lack of representation </a:t>
            </a:r>
            <a:endParaRPr sz="1300">
              <a:solidFill>
                <a:srgbClr val="454545"/>
              </a:solidFill>
            </a:endParaRPr>
          </a:p>
          <a:p>
            <a:pPr marL="1371600" lvl="2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■"/>
            </a:pPr>
            <a:r>
              <a:rPr lang="en" sz="1300">
                <a:solidFill>
                  <a:srgbClr val="454545"/>
                </a:solidFill>
              </a:rPr>
              <a:t>Expressed feeling like the “only black kid in it [class],” “a minority,” “I stand out” </a:t>
            </a:r>
            <a:endParaRPr sz="1300">
              <a:solidFill>
                <a:srgbClr val="454545"/>
              </a:solidFill>
            </a:endParaRPr>
          </a:p>
          <a:p>
            <a:pPr marL="914400" lvl="1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○"/>
            </a:pPr>
            <a:r>
              <a:rPr lang="en" sz="1300">
                <a:solidFill>
                  <a:srgbClr val="454545"/>
                </a:solidFill>
              </a:rPr>
              <a:t>Stereotypes</a:t>
            </a:r>
            <a:endParaRPr sz="1300">
              <a:solidFill>
                <a:srgbClr val="454545"/>
              </a:solidFill>
            </a:endParaRPr>
          </a:p>
          <a:p>
            <a:pPr marL="457200" lvl="0" indent="-3111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300"/>
              <a:buChar char="●"/>
            </a:pPr>
            <a:r>
              <a:rPr lang="en">
                <a:solidFill>
                  <a:srgbClr val="454545"/>
                </a:solidFill>
              </a:rPr>
              <a:t>Positive relationships</a:t>
            </a:r>
            <a:endParaRPr>
              <a:solidFill>
                <a:srgbClr val="454545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454545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Survey Results - Identity Development and Involvement </a:t>
            </a:r>
            <a:endParaRPr sz="2200"/>
          </a:p>
        </p:txBody>
      </p:sp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729450" y="20026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Are there stereotypes that you feel have the ability to impact your academic success?</a:t>
            </a:r>
            <a:endParaRPr sz="2000" b="1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i="1">
                <a:latin typeface="Roboto"/>
                <a:ea typeface="Roboto"/>
                <a:cs typeface="Roboto"/>
                <a:sym typeface="Roboto"/>
              </a:rPr>
              <a:t>“I don't get taken seriously until I prove that I should be. Others take that for granted; I have to fight for it.”</a:t>
            </a:r>
            <a:endParaRPr sz="1800" i="1"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 i="1">
                <a:latin typeface="Roboto"/>
                <a:ea typeface="Roboto"/>
                <a:cs typeface="Roboto"/>
                <a:sym typeface="Roboto"/>
              </a:rPr>
              <a:t>“... I feel like as a Black student, I already have the pressure of just becoming another statistic of a Black student dropping out, and I don't want to be that statistic.”</a:t>
            </a:r>
            <a:endParaRPr sz="1800" i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04" name="Shape 304"/>
          <p:cNvCxnSpPr/>
          <p:nvPr/>
        </p:nvCxnSpPr>
        <p:spPr>
          <a:xfrm rot="10800000" flipH="1">
            <a:off x="758100" y="2817725"/>
            <a:ext cx="7604400" cy="3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/>
        </p:nvSpPr>
        <p:spPr>
          <a:xfrm>
            <a:off x="531625" y="1209450"/>
            <a:ext cx="1701300" cy="207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715950" y="733275"/>
            <a:ext cx="76887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Are there stereotypes that you feel have the ability to impact your academic success?</a:t>
            </a:r>
            <a:endParaRPr sz="2000">
              <a:solidFill>
                <a:schemeClr val="accent1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chemeClr val="accent1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729450" y="1697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1">
                <a:latin typeface="Roboto"/>
                <a:ea typeface="Roboto"/>
                <a:cs typeface="Roboto"/>
                <a:sym typeface="Roboto"/>
              </a:rPr>
              <a:t>“...some people feel that because I am Black, I am not good enough or shouldn't be as smart as I am.”</a:t>
            </a:r>
            <a:endParaRPr sz="1700" i="1">
              <a:latin typeface="Roboto"/>
              <a:ea typeface="Roboto"/>
              <a:cs typeface="Roboto"/>
              <a:sym typeface="Robo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700" i="1">
                <a:latin typeface="Roboto"/>
                <a:ea typeface="Roboto"/>
                <a:cs typeface="Roboto"/>
                <a:sym typeface="Roboto"/>
              </a:rPr>
              <a:t>“This is a hard question. On the surface, I don't experience any negative stereotypes against anything about me that impact my academic success, but I like to think about why I'm in college: sure, to get a degree and set myself up for a better future, but I often find myself thinking about all the other African Americans who either didn't want to attend college, or couldn't for whatever reason, and that in and of itself does a lot to motivate me to keep going, for everyone who couldn't make it that far.”</a:t>
            </a:r>
            <a:endParaRPr sz="1700" i="1">
              <a:latin typeface="Roboto"/>
              <a:ea typeface="Roboto"/>
              <a:cs typeface="Roboto"/>
              <a:sym typeface="Roboto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1700"/>
          </a:p>
        </p:txBody>
      </p:sp>
      <p:cxnSp>
        <p:nvCxnSpPr>
          <p:cNvPr id="312" name="Shape 312"/>
          <p:cNvCxnSpPr/>
          <p:nvPr/>
        </p:nvCxnSpPr>
        <p:spPr>
          <a:xfrm rot="10800000" flipH="1">
            <a:off x="758100" y="1598525"/>
            <a:ext cx="7604400" cy="3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 - Academic Self-Efficacy</a:t>
            </a:r>
            <a:endParaRPr/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53250" y="2002675"/>
            <a:ext cx="8219100" cy="28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Progressive accomplishments: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“... passing some of my first classes in the first semester showed me I can do this.”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“Having a 3.85 GPA this last semester - it helped me realize that I can do better than what the society stereotypes me to be.”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Vicarious experiences: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Student-to-student - “I think it helps because I see all the other students just as involved and doing well, so it motivates me to do better.”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Faculty/staff - students discussed how their consistent interactions with supportive faculty/staff members helped them at various times</a:t>
            </a:r>
            <a:endParaRPr sz="1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Results - Academic Self-Efficacy (cont.)</a:t>
            </a:r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729450" y="2002675"/>
            <a:ext cx="8064300" cy="29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Verbal and social affirmation: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“In my job on campus, I’m surrounded with other positive influences that push me to want   to achieve more.”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Physiological states: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“</a:t>
            </a:r>
            <a:r>
              <a:rPr lang="en" sz="1400"/>
              <a:t>... </a:t>
            </a:r>
            <a:r>
              <a:rPr lang="en" sz="1600"/>
              <a:t>my constant state of anxiety/depression and fears that I’m not good enough.”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" sz="1600" b="1"/>
              <a:t>Suggestions and items to consider: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How do we get students to their “first” academic accomplishments?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Vicarious experiences based on race/ethnicity of faculty members</a:t>
            </a:r>
            <a:endParaRPr sz="1600"/>
          </a:p>
          <a:p>
            <a: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Physiological impacts - especially mental health resources for students of color</a:t>
            </a:r>
            <a:endParaRPr sz="1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 and Suggestions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 - A Case Study of Georgia State</a:t>
            </a:r>
            <a:endParaRPr/>
          </a:p>
        </p:txBody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727650" y="1986675"/>
            <a:ext cx="7688700" cy="28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Intentional advising and faculty mentoring efforts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“GPS Advising” computer algorithms track students’ progress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Connects with topics discussed - relationships, building self-efficacy, etc.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Scholarships and financial assistance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Direct scholarships and retention grants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Programs to help students maintain eligibility for scholarships already received - Ex: HOPE Scholarship in Georgia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Infrastructure to hire and support African American administrators, advisors, and faculty members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Consider interactions with other identities - gender, first generation, etc.</a:t>
            </a:r>
            <a:endParaRPr sz="1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 - Current ISU Programs</a:t>
            </a:r>
            <a:endParaRPr/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729450" y="2002675"/>
            <a:ext cx="7688700" cy="24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Scholarships and financial programs: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Hixson Opportunity Awards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George Washington Carver (GWC) scholarships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Multicultural Vision Program scholarships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Academic affairs initiatives: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Learning communities - BOLD and LEAD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College-level efforts - LEAD IT Collective, G.W. Carver Summer Research Internship, Hometown Design, etc.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Multicultural Liaison Officers (MLOs)</a:t>
            </a:r>
            <a:endParaRPr sz="1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 - Current ISU Programs (cont.)</a:t>
            </a:r>
            <a:endParaRPr/>
          </a:p>
        </p:txBody>
      </p:sp>
      <p:sp>
        <p:nvSpPr>
          <p:cNvPr id="347" name="Shape 347"/>
          <p:cNvSpPr txBox="1">
            <a:spLocks noGrp="1"/>
          </p:cNvSpPr>
          <p:nvPr>
            <p:ph type="body" idx="1"/>
          </p:nvPr>
        </p:nvSpPr>
        <p:spPr>
          <a:xfrm>
            <a:off x="653250" y="1926475"/>
            <a:ext cx="79980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b="1"/>
              <a:t>University Innovation Alliance (UIA) initiatives:</a:t>
            </a:r>
            <a:endParaRPr sz="1600" b="1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Education Advisory Board (EAB) Student Success Collaborative</a:t>
            </a:r>
            <a:endParaRPr sz="1600"/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Predictive analytics advising platform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MAAPS/First in the World Grant</a:t>
            </a:r>
            <a:endParaRPr sz="1600"/>
          </a:p>
          <a:p>
            <a: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$710,000 received in 2015 to increase the university’s advising capacity</a:t>
            </a:r>
            <a:endParaRPr sz="1600"/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Completion Grants</a:t>
            </a:r>
            <a:endParaRPr sz="1600"/>
          </a:p>
          <a:p>
            <a: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Designed to alleviate financial pressure during the final semesters</a:t>
            </a:r>
            <a:endParaRPr sz="1600"/>
          </a:p>
        </p:txBody>
      </p:sp>
      <p:sp>
        <p:nvSpPr>
          <p:cNvPr id="348" name="Shape 348"/>
          <p:cNvSpPr txBox="1"/>
          <p:nvPr/>
        </p:nvSpPr>
        <p:spPr>
          <a:xfrm>
            <a:off x="639300" y="4111375"/>
            <a:ext cx="7869000" cy="613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1"/>
                </a:solidFill>
              </a:rPr>
              <a:t>More information on UIA initiatives: 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http://www.uia.iastate.edu/</a:t>
            </a:r>
            <a:endParaRPr sz="17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727650" y="120607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727650" y="1746850"/>
            <a:ext cx="7688700" cy="31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b="1"/>
              <a:t>Kahoot!</a:t>
            </a:r>
            <a:endParaRPr sz="1500" b="1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b="1"/>
              <a:t>Review of Iowa State University Demographic Data</a:t>
            </a:r>
            <a:endParaRPr sz="1500" b="1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Undergraduate Enrollment Statistics</a:t>
            </a:r>
            <a:endParaRPr sz="1500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Graduation Rates of Pertinent Identities</a:t>
            </a:r>
            <a:endParaRPr sz="1500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b="1"/>
              <a:t>Literature Review - Factors Affecting African American Males in Higher Ed</a:t>
            </a:r>
            <a:endParaRPr sz="1500" b="1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Four Factors - Supportive Relationships, Ecological Perspective, Identity Development and Involvement, Academic Self-Efficacy</a:t>
            </a:r>
            <a:endParaRPr sz="1500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b="1"/>
              <a:t>Survey Information</a:t>
            </a:r>
            <a:endParaRPr sz="1500" b="1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Overview and Results</a:t>
            </a:r>
            <a:endParaRPr sz="1500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b="1"/>
              <a:t>Solutions and Suggestions</a:t>
            </a:r>
            <a:endParaRPr sz="1500" b="1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b="1"/>
              <a:t>Questions and Discussion</a:t>
            </a:r>
            <a:endParaRPr sz="1500" b="1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Additional Suggestions </a:t>
            </a:r>
            <a:endParaRPr/>
          </a:p>
        </p:txBody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Survey African American males during freshman year on cultural comfort level</a:t>
            </a:r>
            <a:endParaRPr sz="1500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African American Identity Development Theory</a:t>
            </a:r>
            <a:endParaRPr sz="1500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 Fraternity and/or extracurricular involvement</a:t>
            </a:r>
            <a:endParaRPr sz="1500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Identity confidence</a:t>
            </a:r>
            <a:endParaRPr sz="1500"/>
          </a:p>
          <a:p>
            <a: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Support - Mentorship</a:t>
            </a:r>
            <a:endParaRPr sz="1500"/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Higher level of Astin Student Involvement Theory</a:t>
            </a:r>
            <a:endParaRPr sz="1500"/>
          </a:p>
          <a:p>
            <a:pPr marL="1371600" lvl="2" indent="-323850" rtl="0">
              <a:spcBef>
                <a:spcPts val="0"/>
              </a:spcBef>
              <a:spcAft>
                <a:spcPts val="0"/>
              </a:spcAft>
              <a:buSzPts val="1500"/>
              <a:buChar char="■"/>
            </a:pPr>
            <a:r>
              <a:rPr lang="en" sz="1500"/>
              <a:t>Pair low ASIT score with high ASIT score</a:t>
            </a:r>
            <a:endParaRPr sz="15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 Statement - Revisited</a:t>
            </a:r>
            <a:endParaRPr/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i="1"/>
              <a:t>To bring awareness to current research on African American males’ success in higher education and highlight the application of this research to our campus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729450" y="2006250"/>
            <a:ext cx="7936800" cy="274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Astin, A. W. (1984). </a:t>
            </a:r>
            <a:r>
              <a:rPr lang="en" sz="1100" i="1"/>
              <a:t>Student involvement: A developmental theory for higher education</a:t>
            </a:r>
            <a:r>
              <a:rPr lang="en" sz="1100"/>
              <a:t>. Journal of College Student Personnel, 26, 297-308.</a:t>
            </a:r>
            <a:endParaRPr sz="1100"/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Bandura, A. (1997). </a:t>
            </a:r>
            <a:r>
              <a:rPr lang="en" sz="1100" i="1"/>
              <a:t>Self-efficacy: The exercise of control</a:t>
            </a:r>
            <a:r>
              <a:rPr lang="en" sz="1100"/>
              <a:t>. New York: Freeman.</a:t>
            </a:r>
            <a:endParaRPr sz="1100"/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Chiles, N. (2016, November 28). Georgia state students close education gap. </a:t>
            </a:r>
            <a:r>
              <a:rPr lang="en" sz="1100" i="1"/>
              <a:t>The Atlanta Journal-Constitution</a:t>
            </a:r>
            <a:r>
              <a:rPr lang="en" sz="1100"/>
              <a:t>. Retrieved from http://www.myajc.com/news/local-education/georgia-state-students-close-education-gap/urme5HeUWAQjVNTeDAIGgM/</a:t>
            </a:r>
            <a:endParaRPr sz="1100"/>
          </a:p>
          <a:p>
            <a:pPr marL="0" lvl="0" inden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/>
              <a:t>Cross, W. E. (1991). </a:t>
            </a:r>
            <a:r>
              <a:rPr lang="en" sz="1100" i="1"/>
              <a:t>Shades of Black</a:t>
            </a:r>
            <a:r>
              <a:rPr lang="en" sz="1100"/>
              <a:t>. Philadelphia, PA: Temple University Press.</a:t>
            </a:r>
            <a:endParaRPr sz="1100"/>
          </a:p>
          <a:p>
            <a:pPr marL="0" lvl="0" indent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/>
              <a:t>Cuyjet, M.J. (1997). African American men on college campuses: Their needs and their perceptions. In M.J. Cuyjet (Ed.), </a:t>
            </a:r>
            <a:r>
              <a:rPr lang="en" sz="1100" i="1"/>
              <a:t>Helping African American Men Succeed in College</a:t>
            </a:r>
            <a:r>
              <a:rPr lang="en" sz="1100"/>
              <a:t> (pp. 5-16). New Directions for Student Services, 80. San Francisco: Jossey-Bass.</a:t>
            </a:r>
            <a:endParaRPr sz="1100"/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Dancy, T.E. (2014). </a:t>
            </a:r>
            <a:r>
              <a:rPr lang="en" sz="1100" i="1"/>
              <a:t>(Un)Doing Hegemony in Education: Disrupting School-to-Prison Pipelines for Black Males. </a:t>
            </a:r>
            <a:r>
              <a:rPr lang="en" sz="1100"/>
              <a:t>Equity and Excellence in Education, vol. 47, p. 476-493</a:t>
            </a: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highlight>
                  <a:srgbClr val="FFFFFF"/>
                </a:highlight>
              </a:rPr>
              <a:t>.</a:t>
            </a:r>
            <a:endParaRPr sz="1100">
              <a:highlight>
                <a:srgbClr val="FFFFFF"/>
              </a:highlight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1100">
              <a:highlight>
                <a:srgbClr val="FFFFFF"/>
              </a:highlight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sz="11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(cont.)</a:t>
            </a:r>
            <a:endParaRPr/>
          </a:p>
        </p:txBody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729450" y="1853850"/>
            <a:ext cx="76887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Dancy, T.E. (2014). </a:t>
            </a:r>
            <a:r>
              <a:rPr lang="en" sz="1100" i="1">
                <a:latin typeface="Arial"/>
                <a:ea typeface="Arial"/>
                <a:cs typeface="Arial"/>
                <a:sym typeface="Arial"/>
              </a:rPr>
              <a:t>(Un)Doing Hegemony in Education: Disrupting School-to-Prison Pipelines for Black Males. 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Equity and Excellence in Education, vol. 47, p. 476-493.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434343"/>
                </a:solidFill>
              </a:rPr>
              <a:t>Hines, E.M. (2013) Parental Characteristics, Ecological Factors, and the Academic Achievement of African American Males. </a:t>
            </a:r>
            <a:r>
              <a:rPr lang="en" sz="1100" i="1">
                <a:solidFill>
                  <a:srgbClr val="434343"/>
                </a:solidFill>
              </a:rPr>
              <a:t>Journal of Counseling and Development </a:t>
            </a:r>
            <a:r>
              <a:rPr lang="en" sz="1100">
                <a:solidFill>
                  <a:srgbClr val="434343"/>
                </a:solidFill>
              </a:rPr>
              <a:t> vol. 91, no. 1, 2013, p. 68+</a:t>
            </a:r>
            <a:r>
              <a:rPr lang="en" sz="1100">
                <a:solidFill>
                  <a:srgbClr val="666666"/>
                </a:solidFill>
              </a:rPr>
              <a:t>.</a:t>
            </a:r>
            <a:endParaRPr sz="1100">
              <a:solidFill>
                <a:srgbClr val="666666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</a:rPr>
              <a:t>Palmer, Robert T., and Estelle M. Young. </a:t>
            </a:r>
            <a:r>
              <a:rPr lang="en" sz="1100" i="1">
                <a:solidFill>
                  <a:srgbClr val="666666"/>
                </a:solidFill>
              </a:rPr>
              <a:t>Determined to Succeed: Salient Factors That Foster Academic Success for Academically Unprepared Black Males at a Black College. Journal of College Student Retention: Research, Theory &amp; Practice,</a:t>
            </a:r>
            <a:r>
              <a:rPr lang="en" sz="1100">
                <a:solidFill>
                  <a:srgbClr val="666666"/>
                </a:solidFill>
              </a:rPr>
              <a:t> Vol. 10, no. 4, 2009 pp. 465-482., doi:10.2190/cs.10.4.d.</a:t>
            </a:r>
            <a:endParaRPr sz="1100">
              <a:solidFill>
                <a:srgbClr val="666666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Reid, K.W. (2013). Understanding the Relationships among Racial Identity, Self-Efficacy, Institutional Integration, and Academic Achievement of Black Males Attending Research Universities. </a:t>
            </a:r>
            <a:r>
              <a:rPr lang="en" sz="1100" i="1"/>
              <a:t>Journal of Negro Education</a:t>
            </a:r>
            <a:r>
              <a:rPr lang="en" sz="1100"/>
              <a:t>, 82:1, 75-93.</a:t>
            </a:r>
            <a:endParaRPr sz="110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Strayhorn T.L. (2008). The Role of Supportive Relationships in Facilitating African American Males' Success in College. </a:t>
            </a:r>
            <a:r>
              <a:rPr lang="en" sz="1100" i="1"/>
              <a:t>NASPA Journal</a:t>
            </a:r>
            <a:r>
              <a:rPr lang="en" sz="1100"/>
              <a:t>, 45:1, 26-48.</a:t>
            </a:r>
            <a:endParaRPr sz="110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Taylor, Colette &amp; F. Howard-Hamilton, Mary. (1995). </a:t>
            </a:r>
            <a:r>
              <a:rPr lang="en" sz="1100" i="1"/>
              <a:t>Student Involvement and Racial Identity Attitudes Among African American Males.</a:t>
            </a:r>
            <a:r>
              <a:rPr lang="en" sz="1100"/>
              <a:t> Journal of College Student Development. 36. 330-336.</a:t>
            </a:r>
            <a:endParaRPr sz="1100"/>
          </a:p>
          <a:p>
            <a:pPr marL="0" lvl="0" indent="0">
              <a:spcBef>
                <a:spcPts val="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Contact Information</a:t>
            </a:r>
            <a:endParaRPr/>
          </a:p>
        </p:txBody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729450" y="23836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Ben Dralle</a:t>
            </a:r>
            <a:endParaRPr sz="1800" b="1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Email:</a:t>
            </a:r>
            <a:r>
              <a:rPr lang="en" sz="1800"/>
              <a:t> btdralle@iastate.edu</a:t>
            </a:r>
            <a:endParaRPr sz="18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Twitter:</a:t>
            </a:r>
            <a:r>
              <a:rPr lang="en" sz="1800"/>
              <a:t> @ben_dralle</a:t>
            </a:r>
            <a:endParaRPr sz="18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Nayely Hurtado</a:t>
            </a:r>
            <a:endParaRPr sz="1800" b="1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Email:</a:t>
            </a:r>
            <a:r>
              <a:rPr lang="en" sz="1800"/>
              <a:t> nhurtado@iastate.edu</a:t>
            </a:r>
            <a:endParaRPr sz="18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1800"/>
          </a:p>
        </p:txBody>
      </p:sp>
      <p:sp>
        <p:nvSpPr>
          <p:cNvPr id="379" name="Shape 379"/>
          <p:cNvSpPr txBox="1"/>
          <p:nvPr/>
        </p:nvSpPr>
        <p:spPr>
          <a:xfrm>
            <a:off x="4696200" y="2383675"/>
            <a:ext cx="4447800" cy="18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Emily Leaverton</a:t>
            </a:r>
            <a:endParaRPr sz="1800"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Email:</a:t>
            </a: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emilylea@iastate.edu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Twitter:</a:t>
            </a: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@emily_leaverton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Lisa Saenthavy</a:t>
            </a:r>
            <a:endParaRPr sz="1800"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E-mail:</a:t>
            </a: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bsaent@iastate.edu</a:t>
            </a:r>
            <a:endParaRPr sz="1800"/>
          </a:p>
        </p:txBody>
      </p:sp>
      <p:pic>
        <p:nvPicPr>
          <p:cNvPr id="380" name="Shape 3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0475" y="1185400"/>
            <a:ext cx="1124950" cy="96745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Shape 381"/>
          <p:cNvSpPr/>
          <p:nvPr/>
        </p:nvSpPr>
        <p:spPr>
          <a:xfrm>
            <a:off x="6681025" y="698700"/>
            <a:ext cx="2168100" cy="1294200"/>
          </a:xfrm>
          <a:prstGeom prst="wedgeEllipseCallout">
            <a:avLst>
              <a:gd name="adj1" fmla="val -74489"/>
              <a:gd name="adj2" fmla="val 213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Share your thoughts and</a:t>
            </a:r>
            <a:endParaRPr sz="1500" b="1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/>
              <a:t>questions on Twitter!</a:t>
            </a:r>
            <a:endParaRPr sz="15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Kahoot Instructions</a:t>
            </a: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44019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Take out an internet-enabled device and connect to the internet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Visit </a:t>
            </a:r>
            <a:r>
              <a:rPr lang="en" sz="1800" b="1"/>
              <a:t>kahoot.it</a:t>
            </a:r>
            <a:r>
              <a:rPr lang="en" sz="1800"/>
              <a:t> on your web browser and enter our game code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Create a username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Answer questions - scores are based on </a:t>
            </a:r>
            <a:r>
              <a:rPr lang="en" sz="1800" u="sng"/>
              <a:t>accuracy</a:t>
            </a:r>
            <a:r>
              <a:rPr lang="en" sz="1800"/>
              <a:t> and </a:t>
            </a:r>
            <a:r>
              <a:rPr lang="en" sz="1800" u="sng"/>
              <a:t>speed</a:t>
            </a:r>
            <a:r>
              <a:rPr lang="en" sz="1800"/>
              <a:t>!</a:t>
            </a:r>
            <a:endParaRPr sz="1800"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3650" y="1955850"/>
            <a:ext cx="2622975" cy="262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of Iowa State University Demographic Data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Undergraduate Enrollment by Race/Ethnicity</a:t>
            </a:r>
            <a:endParaRPr/>
          </a:p>
        </p:txBody>
      </p:sp>
      <p:sp>
        <p:nvSpPr>
          <p:cNvPr id="122" name="Shape 122"/>
          <p:cNvSpPr txBox="1"/>
          <p:nvPr/>
        </p:nvSpPr>
        <p:spPr>
          <a:xfrm>
            <a:off x="438975" y="2494538"/>
            <a:ext cx="2368800" cy="1845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African American students make up approximately </a:t>
            </a:r>
            <a:r>
              <a:rPr lang="en" sz="1700" b="1"/>
              <a:t>2.6%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(801 students) of the undergraduate student body at Iowa State.</a:t>
            </a:r>
            <a:endParaRPr sz="1700"/>
          </a:p>
        </p:txBody>
      </p:sp>
      <p:pic>
        <p:nvPicPr>
          <p:cNvPr id="123" name="Shape 123"/>
          <p:cNvPicPr preferRelativeResize="0"/>
          <p:nvPr/>
        </p:nvPicPr>
        <p:blipFill rotWithShape="1">
          <a:blip r:embed="rId3">
            <a:alphaModFix/>
          </a:blip>
          <a:srcRect l="10594"/>
          <a:stretch/>
        </p:blipFill>
        <p:spPr>
          <a:xfrm>
            <a:off x="3093300" y="2006250"/>
            <a:ext cx="6025373" cy="312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African American Undergraduate Enrollment by Gender</a:t>
            </a:r>
            <a:endParaRPr sz="2100"/>
          </a:p>
        </p:txBody>
      </p:sp>
      <p:sp>
        <p:nvSpPr>
          <p:cNvPr id="129" name="Shape 129"/>
          <p:cNvSpPr txBox="1"/>
          <p:nvPr/>
        </p:nvSpPr>
        <p:spPr>
          <a:xfrm>
            <a:off x="729450" y="2417300"/>
            <a:ext cx="2370000" cy="18879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Male students make up </a:t>
            </a:r>
            <a:r>
              <a:rPr lang="en" sz="1800" b="1"/>
              <a:t>51.4%</a:t>
            </a:r>
            <a:r>
              <a:rPr lang="en" sz="1800"/>
              <a:t> of the African American undergraduate  student body at </a:t>
            </a: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Iowa State.</a:t>
            </a:r>
            <a:endParaRPr sz="1800"/>
          </a:p>
        </p:txBody>
      </p:sp>
      <p:pic>
        <p:nvPicPr>
          <p:cNvPr id="130" name="Shape 13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1875" y="1918213"/>
            <a:ext cx="4672013" cy="288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6-Year Graduation Rates of Pertinent Identities</a:t>
            </a:r>
            <a:endParaRPr/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853850"/>
            <a:ext cx="5065368" cy="321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/>
          <p:nvPr/>
        </p:nvSpPr>
        <p:spPr>
          <a:xfrm>
            <a:off x="6234650" y="2670375"/>
            <a:ext cx="2368800" cy="1611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How do these identities interact and impact students’ ability to be successful?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3377</Words>
  <Application>Microsoft Macintosh PowerPoint</Application>
  <PresentationFormat>On-screen Show (16:9)</PresentationFormat>
  <Paragraphs>401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Raleway</vt:lpstr>
      <vt:lpstr>Arial</vt:lpstr>
      <vt:lpstr>Lato</vt:lpstr>
      <vt:lpstr>Times New Roman</vt:lpstr>
      <vt:lpstr>Roboto</vt:lpstr>
      <vt:lpstr>Streamline</vt:lpstr>
      <vt:lpstr>PowerPoint Presentation</vt:lpstr>
      <vt:lpstr>Is Anyone Listening? Starting a Conversation About African American Males’ Success in Higher Education</vt:lpstr>
      <vt:lpstr>Mission Statement</vt:lpstr>
      <vt:lpstr>Outline</vt:lpstr>
      <vt:lpstr>Kahoot Instructions</vt:lpstr>
      <vt:lpstr>Review of Iowa State University Demographic Data</vt:lpstr>
      <vt:lpstr>Undergraduate Enrollment by Race/Ethnicity</vt:lpstr>
      <vt:lpstr>African American Undergraduate Enrollment by Gender</vt:lpstr>
      <vt:lpstr>6-Year Graduation Rates of Pertinent Identities</vt:lpstr>
      <vt:lpstr>6-Year Graduation Rates (cont.) </vt:lpstr>
      <vt:lpstr>Literature Review - Factors Affecting African American Males in Higher Ed</vt:lpstr>
      <vt:lpstr>Building Supportive Relationships</vt:lpstr>
      <vt:lpstr>Building Supportive Relationships (cont.)</vt:lpstr>
      <vt:lpstr>Ecological Perspective </vt:lpstr>
      <vt:lpstr>Ecological Perspective: School-to-Prison Pipeline</vt:lpstr>
      <vt:lpstr>Identity Development and Involvement</vt:lpstr>
      <vt:lpstr>Identity Development and Involvement </vt:lpstr>
      <vt:lpstr>Academic Self-Efficacy</vt:lpstr>
      <vt:lpstr>Think, Pair, &amp; Share </vt:lpstr>
      <vt:lpstr>Literature Review Summary</vt:lpstr>
      <vt:lpstr>Literature Review Summary (cont.)</vt:lpstr>
      <vt:lpstr>Survey Information -  Overview and Results</vt:lpstr>
      <vt:lpstr>Survey Limitations</vt:lpstr>
      <vt:lpstr>Survey Overview</vt:lpstr>
      <vt:lpstr>Survey Overview (cont.)</vt:lpstr>
      <vt:lpstr>Survey Overview - Academic Background</vt:lpstr>
      <vt:lpstr>Survey Overview - Academic Background (cont.)</vt:lpstr>
      <vt:lpstr>Survey Results - Supportive Relationships</vt:lpstr>
      <vt:lpstr>Survey Results - Supportive Relationships (cont.)</vt:lpstr>
      <vt:lpstr>Survey Results - Supportive Relationships (cont.)</vt:lpstr>
      <vt:lpstr>Survey Results - Ecological Perspective</vt:lpstr>
      <vt:lpstr>Survey Results - Identity Development and Involvement </vt:lpstr>
      <vt:lpstr>Are there stereotypes that you feel have the ability to impact your academic success? </vt:lpstr>
      <vt:lpstr>Survey Results - Academic Self-Efficacy</vt:lpstr>
      <vt:lpstr>Survey Results - Academic Self-Efficacy (cont.)</vt:lpstr>
      <vt:lpstr>Solutions and Suggestions</vt:lpstr>
      <vt:lpstr>Solutions - A Case Study of Georgia State</vt:lpstr>
      <vt:lpstr>Solutions - Current ISU Programs</vt:lpstr>
      <vt:lpstr>Solutions - Current ISU Programs (cont.)</vt:lpstr>
      <vt:lpstr>Additional Suggestions </vt:lpstr>
      <vt:lpstr>Mission Statement - Revisited</vt:lpstr>
      <vt:lpstr>References</vt:lpstr>
      <vt:lpstr>References (cont.)</vt:lpstr>
      <vt:lpstr>Contact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Leaverton, Emily M</cp:lastModifiedBy>
  <cp:revision>2</cp:revision>
  <dcterms:modified xsi:type="dcterms:W3CDTF">2018-03-23T16:21:58Z</dcterms:modified>
</cp:coreProperties>
</file>