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sldIdLst>
    <p:sldId id="256" r:id="rId5"/>
  </p:sldIdLst>
  <p:sldSz cx="43891200" cy="32918400"/>
  <p:notesSz cx="6858000" cy="9144000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0909"/>
    <a:srgbClr val="CF0000"/>
    <a:srgbClr val="DE0000"/>
    <a:srgbClr val="E5FF00"/>
    <a:srgbClr val="CC6600"/>
    <a:srgbClr val="4C452B"/>
    <a:srgbClr val="FFFFFF"/>
    <a:srgbClr val="D2D0CA"/>
    <a:srgbClr val="B3153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82" autoAdjust="0"/>
    <p:restoredTop sz="94660"/>
  </p:normalViewPr>
  <p:slideViewPr>
    <p:cSldViewPr snapToGrid="0">
      <p:cViewPr>
        <p:scale>
          <a:sx n="33" d="100"/>
          <a:sy n="33" d="100"/>
        </p:scale>
        <p:origin x="1962" y="132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2475" y="10226675"/>
            <a:ext cx="37306250" cy="70548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363" y="18653125"/>
            <a:ext cx="30724475" cy="84137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7625"/>
            <a:ext cx="39503350" cy="5486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3925" y="7680325"/>
            <a:ext cx="39503350" cy="21724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438" y="1317625"/>
            <a:ext cx="9875837" cy="280876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3925" y="1317625"/>
            <a:ext cx="29475113" cy="280876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7625"/>
            <a:ext cx="39503350" cy="5486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3925" y="7680325"/>
            <a:ext cx="39503350" cy="217249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21153438"/>
            <a:ext cx="37307838" cy="65373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0" y="13952538"/>
            <a:ext cx="37307838" cy="72009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7625"/>
            <a:ext cx="39503350" cy="5486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3925" y="7680325"/>
            <a:ext cx="19675475" cy="217249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21800" y="7680325"/>
            <a:ext cx="19675475" cy="217249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7625"/>
            <a:ext cx="39503350" cy="5486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3925" y="7369175"/>
            <a:ext cx="19392900" cy="30702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3925" y="10439400"/>
            <a:ext cx="19392900" cy="189658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438" y="7369175"/>
            <a:ext cx="19400837" cy="30702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438" y="10439400"/>
            <a:ext cx="19400837" cy="189658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7625"/>
            <a:ext cx="39503350" cy="5486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1275"/>
            <a:ext cx="14439900" cy="55768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875" y="1311275"/>
            <a:ext cx="24536400" cy="280939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3925" y="6888163"/>
            <a:ext cx="14439900" cy="22517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663" y="23042563"/>
            <a:ext cx="26335037" cy="27209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663" y="2941638"/>
            <a:ext cx="26335037" cy="197500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663" y="25763538"/>
            <a:ext cx="26335037" cy="38623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43891200" cy="3581400"/>
          </a:xfrm>
          <a:prstGeom prst="rect">
            <a:avLst/>
          </a:prstGeom>
          <a:solidFill>
            <a:srgbClr val="B3153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31470600"/>
            <a:ext cx="43891200" cy="1447800"/>
          </a:xfrm>
          <a:prstGeom prst="rect">
            <a:avLst/>
          </a:prstGeom>
          <a:solidFill>
            <a:srgbClr val="B3153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3581400"/>
            <a:ext cx="43891200" cy="1600200"/>
          </a:xfrm>
          <a:prstGeom prst="rect">
            <a:avLst/>
          </a:prstGeom>
          <a:solidFill>
            <a:srgbClr val="D2D0C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5" y="470055"/>
            <a:ext cx="16306789" cy="122128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Times" charset="0"/>
        </a:defRPr>
      </a:lvl2pPr>
      <a:lvl3pPr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Times" charset="0"/>
        </a:defRPr>
      </a:lvl3pPr>
      <a:lvl4pPr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Times" charset="0"/>
        </a:defRPr>
      </a:lvl4pPr>
      <a:lvl5pPr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Times" charset="0"/>
        </a:defRPr>
      </a:lvl5pPr>
      <a:lvl6pPr marL="457200"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Times" charset="0"/>
        </a:defRPr>
      </a:lvl6pPr>
      <a:lvl7pPr marL="914400"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Times" charset="0"/>
        </a:defRPr>
      </a:lvl7pPr>
      <a:lvl8pPr marL="1371600"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Times" charset="0"/>
        </a:defRPr>
      </a:lvl8pPr>
      <a:lvl9pPr marL="1828800"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Times" charset="0"/>
        </a:defRPr>
      </a:lvl9pPr>
    </p:titleStyle>
    <p:bodyStyle>
      <a:lvl1pPr marL="1646238" indent="-1646238" algn="l" defTabSz="4389438" rtl="0" fontAlgn="base">
        <a:spcBef>
          <a:spcPct val="20000"/>
        </a:spcBef>
        <a:spcAft>
          <a:spcPct val="0"/>
        </a:spcAft>
        <a:buChar char="•"/>
        <a:defRPr sz="15400">
          <a:solidFill>
            <a:schemeClr val="tx1"/>
          </a:solidFill>
          <a:latin typeface="+mn-lt"/>
          <a:ea typeface="+mn-ea"/>
          <a:cs typeface="+mn-cs"/>
        </a:defRPr>
      </a:lvl1pPr>
      <a:lvl2pPr marL="3565525" indent="-1371600" algn="l" defTabSz="4389438" rtl="0" fontAlgn="base">
        <a:spcBef>
          <a:spcPct val="20000"/>
        </a:spcBef>
        <a:spcAft>
          <a:spcPct val="0"/>
        </a:spcAft>
        <a:buChar char="–"/>
        <a:defRPr sz="13400">
          <a:solidFill>
            <a:schemeClr val="tx1"/>
          </a:solidFill>
          <a:latin typeface="+mn-lt"/>
        </a:defRPr>
      </a:lvl2pPr>
      <a:lvl3pPr marL="5486400" indent="-1096963" algn="l" defTabSz="4389438" rtl="0" fontAlgn="base">
        <a:spcBef>
          <a:spcPct val="20000"/>
        </a:spcBef>
        <a:spcAft>
          <a:spcPct val="0"/>
        </a:spcAft>
        <a:buChar char="•"/>
        <a:defRPr sz="11500">
          <a:solidFill>
            <a:schemeClr val="tx1"/>
          </a:solidFill>
          <a:latin typeface="+mn-lt"/>
        </a:defRPr>
      </a:lvl3pPr>
      <a:lvl4pPr marL="7680325" indent="-1096963" algn="l" defTabSz="4389438" rtl="0" fontAlgn="base">
        <a:spcBef>
          <a:spcPct val="20000"/>
        </a:spcBef>
        <a:spcAft>
          <a:spcPct val="0"/>
        </a:spcAft>
        <a:buChar char="–"/>
        <a:defRPr sz="9600">
          <a:solidFill>
            <a:schemeClr val="tx1"/>
          </a:solidFill>
          <a:latin typeface="+mn-lt"/>
        </a:defRPr>
      </a:lvl4pPr>
      <a:lvl5pPr marL="9875838" indent="-1096963" algn="l" defTabSz="4389438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5pPr>
      <a:lvl6pPr marL="10333038" indent="-1096963" algn="l" defTabSz="4389438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6pPr>
      <a:lvl7pPr marL="10790238" indent="-1096963" algn="l" defTabSz="4389438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7pPr>
      <a:lvl8pPr marL="11247438" indent="-1096963" algn="l" defTabSz="4389438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8pPr>
      <a:lvl9pPr marL="11704638" indent="-1096963" algn="l" defTabSz="4389438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mailto:koziel@iastate.edu" TargetMode="External"/><Relationship Id="rId4" Type="http://schemas.openxmlformats.org/officeDocument/2006/relationships/hyperlink" Target="mailto:mea1@iastate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C6ADD79-9600-4DA9-90A3-8245916B1C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8490" y="8915769"/>
            <a:ext cx="16521501" cy="51855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423A4F9-2027-4FE4-B471-B79F77C4EA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20974" y="14796368"/>
            <a:ext cx="16521501" cy="7314472"/>
          </a:xfrm>
          <a:prstGeom prst="rect">
            <a:avLst/>
          </a:prstGeom>
        </p:spPr>
      </p:pic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11198417" y="7397539"/>
            <a:ext cx="17654500" cy="2256002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6000" b="1" dirty="0">
                <a:latin typeface="Arial"/>
                <a:cs typeface="Arial"/>
              </a:rPr>
              <a:t>Facility Design</a:t>
            </a:r>
            <a:endParaRPr lang="en-US" sz="6000" i="1" dirty="0">
              <a:latin typeface="Arial" charset="0"/>
              <a:cs typeface="Arial"/>
            </a:endParaRPr>
          </a:p>
          <a:p>
            <a:pPr algn="l"/>
            <a:endParaRPr lang="en-US" sz="4000" dirty="0">
              <a:latin typeface="Arial"/>
              <a:cs typeface="Arial"/>
            </a:endParaRPr>
          </a:p>
          <a:p>
            <a:pPr marL="1143000" indent="-1143000" algn="l">
              <a:buFont typeface="Arial" panose="020B0604020202020204" pitchFamily="34" charset="0"/>
              <a:buChar char="•"/>
            </a:pPr>
            <a:endParaRPr lang="en-US" sz="4000" dirty="0">
              <a:latin typeface="Arial" charset="0"/>
              <a:cs typeface="Arial" charset="0"/>
            </a:endParaRPr>
          </a:p>
          <a:p>
            <a:pPr algn="l"/>
            <a:endParaRPr lang="en-US" sz="4000" dirty="0">
              <a:latin typeface="Arial" charset="0"/>
              <a:cs typeface="Arial" charset="0"/>
            </a:endParaRPr>
          </a:p>
          <a:p>
            <a:pPr algn="l"/>
            <a:endParaRPr lang="en-US" sz="4000" dirty="0">
              <a:latin typeface="Arial" charset="0"/>
              <a:cs typeface="Arial" charset="0"/>
            </a:endParaRPr>
          </a:p>
          <a:p>
            <a:pPr algn="l"/>
            <a:endParaRPr lang="en-US" sz="4000" dirty="0">
              <a:latin typeface="Arial" charset="0"/>
              <a:cs typeface="Arial" charset="0"/>
            </a:endParaRPr>
          </a:p>
          <a:p>
            <a:pPr algn="l"/>
            <a:endParaRPr lang="en-US" sz="4000" dirty="0">
              <a:latin typeface="Arial" charset="0"/>
            </a:endParaRPr>
          </a:p>
          <a:p>
            <a:pPr algn="l"/>
            <a:endParaRPr lang="en-US" sz="4000" dirty="0">
              <a:latin typeface="Arial" charset="0"/>
            </a:endParaRPr>
          </a:p>
          <a:p>
            <a:pPr algn="l"/>
            <a:endParaRPr lang="en-US" sz="4000" dirty="0">
              <a:latin typeface="Arial" charset="0"/>
            </a:endParaRPr>
          </a:p>
          <a:p>
            <a:pPr marL="1143000" indent="-1143000" algn="l">
              <a:buFont typeface="Arial" panose="020B0604020202020204" pitchFamily="34" charset="0"/>
              <a:buChar char="•"/>
            </a:pPr>
            <a:endParaRPr lang="en-US" sz="4000" dirty="0">
              <a:latin typeface="Arial" charset="0"/>
              <a:cs typeface="Arial" charset="0"/>
            </a:endParaRPr>
          </a:p>
          <a:p>
            <a:pPr marL="1143000" indent="-1143000" algn="l">
              <a:buFont typeface="Arial" panose="020B0604020202020204" pitchFamily="34" charset="0"/>
              <a:buChar char="•"/>
            </a:pPr>
            <a:endParaRPr lang="en-US" sz="4000" dirty="0">
              <a:latin typeface="Arial" charset="0"/>
              <a:cs typeface="Arial" charset="0"/>
            </a:endParaRPr>
          </a:p>
          <a:p>
            <a:pPr marL="1143000" indent="-1143000" algn="l">
              <a:buFont typeface="Arial" panose="020B0604020202020204" pitchFamily="34" charset="0"/>
              <a:buChar char="•"/>
            </a:pPr>
            <a:endParaRPr lang="en-US" sz="4000" dirty="0">
              <a:latin typeface="Arial" charset="0"/>
              <a:cs typeface="Arial" charset="0"/>
            </a:endParaRPr>
          </a:p>
          <a:p>
            <a:pPr marL="1143000" indent="-1143000" algn="l">
              <a:buFont typeface="Arial" panose="020B0604020202020204" pitchFamily="34" charset="0"/>
              <a:buChar char="•"/>
            </a:pPr>
            <a:endParaRPr lang="en-US" sz="4000" dirty="0">
              <a:latin typeface="Arial" charset="0"/>
            </a:endParaRPr>
          </a:p>
          <a:p>
            <a:pPr marL="1143000" indent="-1143000" algn="l">
              <a:buFont typeface="Arial" panose="020B0604020202020204" pitchFamily="34" charset="0"/>
              <a:buChar char="•"/>
            </a:pPr>
            <a:endParaRPr lang="en-US" sz="4000" dirty="0">
              <a:latin typeface="Arial" charset="0"/>
            </a:endParaRPr>
          </a:p>
          <a:p>
            <a:pPr marL="1143000" indent="-1143000" algn="l">
              <a:buFont typeface="Arial" panose="020B0604020202020204" pitchFamily="34" charset="0"/>
              <a:buChar char="•"/>
            </a:pPr>
            <a:endParaRPr lang="en-US" sz="4000" dirty="0">
              <a:latin typeface="Arial" charset="0"/>
            </a:endParaRPr>
          </a:p>
          <a:p>
            <a:pPr marL="1143000" indent="-1143000" algn="l">
              <a:buFont typeface="Arial" panose="020B0604020202020204" pitchFamily="34" charset="0"/>
              <a:buChar char="•"/>
            </a:pPr>
            <a:endParaRPr lang="en-US" sz="4000" dirty="0">
              <a:latin typeface="Arial" charset="0"/>
            </a:endParaRPr>
          </a:p>
          <a:p>
            <a:pPr marL="1143000" indent="-1143000" algn="l">
              <a:buFont typeface="Arial" panose="020B0604020202020204" pitchFamily="34" charset="0"/>
              <a:buChar char="•"/>
            </a:pPr>
            <a:endParaRPr lang="en-US" sz="4000" dirty="0">
              <a:latin typeface="Arial" charset="0"/>
            </a:endParaRPr>
          </a:p>
          <a:p>
            <a:pPr marL="1143000" indent="-1143000" algn="l">
              <a:buFont typeface="Arial" panose="020B0604020202020204" pitchFamily="34" charset="0"/>
              <a:buChar char="•"/>
            </a:pPr>
            <a:endParaRPr lang="en-US" sz="4000" dirty="0">
              <a:latin typeface="Arial" charset="0"/>
            </a:endParaRPr>
          </a:p>
          <a:p>
            <a:pPr marL="1143000" indent="-1143000" algn="l">
              <a:buFont typeface="Arial" panose="020B0604020202020204" pitchFamily="34" charset="0"/>
              <a:buChar char="•"/>
            </a:pPr>
            <a:endParaRPr lang="en-US" sz="4000" dirty="0">
              <a:latin typeface="Arial" charset="0"/>
            </a:endParaRPr>
          </a:p>
          <a:p>
            <a:pPr marL="1143000" indent="-1143000" algn="l">
              <a:buFont typeface="Arial" panose="020B0604020202020204" pitchFamily="34" charset="0"/>
              <a:buChar char="•"/>
            </a:pPr>
            <a:endParaRPr lang="en-US" sz="4000" dirty="0">
              <a:latin typeface="Arial" charset="0"/>
              <a:cs typeface="Arial"/>
            </a:endParaRPr>
          </a:p>
          <a:p>
            <a:pPr marL="1143000" indent="-1143000" algn="l">
              <a:buFont typeface="Arial" panose="020B0604020202020204" pitchFamily="34" charset="0"/>
              <a:buChar char="•"/>
            </a:pPr>
            <a:endParaRPr lang="en-US" sz="4000" dirty="0">
              <a:latin typeface="Arial" charset="0"/>
              <a:cs typeface="Arial"/>
            </a:endParaRPr>
          </a:p>
          <a:p>
            <a:pPr marL="1143000" indent="-1143000" algn="l">
              <a:buFont typeface="Arial" panose="020B0604020202020204" pitchFamily="34" charset="0"/>
              <a:buChar char="•"/>
            </a:pPr>
            <a:endParaRPr lang="en-US" sz="4000" dirty="0">
              <a:latin typeface="Arial" charset="0"/>
              <a:cs typeface="Arial"/>
            </a:endParaRPr>
          </a:p>
          <a:p>
            <a:pPr marL="1143000" indent="-1143000" algn="l">
              <a:buFont typeface="Arial" panose="020B0604020202020204" pitchFamily="34" charset="0"/>
              <a:buChar char="•"/>
            </a:pPr>
            <a:endParaRPr lang="en-US" sz="4000" dirty="0">
              <a:latin typeface="Arial" charset="0"/>
              <a:cs typeface="Arial"/>
            </a:endParaRPr>
          </a:p>
          <a:p>
            <a:pPr marL="1143000" indent="-1143000" algn="l">
              <a:buFont typeface="Arial" panose="020B0604020202020204" pitchFamily="34" charset="0"/>
              <a:buChar char="•"/>
            </a:pPr>
            <a:endParaRPr lang="en-US" sz="4000" dirty="0">
              <a:latin typeface="Arial" charset="0"/>
              <a:cs typeface="Arial"/>
            </a:endParaRPr>
          </a:p>
          <a:p>
            <a:pPr marL="1143000" indent="-1143000" algn="l">
              <a:buFont typeface="Arial" panose="020B0604020202020204" pitchFamily="34" charset="0"/>
              <a:buChar char="•"/>
            </a:pPr>
            <a:endParaRPr lang="en-US" sz="4000" dirty="0">
              <a:latin typeface="Arial" charset="0"/>
              <a:cs typeface="Arial"/>
            </a:endParaRPr>
          </a:p>
          <a:p>
            <a:pPr marL="1143000" indent="-1143000" algn="l">
              <a:buFont typeface="Arial" panose="020B0604020202020204" pitchFamily="34" charset="0"/>
              <a:buChar char="•"/>
            </a:pPr>
            <a:endParaRPr lang="en-US" sz="4000" dirty="0">
              <a:latin typeface="Arial" charset="0"/>
              <a:cs typeface="Arial"/>
            </a:endParaRPr>
          </a:p>
          <a:p>
            <a:pPr marL="1143000" indent="-1143000" algn="l">
              <a:buFont typeface="Arial" panose="020B0604020202020204" pitchFamily="34" charset="0"/>
              <a:buChar char="•"/>
            </a:pPr>
            <a:endParaRPr lang="en-US" sz="4000" dirty="0">
              <a:latin typeface="Arial" charset="0"/>
              <a:cs typeface="Arial"/>
            </a:endParaRPr>
          </a:p>
          <a:p>
            <a:pPr marL="1143000" indent="-1143000" algn="l">
              <a:buFont typeface="Arial" panose="020B0604020202020204" pitchFamily="34" charset="0"/>
              <a:buChar char="•"/>
            </a:pPr>
            <a:endParaRPr lang="en-US" sz="4000" dirty="0">
              <a:latin typeface="Arial" charset="0"/>
              <a:cs typeface="Arial"/>
            </a:endParaRPr>
          </a:p>
          <a:p>
            <a:pPr marL="1143000" indent="-1143000" algn="l">
              <a:buFont typeface="Arial" panose="020B0604020202020204" pitchFamily="34" charset="0"/>
              <a:buChar char="•"/>
            </a:pPr>
            <a:endParaRPr lang="en-US" sz="4000" dirty="0">
              <a:latin typeface="Arial" charset="0"/>
              <a:cs typeface="Arial"/>
            </a:endParaRPr>
          </a:p>
          <a:p>
            <a:pPr algn="l"/>
            <a:endParaRPr lang="en-US" sz="4000" dirty="0">
              <a:latin typeface="Arial" charset="0"/>
              <a:cs typeface="Arial"/>
            </a:endParaRPr>
          </a:p>
          <a:p>
            <a:pPr algn="l"/>
            <a:endParaRPr lang="en-US" sz="4000" dirty="0">
              <a:latin typeface="Arial" charset="0"/>
              <a:cs typeface="Arial"/>
            </a:endParaRPr>
          </a:p>
          <a:p>
            <a:pPr algn="l"/>
            <a:endParaRPr lang="en-US" sz="4000" dirty="0">
              <a:latin typeface="Arial" charset="0"/>
              <a:cs typeface="Arial"/>
            </a:endParaRPr>
          </a:p>
          <a:p>
            <a:pPr algn="l"/>
            <a:endParaRPr lang="en-US" sz="4000" dirty="0">
              <a:latin typeface="Arial" charset="0"/>
              <a:cs typeface="Arial"/>
            </a:endParaRPr>
          </a:p>
          <a:p>
            <a:pPr algn="l"/>
            <a:endParaRPr lang="en-US" sz="4000" dirty="0">
              <a:latin typeface="Arial" charset="0"/>
              <a:cs typeface="Arial"/>
            </a:endParaRPr>
          </a:p>
          <a:p>
            <a:pPr algn="l"/>
            <a:endParaRPr lang="en-US" sz="4000" dirty="0">
              <a:latin typeface="Arial" charset="0"/>
              <a:cs typeface="Arial"/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1524000" y="1935163"/>
            <a:ext cx="2477255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7200" b="1">
                <a:solidFill>
                  <a:srgbClr val="FFFFFF"/>
                </a:solidFill>
                <a:latin typeface="Arial" charset="0"/>
              </a:rPr>
              <a:t>Department of Agricultural and Biosystems Engineering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23545800" y="1227635"/>
            <a:ext cx="19202400" cy="132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40" tIns="45720" rIns="91440" bIns="45720" anchor="t">
            <a:spAutoFit/>
          </a:bodyPr>
          <a:lstStyle/>
          <a:p>
            <a:pPr marL="228600" lvl="2">
              <a:lnSpc>
                <a:spcPct val="75000"/>
              </a:lnSpc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  <a:latin typeface="Arial"/>
                <a:cs typeface="Arial"/>
              </a:rPr>
              <a:t>TSM 416 Technology Capstone</a:t>
            </a:r>
          </a:p>
          <a:p>
            <a:pPr marL="228600" lvl="2">
              <a:lnSpc>
                <a:spcPct val="75000"/>
              </a:lnSpc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  <a:latin typeface="Arial"/>
                <a:cs typeface="Arial"/>
              </a:rPr>
              <a:t>*Instructors: </a:t>
            </a:r>
            <a:r>
              <a:rPr lang="en-US" sz="4000">
                <a:solidFill>
                  <a:schemeClr val="bg1"/>
                </a:solidFill>
                <a:latin typeface="Arial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mea1@iastate.edu</a:t>
            </a:r>
            <a:r>
              <a:rPr lang="en-US" sz="4000">
                <a:solidFill>
                  <a:schemeClr val="bg1"/>
                </a:solidFill>
                <a:latin typeface="Arial"/>
                <a:cs typeface="Arial"/>
              </a:rPr>
              <a:t>; </a:t>
            </a:r>
            <a:r>
              <a:rPr lang="en-US" sz="4000">
                <a:solidFill>
                  <a:schemeClr val="bg1"/>
                </a:solidFill>
                <a:latin typeface="Arial"/>
                <a:cs typeface="Arial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koziel@iastate.edu</a:t>
            </a:r>
            <a:r>
              <a:rPr lang="en-US" sz="4000">
                <a:solidFill>
                  <a:schemeClr val="bg1"/>
                </a:solidFill>
                <a:latin typeface="Arial"/>
                <a:cs typeface="Arial"/>
              </a:rPr>
              <a:t> </a:t>
            </a:r>
            <a:endParaRPr lang="en-US" sz="4000">
              <a:solidFill>
                <a:schemeClr val="bg1"/>
              </a:solidFill>
              <a:latin typeface="Arial" charset="0"/>
              <a:cs typeface="Arial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346200" y="3813512"/>
            <a:ext cx="41148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6000">
                <a:solidFill>
                  <a:srgbClr val="4C452B"/>
                </a:solidFill>
                <a:latin typeface="Arial"/>
                <a:cs typeface="Arial"/>
              </a:rPr>
              <a:t>Chee Hin Hang, Collin Gingerich, Kade Tix, Sophia Anderson, Michael E. Anderson*, Jacek A. Koziel*    </a:t>
            </a:r>
            <a:endParaRPr lang="en-US" sz="6000">
              <a:solidFill>
                <a:srgbClr val="4C452B"/>
              </a:solidFill>
              <a:latin typeface="Arial" charset="0"/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838200" y="31907202"/>
            <a:ext cx="42748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algn="l">
              <a:lnSpc>
                <a:spcPct val="75000"/>
              </a:lnSpc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  <a:latin typeface="Arial"/>
                <a:cs typeface="Arial"/>
              </a:rPr>
              <a:t>Acknowledgements: Authors are grateful to Kathleen </a:t>
            </a:r>
            <a:r>
              <a:rPr lang="en-US" sz="4000" err="1">
                <a:solidFill>
                  <a:schemeClr val="bg1"/>
                </a:solidFill>
                <a:latin typeface="Arial"/>
                <a:cs typeface="Arial"/>
              </a:rPr>
              <a:t>Wellik</a:t>
            </a:r>
            <a:r>
              <a:rPr lang="en-US" sz="4000">
                <a:solidFill>
                  <a:schemeClr val="bg1"/>
                </a:solidFill>
                <a:latin typeface="Arial"/>
                <a:cs typeface="Arial"/>
              </a:rPr>
              <a:t> and Butch Hansen for the opportunity to work on this project. Project was co-funded by the differential tuition.  </a:t>
            </a:r>
            <a:endParaRPr lang="en-US" sz="40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1108415" y="5287875"/>
            <a:ext cx="42062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algn="l"/>
            <a:r>
              <a:rPr lang="en-US" sz="8000" b="1">
                <a:latin typeface="Arial"/>
                <a:cs typeface="Arial"/>
              </a:rPr>
              <a:t>ISU Transportation Services Facility Design</a:t>
            </a:r>
            <a:endParaRPr lang="en-US"/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176128" y="6472666"/>
            <a:ext cx="2095817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6000">
                <a:latin typeface="Arial"/>
                <a:cs typeface="Arial"/>
              </a:rPr>
              <a:t>Client: ISU Transportation Services, Ames, Iowa</a:t>
            </a: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1117347" y="8983680"/>
            <a:ext cx="10409396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algn="l"/>
            <a:r>
              <a:rPr lang="en-US" sz="6000" b="1" dirty="0">
                <a:latin typeface="Arial"/>
                <a:cs typeface="Arial"/>
              </a:rPr>
              <a:t>Problem Statement</a:t>
            </a:r>
            <a:endParaRPr lang="en-US" sz="6000" dirty="0">
              <a:cs typeface="Times" charset="0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/>
                <a:cs typeface="Arial"/>
              </a:rPr>
              <a:t>ISU Transportation Services requires a new facility to better suit our client's </a:t>
            </a:r>
            <a:r>
              <a:rPr lang="en-US" sz="4000" dirty="0" smtClean="0">
                <a:latin typeface="Arial"/>
                <a:cs typeface="Arial"/>
              </a:rPr>
              <a:t>needs</a:t>
            </a:r>
            <a:endParaRPr lang="en-US" sz="4000" dirty="0">
              <a:latin typeface="Arial"/>
              <a:cs typeface="Arial"/>
            </a:endParaRPr>
          </a:p>
          <a:p>
            <a:pPr marL="571500" indent="-571500" algn="l">
              <a:buFont typeface="Arial"/>
              <a:buChar char="•"/>
            </a:pPr>
            <a:r>
              <a:rPr lang="en-US" sz="4000" dirty="0">
                <a:latin typeface="Arial"/>
                <a:cs typeface="Arial"/>
              </a:rPr>
              <a:t>There current building is becoming more outdated and does not have space for all their current </a:t>
            </a:r>
            <a:r>
              <a:rPr lang="en-US" sz="4000" dirty="0" smtClean="0">
                <a:latin typeface="Arial"/>
                <a:cs typeface="Arial"/>
              </a:rPr>
              <a:t>employees</a:t>
            </a:r>
            <a:endParaRPr lang="en-US" sz="4000" dirty="0">
              <a:latin typeface="Arial"/>
              <a:cs typeface="Arial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/>
                <a:cs typeface="Arial"/>
              </a:rPr>
              <a:t>This is becoming a problem for our client making them more inefficient than they would </a:t>
            </a:r>
            <a:r>
              <a:rPr lang="en-US" sz="4000" dirty="0" smtClean="0">
                <a:latin typeface="Arial"/>
                <a:cs typeface="Arial"/>
              </a:rPr>
              <a:t>like</a:t>
            </a:r>
            <a:endParaRPr lang="en-US" sz="4000" dirty="0">
              <a:latin typeface="Arial"/>
              <a:cs typeface="Arial"/>
            </a:endParaRP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29358450" y="17351673"/>
            <a:ext cx="13875369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algn="l"/>
            <a:r>
              <a:rPr lang="en-US" sz="6000" b="1" dirty="0">
                <a:latin typeface="Arial"/>
                <a:cs typeface="Arial"/>
              </a:rPr>
              <a:t>Major Deliverables</a:t>
            </a:r>
            <a:endParaRPr lang="en-US" sz="4000" dirty="0">
              <a:latin typeface="Arial" charset="0"/>
              <a:cs typeface="Arial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/>
                <a:cs typeface="Arial"/>
              </a:rPr>
              <a:t>CAD drawings of proposed building </a:t>
            </a:r>
            <a:r>
              <a:rPr lang="en-US" sz="4000" dirty="0" smtClean="0">
                <a:latin typeface="Arial"/>
                <a:cs typeface="Arial"/>
              </a:rPr>
              <a:t>layout</a:t>
            </a:r>
            <a:endParaRPr lang="en-US" sz="4000" dirty="0">
              <a:latin typeface="Arial" charset="0"/>
              <a:cs typeface="Arial"/>
            </a:endParaRPr>
          </a:p>
          <a:p>
            <a:pPr marL="571500" indent="-571500" algn="l">
              <a:buFont typeface="Arial"/>
              <a:buChar char="•"/>
            </a:pPr>
            <a:r>
              <a:rPr lang="en-US" sz="4000" dirty="0">
                <a:latin typeface="Arial"/>
                <a:cs typeface="Arial"/>
              </a:rPr>
              <a:t>Proposed facility plan is complete and meets client’s needs and </a:t>
            </a:r>
            <a:r>
              <a:rPr lang="en-US" sz="4000" dirty="0" smtClean="0">
                <a:latin typeface="Arial"/>
                <a:cs typeface="Arial"/>
              </a:rPr>
              <a:t>expectations</a:t>
            </a:r>
            <a:endParaRPr lang="en-US" sz="4000" dirty="0">
              <a:latin typeface="Arial" charset="0"/>
              <a:cs typeface="Arial"/>
            </a:endParaRP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29361912" y="8985726"/>
            <a:ext cx="1391586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algn="l"/>
            <a:r>
              <a:rPr lang="en-US" sz="6000" b="1" dirty="0">
                <a:latin typeface="Arial"/>
                <a:cs typeface="Arial"/>
              </a:rPr>
              <a:t>Scope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/>
                <a:cs typeface="Arial"/>
              </a:rPr>
              <a:t>Design new shop and office </a:t>
            </a:r>
            <a:r>
              <a:rPr lang="en-US" sz="4000" dirty="0" smtClean="0">
                <a:latin typeface="Arial"/>
                <a:cs typeface="Arial"/>
              </a:rPr>
              <a:t>spaces</a:t>
            </a:r>
            <a:endParaRPr lang="en-US" sz="4000" dirty="0">
              <a:latin typeface="Arial" charset="0"/>
              <a:cs typeface="Arial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/>
                <a:cs typeface="Arial"/>
              </a:rPr>
              <a:t>Addition of clean bay, decal bay, Tire alignment bay and electric vehicle </a:t>
            </a:r>
            <a:r>
              <a:rPr lang="en-US" sz="4000" dirty="0" smtClean="0">
                <a:latin typeface="Arial"/>
                <a:cs typeface="Arial"/>
              </a:rPr>
              <a:t>equipment</a:t>
            </a:r>
            <a:endParaRPr lang="en-US" sz="4000" dirty="0">
              <a:latin typeface="Arial"/>
              <a:cs typeface="Arial"/>
            </a:endParaRPr>
          </a:p>
          <a:p>
            <a:pPr algn="l"/>
            <a:endParaRPr lang="en-US" sz="4000" dirty="0">
              <a:latin typeface="Arial" charset="0"/>
            </a:endParaRP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29354987" y="21591384"/>
            <a:ext cx="1391932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algn="l"/>
            <a:r>
              <a:rPr lang="en-US" sz="6000" b="1" dirty="0">
                <a:latin typeface="Arial"/>
                <a:cs typeface="Arial"/>
              </a:rPr>
              <a:t>Recommendations</a:t>
            </a:r>
            <a:endParaRPr lang="en-US" sz="4000" dirty="0">
              <a:latin typeface="Arial" charset="0"/>
              <a:cs typeface="Arial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/>
                <a:cs typeface="Arial"/>
              </a:rPr>
              <a:t>Move gas pump to the back of the lot to improve fuel pumping and delivery </a:t>
            </a:r>
            <a:r>
              <a:rPr lang="en-US" sz="4000" dirty="0" smtClean="0">
                <a:latin typeface="Arial"/>
                <a:cs typeface="Arial"/>
              </a:rPr>
              <a:t>ease</a:t>
            </a:r>
            <a:endParaRPr lang="en-US" sz="4000" dirty="0">
              <a:latin typeface="Arial" charset="0"/>
              <a:cs typeface="Arial"/>
            </a:endParaRPr>
          </a:p>
          <a:p>
            <a:pPr marL="571500" indent="-571500" algn="l">
              <a:buFont typeface="Arial"/>
              <a:buChar char="•"/>
            </a:pPr>
            <a:r>
              <a:rPr lang="en-US" sz="4000" dirty="0">
                <a:latin typeface="Arial"/>
                <a:cs typeface="Arial"/>
              </a:rPr>
              <a:t>Plan to reserve space around the building and on the lot for additional expansion of the </a:t>
            </a:r>
            <a:r>
              <a:rPr lang="en-US" sz="4000" dirty="0" smtClean="0">
                <a:latin typeface="Arial"/>
                <a:cs typeface="Arial"/>
              </a:rPr>
              <a:t>facilities</a:t>
            </a:r>
            <a:endParaRPr lang="en-US" sz="4000" dirty="0">
              <a:latin typeface="Arial" charset="0"/>
              <a:cs typeface="Arial"/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1328783" y="16111249"/>
            <a:ext cx="10211021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algn="l"/>
            <a:r>
              <a:rPr lang="en-US" sz="6000" b="1" dirty="0" smtClean="0">
                <a:latin typeface="Arial"/>
                <a:cs typeface="Arial"/>
              </a:rPr>
              <a:t>Objectives</a:t>
            </a:r>
            <a:endParaRPr lang="en-US" sz="4000" dirty="0">
              <a:latin typeface="Arial" charset="0"/>
              <a:cs typeface="Arial"/>
            </a:endParaRPr>
          </a:p>
          <a:p>
            <a:pPr marL="571500" indent="-571500" algn="l">
              <a:buFont typeface="Arial"/>
              <a:buChar char="•"/>
            </a:pPr>
            <a:r>
              <a:rPr lang="en-US" sz="4000" dirty="0">
                <a:latin typeface="Arial"/>
                <a:cs typeface="Arial"/>
              </a:rPr>
              <a:t>Provide enough space for employees to work under one roof to improve </a:t>
            </a:r>
            <a:r>
              <a:rPr lang="en-US" sz="4000" dirty="0" smtClean="0">
                <a:latin typeface="Arial"/>
                <a:cs typeface="Arial"/>
              </a:rPr>
              <a:t>efficiency</a:t>
            </a:r>
            <a:r>
              <a:rPr lang="en-US" sz="4000" dirty="0">
                <a:latin typeface="Arial"/>
                <a:cs typeface="Arial"/>
              </a:rPr>
              <a:t> </a:t>
            </a:r>
            <a:endParaRPr lang="en-US" sz="4000" dirty="0">
              <a:latin typeface="Arial" charset="0"/>
              <a:cs typeface="Arial"/>
            </a:endParaRPr>
          </a:p>
          <a:p>
            <a:pPr marL="571500" indent="-571500" algn="l">
              <a:buFont typeface="Arial"/>
              <a:buChar char="•"/>
            </a:pPr>
            <a:r>
              <a:rPr lang="en-US" sz="4000" dirty="0">
                <a:latin typeface="Arial"/>
                <a:cs typeface="Arial"/>
              </a:rPr>
              <a:t>Increase bay height to accommodate larger </a:t>
            </a:r>
            <a:r>
              <a:rPr lang="en-US" sz="4000" dirty="0" smtClean="0">
                <a:latin typeface="Arial"/>
                <a:cs typeface="Arial"/>
              </a:rPr>
              <a:t>vehicles</a:t>
            </a:r>
            <a:r>
              <a:rPr lang="en-US" sz="4000" dirty="0">
                <a:latin typeface="Arial"/>
                <a:cs typeface="Arial"/>
              </a:rPr>
              <a:t> </a:t>
            </a:r>
            <a:endParaRPr lang="en-US" sz="4000" dirty="0">
              <a:latin typeface="Arial" charset="0"/>
              <a:cs typeface="Arial"/>
            </a:endParaRPr>
          </a:p>
          <a:p>
            <a:pPr marL="571500" indent="-571500" algn="l">
              <a:buFont typeface="Arial"/>
              <a:buChar char="•"/>
            </a:pPr>
            <a:r>
              <a:rPr lang="en-US" sz="4000" dirty="0">
                <a:latin typeface="Arial"/>
                <a:cs typeface="Arial"/>
              </a:rPr>
              <a:t>Provide space and resources for electric vehicles to be maintained on </a:t>
            </a:r>
            <a:r>
              <a:rPr lang="en-US" sz="4000" dirty="0" smtClean="0">
                <a:latin typeface="Arial"/>
                <a:cs typeface="Arial"/>
              </a:rPr>
              <a:t>site</a:t>
            </a:r>
            <a:r>
              <a:rPr lang="en-US" sz="4000" dirty="0">
                <a:latin typeface="Arial"/>
                <a:cs typeface="Arial"/>
              </a:rPr>
              <a:t> </a:t>
            </a:r>
            <a:endParaRPr lang="en-US" sz="4000" dirty="0">
              <a:latin typeface="Arial" charset="0"/>
              <a:cs typeface="Arial"/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1123505" y="22786367"/>
            <a:ext cx="10150287" cy="717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algn="l"/>
            <a:r>
              <a:rPr lang="en-US" sz="6000" b="1" dirty="0">
                <a:latin typeface="Arial"/>
                <a:cs typeface="Arial"/>
              </a:rPr>
              <a:t>Constraints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/>
                <a:cs typeface="Arial"/>
              </a:rPr>
              <a:t>Available land to build on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/>
                <a:cs typeface="Arial"/>
              </a:rPr>
              <a:t>Must maintain large parking lot for vehicle </a:t>
            </a:r>
            <a:r>
              <a:rPr lang="en-US" sz="4000" dirty="0" smtClean="0">
                <a:latin typeface="Arial"/>
                <a:cs typeface="Arial"/>
              </a:rPr>
              <a:t>storage</a:t>
            </a:r>
            <a:endParaRPr lang="en-US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/>
                <a:cs typeface="Arial"/>
              </a:rPr>
              <a:t>Existing facility needs to function during </a:t>
            </a:r>
            <a:r>
              <a:rPr lang="en-US" sz="4000" dirty="0" smtClean="0">
                <a:latin typeface="Arial"/>
                <a:cs typeface="Arial"/>
              </a:rPr>
              <a:t>construction</a:t>
            </a:r>
            <a:endParaRPr lang="en-US" sz="4000" dirty="0">
              <a:latin typeface="Arial"/>
              <a:cs typeface="Arial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/>
                <a:cs typeface="Arial"/>
              </a:rPr>
              <a:t>Moderate budget </a:t>
            </a:r>
            <a:r>
              <a:rPr lang="en-US" sz="4000" dirty="0" smtClean="0">
                <a:latin typeface="Arial"/>
                <a:cs typeface="Arial"/>
              </a:rPr>
              <a:t>constraints</a:t>
            </a:r>
            <a:endParaRPr lang="en-US" sz="4000" dirty="0">
              <a:latin typeface="Arial" charset="0"/>
              <a:cs typeface="Arial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smtClean="0">
                <a:latin typeface="Arial"/>
                <a:cs typeface="Arial"/>
              </a:rPr>
              <a:t>2-story </a:t>
            </a:r>
            <a:r>
              <a:rPr lang="en-US" sz="4000" dirty="0" smtClean="0">
                <a:latin typeface="Arial"/>
                <a:cs typeface="Arial"/>
              </a:rPr>
              <a:t>building</a:t>
            </a:r>
            <a:r>
              <a:rPr lang="en-US" sz="4000" dirty="0">
                <a:latin typeface="Arial"/>
                <a:cs typeface="Arial"/>
              </a:rPr>
              <a:t> </a:t>
            </a:r>
            <a:endParaRPr lang="en-US" sz="4000" dirty="0">
              <a:latin typeface="Arial" charset="0"/>
              <a:cs typeface="Arial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/>
                <a:cs typeface="Arial"/>
              </a:rPr>
              <a:t>Needs large bay for food </a:t>
            </a:r>
            <a:r>
              <a:rPr lang="en-US" sz="4000" dirty="0" smtClean="0">
                <a:latin typeface="Arial"/>
                <a:cs typeface="Arial"/>
              </a:rPr>
              <a:t>trucks</a:t>
            </a:r>
            <a:endParaRPr lang="en-US" sz="4000" dirty="0">
              <a:latin typeface="Arial"/>
              <a:cs typeface="Arial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/>
                <a:cs typeface="Arial"/>
              </a:rPr>
              <a:t>ADA requirements must be met</a:t>
            </a:r>
          </a:p>
          <a:p>
            <a:pPr algn="l"/>
            <a:endParaRPr lang="en-US" sz="4000" dirty="0">
              <a:latin typeface="Arial"/>
              <a:cs typeface="Arial"/>
            </a:endParaRP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29351092" y="13010566"/>
            <a:ext cx="1351857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algn="l"/>
            <a:r>
              <a:rPr lang="en-US" sz="6000" b="1" dirty="0">
                <a:latin typeface="Arial"/>
                <a:cs typeface="Arial"/>
              </a:rPr>
              <a:t>Methods/Approach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/>
                <a:cs typeface="Arial"/>
              </a:rPr>
              <a:t>Using AutoCAD for the </a:t>
            </a:r>
            <a:r>
              <a:rPr lang="en-US" sz="4000" dirty="0" smtClean="0">
                <a:latin typeface="Arial"/>
                <a:cs typeface="Arial"/>
              </a:rPr>
              <a:t>layout</a:t>
            </a:r>
            <a:endParaRPr lang="en-US" sz="4000" dirty="0">
              <a:latin typeface="Arial" charset="0"/>
              <a:cs typeface="Arial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/>
                <a:cs typeface="Arial"/>
              </a:rPr>
              <a:t>Meeting with clients and discussing </a:t>
            </a:r>
            <a:r>
              <a:rPr lang="en-US" sz="4000" dirty="0" smtClean="0">
                <a:latin typeface="Arial"/>
                <a:cs typeface="Arial"/>
              </a:rPr>
              <a:t>ideas</a:t>
            </a:r>
            <a:endParaRPr lang="en-US" sz="4000" dirty="0">
              <a:latin typeface="Arial" charset="0"/>
              <a:cs typeface="Arial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latin typeface="Arial"/>
                <a:cs typeface="Arial"/>
              </a:rPr>
              <a:t>Looking at current problems and propose a </a:t>
            </a:r>
            <a:r>
              <a:rPr lang="en-US" sz="4000" dirty="0" smtClean="0">
                <a:latin typeface="Arial"/>
                <a:cs typeface="Arial"/>
              </a:rPr>
              <a:t>solution</a:t>
            </a:r>
            <a:r>
              <a:rPr lang="en-US" sz="4000" dirty="0">
                <a:latin typeface="Arial"/>
                <a:cs typeface="Arial"/>
              </a:rPr>
              <a:t> </a:t>
            </a:r>
            <a:endParaRPr lang="en-US" sz="4000" dirty="0">
              <a:latin typeface="Arial" charset="0"/>
              <a:cs typeface="Arial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4000" dirty="0">
              <a:latin typeface="Arial" charset="0"/>
              <a:cs typeface="Arial" charset="0"/>
            </a:endParaRP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29358450" y="25939390"/>
            <a:ext cx="1328730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algn="l"/>
            <a:r>
              <a:rPr lang="en-US" sz="6000" b="1" dirty="0">
                <a:latin typeface="Arial"/>
                <a:cs typeface="Arial"/>
              </a:rPr>
              <a:t>References</a:t>
            </a:r>
          </a:p>
          <a:p>
            <a:pPr marL="571500" indent="-571500" algn="l">
              <a:buFont typeface="Arial"/>
              <a:buChar char="•"/>
            </a:pPr>
            <a:r>
              <a:rPr lang="en-US" sz="4000" dirty="0">
                <a:latin typeface="Arial"/>
                <a:cs typeface="Arial"/>
              </a:rPr>
              <a:t>CAD drawing from </a:t>
            </a:r>
            <a:r>
              <a:rPr lang="en-US" sz="4000" dirty="0" smtClean="0">
                <a:latin typeface="Arial"/>
                <a:cs typeface="Arial"/>
              </a:rPr>
              <a:t>architect</a:t>
            </a:r>
            <a:endParaRPr lang="en-US" sz="4000" dirty="0">
              <a:latin typeface="Arial"/>
              <a:cs typeface="Arial"/>
            </a:endParaRPr>
          </a:p>
          <a:p>
            <a:pPr marL="571500" indent="-571500" algn="l">
              <a:buFont typeface="Arial"/>
              <a:buChar char="•"/>
            </a:pPr>
            <a:r>
              <a:rPr lang="en-US" sz="4000" dirty="0">
                <a:latin typeface="Arial"/>
                <a:cs typeface="Arial"/>
              </a:rPr>
              <a:t>Shop equipment list from </a:t>
            </a:r>
            <a:r>
              <a:rPr lang="en-US" sz="4000" dirty="0" smtClean="0">
                <a:latin typeface="Arial"/>
                <a:cs typeface="Arial"/>
              </a:rPr>
              <a:t>clients</a:t>
            </a:r>
            <a:endParaRPr lang="en-US" sz="4000" dirty="0">
              <a:latin typeface="Arial"/>
              <a:cs typeface="Arial"/>
            </a:endParaRPr>
          </a:p>
          <a:p>
            <a:pPr marL="571500" indent="-571500" algn="l">
              <a:buFont typeface="Arial"/>
              <a:buChar char="•"/>
            </a:pPr>
            <a:r>
              <a:rPr lang="en-US" sz="4000" dirty="0">
                <a:latin typeface="Arial"/>
                <a:cs typeface="Arial"/>
              </a:rPr>
              <a:t>Visit of car dealership's </a:t>
            </a:r>
            <a:r>
              <a:rPr lang="en-US" sz="4000" dirty="0" smtClean="0">
                <a:latin typeface="Arial"/>
                <a:cs typeface="Arial"/>
              </a:rPr>
              <a:t>facilities</a:t>
            </a:r>
            <a:r>
              <a:rPr lang="en-US" sz="4000" dirty="0">
                <a:latin typeface="Arial"/>
                <a:cs typeface="Arial"/>
              </a:rPr>
              <a:t> </a:t>
            </a:r>
          </a:p>
          <a:p>
            <a:pPr marL="571500" indent="-571500" algn="l">
              <a:buFont typeface="Arial"/>
              <a:buChar char="•"/>
            </a:pPr>
            <a:r>
              <a:rPr lang="pt-BR" sz="4000" dirty="0">
                <a:latin typeface="Arial"/>
                <a:cs typeface="Arial"/>
              </a:rPr>
              <a:t>TSM 116, 201, 214, 310, 444 </a:t>
            </a:r>
            <a:endParaRPr lang="en-US" sz="4000" dirty="0">
              <a:latin typeface="Arial" charset="0"/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B19D83-55E7-4655-9A9B-C1F1BC765B09}"/>
              </a:ext>
            </a:extLst>
          </p:cNvPr>
          <p:cNvSpPr txBox="1"/>
          <p:nvPr/>
        </p:nvSpPr>
        <p:spPr>
          <a:xfrm>
            <a:off x="12649600" y="8229074"/>
            <a:ext cx="4308425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Top Floor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08126B-9465-449C-945A-2CA49C5F1E8A}"/>
              </a:ext>
            </a:extLst>
          </p:cNvPr>
          <p:cNvSpPr txBox="1"/>
          <p:nvPr/>
        </p:nvSpPr>
        <p:spPr>
          <a:xfrm>
            <a:off x="12651140" y="14084871"/>
            <a:ext cx="5470922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Bottom Floor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16CED7-D02E-4563-AF90-E7339ED570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115426" y="22792369"/>
            <a:ext cx="14132954" cy="869386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159092B-0419-4C46-9E73-D580B9537FD0}"/>
              </a:ext>
            </a:extLst>
          </p:cNvPr>
          <p:cNvSpPr txBox="1"/>
          <p:nvPr/>
        </p:nvSpPr>
        <p:spPr>
          <a:xfrm>
            <a:off x="12648148" y="21776706"/>
            <a:ext cx="9135270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Parking Lot Overview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68D6F3-C50C-FC7A-D551-1ABF1D4F2862}"/>
              </a:ext>
            </a:extLst>
          </p:cNvPr>
          <p:cNvSpPr txBox="1"/>
          <p:nvPr/>
        </p:nvSpPr>
        <p:spPr>
          <a:xfrm>
            <a:off x="16958025" y="11285741"/>
            <a:ext cx="3692402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4800" b="1" dirty="0">
                <a:solidFill>
                  <a:srgbClr val="D909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Shop Floor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0d7b083-ea40-48bd-bd72-fb8430f4b2d5">
      <Terms xmlns="http://schemas.microsoft.com/office/infopath/2007/PartnerControls"/>
    </lcf76f155ced4ddcb4097134ff3c332f>
    <TaxCatchAll xmlns="e9217b18-2d6c-49de-a896-e2667ef880c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15247E9BDDDE48AB816008E8BFBAFE" ma:contentTypeVersion="16" ma:contentTypeDescription="Create a new document." ma:contentTypeScope="" ma:versionID="dbb58a1fa4df48ef8432bfbf4c55a767">
  <xsd:schema xmlns:xsd="http://www.w3.org/2001/XMLSchema" xmlns:xs="http://www.w3.org/2001/XMLSchema" xmlns:p="http://schemas.microsoft.com/office/2006/metadata/properties" xmlns:ns2="40d7b083-ea40-48bd-bd72-fb8430f4b2d5" xmlns:ns3="e9217b18-2d6c-49de-a896-e2667ef880c2" targetNamespace="http://schemas.microsoft.com/office/2006/metadata/properties" ma:root="true" ma:fieldsID="201a04534817a5207f8b811cdb5a4798" ns2:_="" ns3:_="">
    <xsd:import namespace="40d7b083-ea40-48bd-bd72-fb8430f4b2d5"/>
    <xsd:import namespace="e9217b18-2d6c-49de-a896-e2667ef880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d7b083-ea40-48bd-bd72-fb8430f4b2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dde203d1-7cfb-462f-9308-eb621c314a9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217b18-2d6c-49de-a896-e2667ef880c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d4d29f0c-9891-4ee0-b230-393259b39be0}" ma:internalName="TaxCatchAll" ma:showField="CatchAllData" ma:web="e9217b18-2d6c-49de-a896-e2667ef880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A7B704-D507-4779-95A3-6A777BB970D0}">
  <ds:schemaRefs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e9217b18-2d6c-49de-a896-e2667ef880c2"/>
    <ds:schemaRef ds:uri="40d7b083-ea40-48bd-bd72-fb8430f4b2d5"/>
  </ds:schemaRefs>
</ds:datastoreItem>
</file>

<file path=customXml/itemProps2.xml><?xml version="1.0" encoding="utf-8"?>
<ds:datastoreItem xmlns:ds="http://schemas.openxmlformats.org/officeDocument/2006/customXml" ds:itemID="{C2D7231D-EAC9-48AB-8F3A-94AE104E7B56}">
  <ds:schemaRefs>
    <ds:schemaRef ds:uri="40d7b083-ea40-48bd-bd72-fb8430f4b2d5"/>
    <ds:schemaRef ds:uri="e9217b18-2d6c-49de-a896-e2667ef880c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EBECA074-AF76-4BC9-BC69-E10CEB94708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348</Words>
  <Application>Microsoft Office PowerPoint</Application>
  <PresentationFormat>Custom</PresentationFormat>
  <Paragraphs>78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Times</vt:lpstr>
      <vt:lpstr>Blank Presentation</vt:lpstr>
      <vt:lpstr>PowerPoint Presentation</vt:lpstr>
    </vt:vector>
  </TitlesOfParts>
  <Company>ISU Printing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 Louden</dc:creator>
  <cp:lastModifiedBy>Jacek Koziel</cp:lastModifiedBy>
  <cp:revision>2</cp:revision>
  <cp:lastPrinted>2005-05-04T14:31:29Z</cp:lastPrinted>
  <dcterms:created xsi:type="dcterms:W3CDTF">2011-03-25T15:34:05Z</dcterms:created>
  <dcterms:modified xsi:type="dcterms:W3CDTF">2022-04-25T17:34:30Z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0x0101006A15247E9BDDDE48AB816008E8BFBAFE</vt:lpwstr>
  </property>
  <property fmtid="{D5CDD505-2E9C-101B-9397-08002B2CF9AE}" pid="3" name="MediaServiceImageTags">
    <vt:lpwstr/>
  </property>
</Properties>
</file>