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notesMasterIdLst>
    <p:notesMasterId r:id="rId19"/>
  </p:notesMasterIdLst>
  <p:sldIdLst>
    <p:sldId id="256" r:id="rId2"/>
    <p:sldId id="257" r:id="rId3"/>
    <p:sldId id="270" r:id="rId4"/>
    <p:sldId id="271" r:id="rId5"/>
    <p:sldId id="265" r:id="rId6"/>
    <p:sldId id="259" r:id="rId7"/>
    <p:sldId id="258" r:id="rId8"/>
    <p:sldId id="261" r:id="rId9"/>
    <p:sldId id="262" r:id="rId10"/>
    <p:sldId id="267" r:id="rId11"/>
    <p:sldId id="273" r:id="rId12"/>
    <p:sldId id="266" r:id="rId13"/>
    <p:sldId id="272" r:id="rId14"/>
    <p:sldId id="268" r:id="rId15"/>
    <p:sldId id="269" r:id="rId16"/>
    <p:sldId id="263" r:id="rId17"/>
    <p:sldId id="26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53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70295" autoAdjust="0"/>
  </p:normalViewPr>
  <p:slideViewPr>
    <p:cSldViewPr snapToGrid="0">
      <p:cViewPr varScale="1">
        <p:scale>
          <a:sx n="51" d="100"/>
          <a:sy n="51" d="100"/>
        </p:scale>
        <p:origin x="150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ylie\Downloads\repellency%20of%20select%20oils%20and%20components%20-%20Kylie%20research%20project%20-%20March%202017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ylie\Downloads\repellency%20of%20select%20oils%20and%20components%20-%20Kylie%20research%20project%20-%20March%202017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/>
              <a:t>Repellency</a:t>
            </a:r>
            <a:r>
              <a:rPr lang="en-US" sz="2800" baseline="0"/>
              <a:t> of Various Oils When Applied as 1% Oil to Filter Paper</a:t>
            </a:r>
            <a:endParaRPr lang="en-US" sz="28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Treated Side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(Sheet1!$C$36,Sheet1!$I$36,Sheet1!$Q$36,Sheet1!$Y$36)</c:f>
                <c:numCache>
                  <c:formatCode>General</c:formatCode>
                  <c:ptCount val="4"/>
                  <c:pt idx="0">
                    <c:v>5.1780521189323823</c:v>
                  </c:pt>
                  <c:pt idx="1">
                    <c:v>12.005184904892348</c:v>
                  </c:pt>
                  <c:pt idx="2">
                    <c:v>11.129002979378914</c:v>
                  </c:pt>
                  <c:pt idx="3">
                    <c:v>0.77830669846303402</c:v>
                  </c:pt>
                </c:numCache>
              </c:numRef>
            </c:plus>
            <c:minus>
              <c:numRef>
                <c:f>(Sheet1!$C$36,Sheet1!$I$36,Sheet1!$Q$36,Sheet1!$Y$36)</c:f>
                <c:numCache>
                  <c:formatCode>General</c:formatCode>
                  <c:ptCount val="4"/>
                  <c:pt idx="0">
                    <c:v>5.1780521189323823</c:v>
                  </c:pt>
                  <c:pt idx="1">
                    <c:v>12.005184904892348</c:v>
                  </c:pt>
                  <c:pt idx="2">
                    <c:v>11.129002979378914</c:v>
                  </c:pt>
                  <c:pt idx="3">
                    <c:v>0.77830669846303402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(Sheet1!$C$4,Sheet1!$G$4,Sheet1!$O$4,Sheet1!$W$4)</c:f>
              <c:strCache>
                <c:ptCount val="4"/>
                <c:pt idx="0">
                  <c:v>Control</c:v>
                </c:pt>
                <c:pt idx="1">
                  <c:v>peppermint</c:v>
                </c:pt>
                <c:pt idx="2">
                  <c:v>Origanum</c:v>
                </c:pt>
                <c:pt idx="3">
                  <c:v>Chinese Cedarwood</c:v>
                </c:pt>
              </c:strCache>
            </c:strRef>
          </c:cat>
          <c:val>
            <c:numRef>
              <c:f>(Sheet1!$C$35,Sheet1!$I$35,Sheet1!$Q$35,Sheet1!$Y$35)</c:f>
              <c:numCache>
                <c:formatCode>General</c:formatCode>
                <c:ptCount val="4"/>
                <c:pt idx="0">
                  <c:v>60.543209876543216</c:v>
                </c:pt>
                <c:pt idx="1">
                  <c:v>55.142857142857139</c:v>
                </c:pt>
                <c:pt idx="2">
                  <c:v>25.825396825396822</c:v>
                </c:pt>
                <c:pt idx="3">
                  <c:v>1.2222222222222223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1A6-44BB-8E41-CA6E570670CA}"/>
            </c:ext>
          </c:extLst>
        </c:ser>
        <c:ser>
          <c:idx val="1"/>
          <c:order val="1"/>
          <c:tx>
            <c:v>Untreated Side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(Sheet1!$D$36,Sheet1!$J$36,Sheet1!$R$36,Sheet1!$Z$36)</c:f>
                <c:numCache>
                  <c:formatCode>General</c:formatCode>
                  <c:ptCount val="4"/>
                  <c:pt idx="0">
                    <c:v>5.1780521189323823</c:v>
                  </c:pt>
                  <c:pt idx="1">
                    <c:v>12.005184904892348</c:v>
                  </c:pt>
                  <c:pt idx="2">
                    <c:v>11.129002979378912</c:v>
                  </c:pt>
                  <c:pt idx="3">
                    <c:v>0.77830669846303402</c:v>
                  </c:pt>
                </c:numCache>
              </c:numRef>
            </c:plus>
            <c:minus>
              <c:numRef>
                <c:f>(Sheet1!$D$36,Sheet1!$J$36,Sheet1!$R$36,Sheet1!$Z$36)</c:f>
                <c:numCache>
                  <c:formatCode>General</c:formatCode>
                  <c:ptCount val="4"/>
                  <c:pt idx="0">
                    <c:v>5.1780521189323823</c:v>
                  </c:pt>
                  <c:pt idx="1">
                    <c:v>12.005184904892348</c:v>
                  </c:pt>
                  <c:pt idx="2">
                    <c:v>11.129002979378912</c:v>
                  </c:pt>
                  <c:pt idx="3">
                    <c:v>0.77830669846303402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(Sheet1!$D$35,Sheet1!$J$35,Sheet1!$R$35,Sheet1!$Z$35)</c:f>
              <c:numCache>
                <c:formatCode>General</c:formatCode>
                <c:ptCount val="4"/>
                <c:pt idx="0">
                  <c:v>39.456790123456784</c:v>
                </c:pt>
                <c:pt idx="1">
                  <c:v>44.857142857142854</c:v>
                </c:pt>
                <c:pt idx="2">
                  <c:v>74.174603174603178</c:v>
                </c:pt>
                <c:pt idx="3">
                  <c:v>98.777777777777771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1A6-44BB-8E41-CA6E570670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2770960"/>
        <c:axId val="422770568"/>
      </c:barChart>
      <c:catAx>
        <c:axId val="4227709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/>
                  <a:t>Plant Essential Oil Treatment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2770568"/>
        <c:crosses val="autoZero"/>
        <c:auto val="1"/>
        <c:lblAlgn val="ctr"/>
        <c:lblOffset val="100"/>
        <c:noMultiLvlLbl val="0"/>
      </c:catAx>
      <c:valAx>
        <c:axId val="422770568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/>
                  <a:t>Percentage</a:t>
                </a:r>
                <a:r>
                  <a:rPr lang="en-US" sz="2000" baseline="0"/>
                  <a:t> Time Spent on Side ± SEM</a:t>
                </a:r>
                <a:endParaRPr lang="en-US" sz="2000"/>
              </a:p>
            </c:rich>
          </c:tx>
          <c:layout>
            <c:manualLayout>
              <c:xMode val="edge"/>
              <c:yMode val="edge"/>
              <c:x val="1.4149887520042297E-2"/>
              <c:y val="0.1520361016193730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2770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800"/>
              <a:t>Repellency</a:t>
            </a:r>
            <a:r>
              <a:rPr lang="en-US" sz="2800" baseline="0"/>
              <a:t> of Components of Cedarwood Chinese When Applied as 1% to filter paper</a:t>
            </a:r>
            <a:endParaRPr lang="en-US" sz="28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Treated Side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(Sheet1!$C$75,Sheet1!$I$75,Sheet1!$Q$75)</c:f>
                <c:numCache>
                  <c:formatCode>General</c:formatCode>
                  <c:ptCount val="3"/>
                  <c:pt idx="0">
                    <c:v>5.1780521189323823</c:v>
                  </c:pt>
                  <c:pt idx="1">
                    <c:v>8.2072385996813129</c:v>
                  </c:pt>
                  <c:pt idx="2">
                    <c:v>6.9243412724686797</c:v>
                  </c:pt>
                </c:numCache>
              </c:numRef>
            </c:plus>
            <c:minus>
              <c:numRef>
                <c:f>(Sheet1!$C$75,Sheet1!$I$75,Sheet1!$Q$75)</c:f>
                <c:numCache>
                  <c:formatCode>General</c:formatCode>
                  <c:ptCount val="3"/>
                  <c:pt idx="0">
                    <c:v>5.1780521189323823</c:v>
                  </c:pt>
                  <c:pt idx="1">
                    <c:v>8.2072385996813129</c:v>
                  </c:pt>
                  <c:pt idx="2">
                    <c:v>6.9243412724686797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(Sheet1!$C$43,Sheet1!$G$43,Sheet1!$O$43)</c:f>
              <c:strCache>
                <c:ptCount val="3"/>
                <c:pt idx="0">
                  <c:v>Control</c:v>
                </c:pt>
                <c:pt idx="1">
                  <c:v>Cedrol</c:v>
                </c:pt>
                <c:pt idx="2">
                  <c:v>Fraction 13-15</c:v>
                </c:pt>
              </c:strCache>
            </c:strRef>
          </c:cat>
          <c:val>
            <c:numRef>
              <c:f>(Sheet1!$C$74,Sheet1!$I$74,Sheet1!$Q$74)</c:f>
              <c:numCache>
                <c:formatCode>General</c:formatCode>
                <c:ptCount val="3"/>
                <c:pt idx="0">
                  <c:v>60.543209876543216</c:v>
                </c:pt>
                <c:pt idx="1">
                  <c:v>79.48888888888888</c:v>
                </c:pt>
                <c:pt idx="2">
                  <c:v>11.222222222222221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0A-4BC3-AC9A-5F2ED369F2C8}"/>
            </c:ext>
          </c:extLst>
        </c:ser>
        <c:ser>
          <c:idx val="1"/>
          <c:order val="1"/>
          <c:tx>
            <c:v>Untreated Side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(Sheet1!$D$75,Sheet1!$J$75,Sheet1!$R$75)</c:f>
                <c:numCache>
                  <c:formatCode>General</c:formatCode>
                  <c:ptCount val="3"/>
                  <c:pt idx="0">
                    <c:v>5.1780521189323823</c:v>
                  </c:pt>
                  <c:pt idx="1">
                    <c:v>8.2072385996813058</c:v>
                  </c:pt>
                  <c:pt idx="2">
                    <c:v>6.9243412724686797</c:v>
                  </c:pt>
                </c:numCache>
              </c:numRef>
            </c:plus>
            <c:minus>
              <c:numRef>
                <c:f>(Sheet1!$D$75,Sheet1!$J$75,Sheet1!$R$75)</c:f>
                <c:numCache>
                  <c:formatCode>General</c:formatCode>
                  <c:ptCount val="3"/>
                  <c:pt idx="0">
                    <c:v>5.1780521189323823</c:v>
                  </c:pt>
                  <c:pt idx="1">
                    <c:v>8.2072385996813058</c:v>
                  </c:pt>
                  <c:pt idx="2">
                    <c:v>6.9243412724686797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(Sheet1!$D$74,Sheet1!$J$74,Sheet1!$R$74)</c:f>
              <c:numCache>
                <c:formatCode>General</c:formatCode>
                <c:ptCount val="3"/>
                <c:pt idx="0">
                  <c:v>39.456790123456784</c:v>
                </c:pt>
                <c:pt idx="1">
                  <c:v>20.511111111111109</c:v>
                </c:pt>
                <c:pt idx="2">
                  <c:v>88.777777777777771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F0A-4BC3-AC9A-5F2ED369F2C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22769392"/>
        <c:axId val="453012544"/>
      </c:barChart>
      <c:catAx>
        <c:axId val="42276939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/>
                  <a:t>Component</a:t>
                </a:r>
                <a:r>
                  <a:rPr lang="en-US" sz="2000" baseline="0"/>
                  <a:t> </a:t>
                </a:r>
                <a:r>
                  <a:rPr lang="en-US" sz="2000"/>
                  <a:t>Treatment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3012544"/>
        <c:crosses val="autoZero"/>
        <c:auto val="1"/>
        <c:lblAlgn val="ctr"/>
        <c:lblOffset val="100"/>
        <c:noMultiLvlLbl val="0"/>
      </c:catAx>
      <c:valAx>
        <c:axId val="453012544"/>
        <c:scaling>
          <c:orientation val="minMax"/>
          <c:max val="10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/>
                  <a:t>Percentage</a:t>
                </a:r>
                <a:r>
                  <a:rPr lang="en-US" sz="2000" baseline="0"/>
                  <a:t> Time Spent on Side ± SEM</a:t>
                </a:r>
                <a:endParaRPr lang="en-US" sz="2000"/>
              </a:p>
            </c:rich>
          </c:tx>
          <c:layout>
            <c:manualLayout>
              <c:xMode val="edge"/>
              <c:yMode val="edge"/>
              <c:x val="1.4146091967419637E-2"/>
              <c:y val="0.1341974518426604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27693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D0165B-54C6-43FB-8F5E-203320F43086}" type="datetimeFigureOut">
              <a:rPr lang="en-US" smtClean="0"/>
              <a:t>4/5/2017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09C1C2-33E3-4B2A-96BC-DFED123DD7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5100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Possible expansion:</a:t>
            </a:r>
            <a:r>
              <a:rPr lang="en-US" baseline="0" dirty="0"/>
              <a:t> &lt;1mm up to 3/16” size range (ex: period on page to pencil eraser)</a:t>
            </a:r>
          </a:p>
          <a:p>
            <a:r>
              <a:rPr lang="en-US" baseline="0" dirty="0"/>
              <a:t>Bites: possible extra slide of showing bed bug bites</a:t>
            </a:r>
          </a:p>
          <a:p>
            <a:r>
              <a:rPr lang="en-US" baseline="0" dirty="0"/>
              <a:t>No “direct” health concerns (can’t vector diseases) but can affect peoples psychological health – prevention of sleep, paranoia/delusions of insects being everywhere</a:t>
            </a:r>
          </a:p>
          <a:p>
            <a:r>
              <a:rPr lang="en-US" dirty="0"/>
              <a:t>Sub bullet</a:t>
            </a:r>
            <a:r>
              <a:rPr lang="en-US" baseline="0" dirty="0"/>
              <a:t>: resistant to insecticides, very few treatment options</a:t>
            </a:r>
          </a:p>
          <a:p>
            <a:r>
              <a:rPr lang="en-US" baseline="0" dirty="0"/>
              <a:t>Possibly make a point about their comeback</a:t>
            </a:r>
          </a:p>
          <a:p>
            <a:endParaRPr lang="en-US" baseline="0" dirty="0"/>
          </a:p>
          <a:p>
            <a:r>
              <a:rPr lang="en-US" baseline="0" dirty="0"/>
              <a:t>Make this slide a duplicate to go after a possible bed bug bite picture slide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9C1C2-33E3-4B2A-96BC-DFED123DD73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6287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Talk</a:t>
            </a:r>
            <a:r>
              <a:rPr lang="en-US" baseline="0" dirty="0"/>
              <a:t> about future figuring out what the fractions are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9C1C2-33E3-4B2A-96BC-DFED123DD73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0825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9C1C2-33E3-4B2A-96BC-DFED123DD73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363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Possible expansion:</a:t>
            </a:r>
            <a:r>
              <a:rPr lang="en-US" baseline="0" dirty="0"/>
              <a:t> &lt;1mm up to 3/16” size range (ex: period on page to pencil eraser)</a:t>
            </a:r>
          </a:p>
          <a:p>
            <a:r>
              <a:rPr lang="en-US" baseline="0" dirty="0"/>
              <a:t>Bites: possible extra slide of showing bed bug bites</a:t>
            </a:r>
          </a:p>
          <a:p>
            <a:r>
              <a:rPr lang="en-US" baseline="0" dirty="0"/>
              <a:t>No “direct” health concerns (can’t vector diseases) but can affect peoples psychological health – prevention of sleep, paranoia/delusions of insects being everywhere</a:t>
            </a:r>
          </a:p>
          <a:p>
            <a:r>
              <a:rPr lang="en-US" dirty="0"/>
              <a:t>Sub bullet</a:t>
            </a:r>
            <a:r>
              <a:rPr lang="en-US" baseline="0" dirty="0"/>
              <a:t>: resistant to insecticides, very few treatment options</a:t>
            </a:r>
          </a:p>
          <a:p>
            <a:r>
              <a:rPr lang="en-US" baseline="0" dirty="0"/>
              <a:t>Possibly make a point about their comeback</a:t>
            </a:r>
          </a:p>
          <a:p>
            <a:endParaRPr lang="en-US" baseline="0" dirty="0"/>
          </a:p>
          <a:p>
            <a:r>
              <a:rPr lang="en-US" baseline="0" dirty="0"/>
              <a:t>Make this slide a duplicate to go after a possible bed bug bite picture slide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9C1C2-33E3-4B2A-96BC-DFED123DD73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1972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Clip</a:t>
            </a:r>
            <a:r>
              <a:rPr lang="en-US" baseline="0" dirty="0"/>
              <a:t> art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9C1C2-33E3-4B2A-96BC-DFED123DD73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7322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After identifying the most effective plant essential oil</a:t>
            </a:r>
            <a:r>
              <a:rPr lang="en-US" baseline="0" dirty="0"/>
              <a:t> fractionate it and talk about why </a:t>
            </a:r>
            <a:r>
              <a:rPr lang="en-US" baseline="0" dirty="0" err="1"/>
              <a:t>cedrol</a:t>
            </a:r>
            <a:r>
              <a:rPr lang="en-US" baseline="0" dirty="0"/>
              <a:t> important (</a:t>
            </a:r>
            <a:r>
              <a:rPr lang="en-US" baseline="0" dirty="0" err="1"/>
              <a:t>bc</a:t>
            </a:r>
            <a:r>
              <a:rPr lang="en-US" baseline="0" dirty="0"/>
              <a:t> main component)</a:t>
            </a:r>
          </a:p>
          <a:p>
            <a:r>
              <a:rPr lang="en-US" baseline="0" dirty="0"/>
              <a:t>Move components and figure to new slide in front of plant essential oil component slide</a:t>
            </a:r>
          </a:p>
          <a:p>
            <a:endParaRPr lang="en-US" baseline="0" dirty="0"/>
          </a:p>
          <a:p>
            <a:r>
              <a:rPr lang="en-US" baseline="0" dirty="0"/>
              <a:t>Change the pic for the Chinese cedarwood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9C1C2-33E3-4B2A-96BC-DFED123DD73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875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“a 1% solution</a:t>
            </a:r>
            <a:r>
              <a:rPr lang="en-US" baseline="0" dirty="0"/>
              <a:t> in acetone” – possibly mention that we use acetone </a:t>
            </a:r>
            <a:r>
              <a:rPr lang="en-US" baseline="0" dirty="0" err="1"/>
              <a:t>bc</a:t>
            </a:r>
            <a:r>
              <a:rPr lang="en-US" baseline="0" dirty="0"/>
              <a:t> it evaporates easily: either before or after explaining the filter papers</a:t>
            </a:r>
          </a:p>
          <a:p>
            <a:r>
              <a:rPr lang="en-US" baseline="0" dirty="0"/>
              <a:t>-applied 1 mL of solution to filter paper</a:t>
            </a:r>
          </a:p>
          <a:p>
            <a:endParaRPr lang="en-US" baseline="0" dirty="0"/>
          </a:p>
          <a:p>
            <a:r>
              <a:rPr lang="en-US" baseline="0" dirty="0"/>
              <a:t>Try to describe why we are using ex: tape, heat pad, fecal pad (do tape and tape, heat and heat…</a:t>
            </a:r>
            <a:r>
              <a:rPr lang="en-US" baseline="0" dirty="0" err="1"/>
              <a:t>etc</a:t>
            </a:r>
            <a:r>
              <a:rPr lang="en-US" baseline="0" dirty="0"/>
              <a:t>)</a:t>
            </a:r>
          </a:p>
          <a:p>
            <a:r>
              <a:rPr lang="en-US" baseline="0" dirty="0"/>
              <a:t>Bed bugs use their feces to find their harborage after their meal</a:t>
            </a:r>
          </a:p>
          <a:p>
            <a:endParaRPr lang="en-US" baseline="0" dirty="0"/>
          </a:p>
          <a:p>
            <a:r>
              <a:rPr lang="en-US" baseline="0" dirty="0"/>
              <a:t>Cryptic feeders: come out at night, feed, and leave – possibly use when describing why we use the fecal pad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9C1C2-33E3-4B2A-96BC-DFED123DD73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556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Describe</a:t>
            </a:r>
            <a:r>
              <a:rPr lang="en-US" baseline="0" dirty="0"/>
              <a:t> how the control works: why the time spent on the treated side is greater than the untreated side</a:t>
            </a:r>
          </a:p>
          <a:p>
            <a:r>
              <a:rPr lang="en-US" baseline="0" dirty="0"/>
              <a:t>Describe the colors/what each bar is – percentage time spent on treated vs untreated side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9C1C2-33E3-4B2A-96BC-DFED123DD73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2340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Don’t need to mention alpha value</a:t>
            </a:r>
            <a:r>
              <a:rPr lang="en-US" baseline="0" dirty="0"/>
              <a:t> of .05 after the first time</a:t>
            </a:r>
          </a:p>
          <a:p>
            <a:endParaRPr lang="en-US" baseline="0" dirty="0"/>
          </a:p>
          <a:p>
            <a:r>
              <a:rPr lang="en-US" baseline="0" dirty="0"/>
              <a:t>When really low p value can say its highly significant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9C1C2-33E3-4B2A-96BC-DFED123DD73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3490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the component</a:t>
            </a:r>
            <a:r>
              <a:rPr lang="en-US" baseline="0" dirty="0"/>
              <a:t>s of </a:t>
            </a:r>
            <a:r>
              <a:rPr lang="en-US" baseline="0" dirty="0" err="1"/>
              <a:t>chincedar</a:t>
            </a:r>
            <a:r>
              <a:rPr lang="en-US" baseline="0" dirty="0"/>
              <a:t> here</a:t>
            </a:r>
          </a:p>
          <a:p>
            <a:endParaRPr lang="en-US" baseline="0" dirty="0"/>
          </a:p>
          <a:p>
            <a:r>
              <a:rPr lang="en-US" baseline="0" dirty="0"/>
              <a:t>Why did we choose fractions: these three fractions had a single dot that can indicate a pure compound that was not </a:t>
            </a:r>
            <a:r>
              <a:rPr lang="en-US" baseline="0" dirty="0" err="1"/>
              <a:t>cedrol</a:t>
            </a:r>
            <a:r>
              <a:rPr lang="en-US" baseline="0" dirty="0"/>
              <a:t> (we do not know what the fractions are)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9C1C2-33E3-4B2A-96BC-DFED123DD73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8774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09C1C2-33E3-4B2A-96BC-DFED123DD73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790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4/4/2017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4/4/2017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cap="none" dirty="0">
                <a:effectLst/>
                <a:latin typeface="+mn-lt"/>
                <a:cs typeface="Arial" panose="020B0604020202020204" pitchFamily="34" charset="0"/>
              </a:rPr>
              <a:t>Assessing the ability of various plant essential oils and </a:t>
            </a:r>
            <a:r>
              <a:rPr lang="en-US" sz="5400" cap="none" dirty="0" err="1">
                <a:effectLst/>
                <a:latin typeface="+mn-lt"/>
                <a:cs typeface="Arial" panose="020B0604020202020204" pitchFamily="34" charset="0"/>
              </a:rPr>
              <a:t>sesquiterpenoids</a:t>
            </a:r>
            <a:r>
              <a:rPr lang="en-US" sz="5400" cap="none" dirty="0">
                <a:effectLst/>
                <a:latin typeface="+mn-lt"/>
                <a:cs typeface="Arial" panose="020B0604020202020204" pitchFamily="34" charset="0"/>
              </a:rPr>
              <a:t> to repel bed bugs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924226"/>
            <a:ext cx="8767860" cy="1388165"/>
          </a:xfrm>
        </p:spPr>
        <p:txBody>
          <a:bodyPr/>
          <a:lstStyle/>
          <a:p>
            <a:r>
              <a:rPr lang="en-US" dirty="0"/>
              <a:t>Kylie Crystal, Edmund J. Norris, and Dr. Joel R. Coats</a:t>
            </a:r>
          </a:p>
          <a:p>
            <a:r>
              <a:rPr lang="en-US" dirty="0"/>
              <a:t>Pesticide Toxicology Laboratory, Department of Entomology, Iowa State University, Ames, IA, USA</a:t>
            </a:r>
          </a:p>
        </p:txBody>
      </p:sp>
    </p:spTree>
    <p:extLst>
      <p:ext uri="{BB962C8B-B14F-4D97-AF65-F5344CB8AC3E}">
        <p14:creationId xmlns:p14="http://schemas.microsoft.com/office/powerpoint/2010/main" val="34757859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T-test results: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Control vs. peppermint: p=.6605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Not statistically significant on </a:t>
            </a:r>
            <a:r>
              <a:rPr lang="el-GR" dirty="0">
                <a:solidFill>
                  <a:schemeClr val="tx1"/>
                </a:solidFill>
              </a:rPr>
              <a:t>α</a:t>
            </a:r>
            <a:r>
              <a:rPr lang="en-US" dirty="0">
                <a:solidFill>
                  <a:schemeClr val="tx1"/>
                </a:solidFill>
              </a:rPr>
              <a:t> value .05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Control vs. </a:t>
            </a:r>
            <a:r>
              <a:rPr lang="en-US" i="1" dirty="0" err="1">
                <a:solidFill>
                  <a:schemeClr val="tx1"/>
                </a:solidFill>
              </a:rPr>
              <a:t>Origanum</a:t>
            </a:r>
            <a:r>
              <a:rPr lang="en-US" dirty="0">
                <a:solidFill>
                  <a:schemeClr val="tx1"/>
                </a:solidFill>
              </a:rPr>
              <a:t>: p=.0086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Statistically significant on</a:t>
            </a:r>
            <a:r>
              <a:rPr lang="el-GR" dirty="0">
                <a:solidFill>
                  <a:schemeClr val="tx1"/>
                </a:solidFill>
              </a:rPr>
              <a:t> α</a:t>
            </a:r>
            <a:r>
              <a:rPr lang="en-US" dirty="0">
                <a:solidFill>
                  <a:schemeClr val="tx1"/>
                </a:solidFill>
              </a:rPr>
              <a:t> value .05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Control vs. Chinese cedarwood: p=4.732E-7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Statistically significant on</a:t>
            </a:r>
            <a:r>
              <a:rPr lang="el-GR" dirty="0">
                <a:solidFill>
                  <a:schemeClr val="tx1"/>
                </a:solidFill>
              </a:rPr>
              <a:t> α</a:t>
            </a:r>
            <a:r>
              <a:rPr lang="en-US" dirty="0">
                <a:solidFill>
                  <a:schemeClr val="tx1"/>
                </a:solidFill>
              </a:rPr>
              <a:t> value .05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8150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62250"/>
            <a:ext cx="9875520" cy="1356360"/>
          </a:xfrm>
        </p:spPr>
        <p:txBody>
          <a:bodyPr/>
          <a:lstStyle/>
          <a:p>
            <a:pPr algn="ctr"/>
            <a:r>
              <a:rPr lang="en-US" dirty="0"/>
              <a:t>Separation of the most effective plant essential oil: Chinese cedarwood</a:t>
            </a:r>
          </a:p>
        </p:txBody>
      </p:sp>
    </p:spTree>
    <p:extLst>
      <p:ext uri="{BB962C8B-B14F-4D97-AF65-F5344CB8AC3E}">
        <p14:creationId xmlns:p14="http://schemas.microsoft.com/office/powerpoint/2010/main" val="1797155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Plant Essential Oil Component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Gravity column chromatography</a:t>
            </a:r>
          </a:p>
          <a:p>
            <a:r>
              <a:rPr lang="en-US" dirty="0">
                <a:solidFill>
                  <a:schemeClr val="tx1"/>
                </a:solidFill>
              </a:rPr>
              <a:t>Thin layer chromatography</a:t>
            </a:r>
          </a:p>
          <a:p>
            <a:r>
              <a:rPr lang="en-US" dirty="0">
                <a:solidFill>
                  <a:schemeClr val="tx1"/>
                </a:solidFill>
              </a:rPr>
              <a:t>1% solution in acetone</a:t>
            </a:r>
          </a:p>
          <a:p>
            <a:r>
              <a:rPr lang="en-US" dirty="0">
                <a:solidFill>
                  <a:schemeClr val="tx1"/>
                </a:solidFill>
              </a:rPr>
              <a:t>Treat 90 mm filter papers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Contact irritancy dish</a:t>
            </a:r>
          </a:p>
          <a:p>
            <a:r>
              <a:rPr lang="en-US" dirty="0">
                <a:solidFill>
                  <a:schemeClr val="tx1"/>
                </a:solidFill>
              </a:rPr>
              <a:t>Half side treated, other half untreated</a:t>
            </a:r>
          </a:p>
          <a:p>
            <a:r>
              <a:rPr lang="en-US" dirty="0">
                <a:solidFill>
                  <a:schemeClr val="tx1"/>
                </a:solidFill>
              </a:rPr>
              <a:t>15 mins. spent in dish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2478" y="3817620"/>
            <a:ext cx="3627120" cy="27203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702448" y="4157662"/>
            <a:ext cx="2720340" cy="2040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103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Plant Essential Oil Compounds Tested</a:t>
            </a: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2163201046"/>
              </p:ext>
            </p:extLst>
          </p:nvPr>
        </p:nvGraphicFramePr>
        <p:xfrm>
          <a:off x="1142999" y="1965957"/>
          <a:ext cx="4648200" cy="4114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23318">
                  <a:extLst>
                    <a:ext uri="{9D8B030D-6E8A-4147-A177-3AD203B41FA5}">
                      <a16:colId xmlns:a16="http://schemas.microsoft.com/office/drawing/2014/main" val="296647541"/>
                    </a:ext>
                  </a:extLst>
                </a:gridCol>
                <a:gridCol w="1447600">
                  <a:extLst>
                    <a:ext uri="{9D8B030D-6E8A-4147-A177-3AD203B41FA5}">
                      <a16:colId xmlns:a16="http://schemas.microsoft.com/office/drawing/2014/main" val="2587814369"/>
                    </a:ext>
                  </a:extLst>
                </a:gridCol>
                <a:gridCol w="977282">
                  <a:extLst>
                    <a:ext uri="{9D8B030D-6E8A-4147-A177-3AD203B41FA5}">
                      <a16:colId xmlns:a16="http://schemas.microsoft.com/office/drawing/2014/main" val="3995265237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Compounds 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Peak Area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%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52632434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a-Cedrene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157055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22.77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9621759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b-caryophyliene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12792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1.85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6277043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b-cedrene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27559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621577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thujopsene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223807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32.45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32427359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a-alaskene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42453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6.16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18170177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d-cadinene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19482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2.82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993131375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Cedrol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170082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>
                          <a:effectLst/>
                        </a:rPr>
                        <a:t>24.66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023419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Total: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689730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100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988893025"/>
                  </a:ext>
                </a:extLst>
              </a:tr>
            </a:tbl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Components of Cedarwood Chinese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Control (no oil)</a:t>
            </a:r>
          </a:p>
          <a:p>
            <a:pPr lvl="1"/>
            <a:r>
              <a:rPr lang="en-US" dirty="0" err="1">
                <a:solidFill>
                  <a:schemeClr val="tx1"/>
                </a:solidFill>
              </a:rPr>
              <a:t>Cedrol</a:t>
            </a:r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Fractions 13-15</a:t>
            </a:r>
          </a:p>
          <a:p>
            <a:endParaRPr lang="en-US" dirty="0"/>
          </a:p>
        </p:txBody>
      </p:sp>
      <p:pic>
        <p:nvPicPr>
          <p:cNvPr id="6" name="Picture 4" descr="Image result for cedro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697478"/>
            <a:ext cx="19050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69733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000-000003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2491351"/>
              </p:ext>
            </p:extLst>
          </p:nvPr>
        </p:nvGraphicFramePr>
        <p:xfrm>
          <a:off x="1143000" y="1657350"/>
          <a:ext cx="9875519" cy="46291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809634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T-test results: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Control vs. </a:t>
            </a:r>
            <a:r>
              <a:rPr lang="en-US" dirty="0" err="1">
                <a:solidFill>
                  <a:schemeClr val="tx1"/>
                </a:solidFill>
              </a:rPr>
              <a:t>cedrol</a:t>
            </a:r>
            <a:r>
              <a:rPr lang="en-US" dirty="0">
                <a:solidFill>
                  <a:schemeClr val="tx1"/>
                </a:solidFill>
              </a:rPr>
              <a:t>: p=.0623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Not statistically significant on </a:t>
            </a:r>
            <a:r>
              <a:rPr lang="el-GR" dirty="0">
                <a:solidFill>
                  <a:schemeClr val="tx1"/>
                </a:solidFill>
              </a:rPr>
              <a:t>α</a:t>
            </a:r>
            <a:r>
              <a:rPr lang="en-US" dirty="0">
                <a:solidFill>
                  <a:schemeClr val="tx1"/>
                </a:solidFill>
              </a:rPr>
              <a:t> value .05</a:t>
            </a:r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Control vs. Fraction 13-15: p=6.042E-5</a:t>
            </a:r>
          </a:p>
          <a:p>
            <a:pPr lvl="2"/>
            <a:r>
              <a:rPr lang="en-US" dirty="0">
                <a:solidFill>
                  <a:schemeClr val="tx1"/>
                </a:solidFill>
              </a:rPr>
              <a:t>Statistically significant on </a:t>
            </a:r>
            <a:r>
              <a:rPr lang="el-GR" dirty="0">
                <a:solidFill>
                  <a:schemeClr val="tx1"/>
                </a:solidFill>
              </a:rPr>
              <a:t>α</a:t>
            </a:r>
            <a:r>
              <a:rPr lang="en-US" dirty="0">
                <a:solidFill>
                  <a:schemeClr val="tx1"/>
                </a:solidFill>
              </a:rPr>
              <a:t> value .05</a:t>
            </a:r>
          </a:p>
        </p:txBody>
      </p:sp>
    </p:spTree>
    <p:extLst>
      <p:ext uri="{BB962C8B-B14F-4D97-AF65-F5344CB8AC3E}">
        <p14:creationId xmlns:p14="http://schemas.microsoft.com/office/powerpoint/2010/main" val="30032269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For plant essential oils: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Peppermint is not an effective repellent</a:t>
            </a:r>
          </a:p>
          <a:p>
            <a:pPr lvl="1"/>
            <a:r>
              <a:rPr lang="en-US" dirty="0" err="1">
                <a:solidFill>
                  <a:schemeClr val="tx1"/>
                </a:solidFill>
              </a:rPr>
              <a:t>Origanum</a:t>
            </a:r>
            <a:r>
              <a:rPr lang="en-US" dirty="0">
                <a:solidFill>
                  <a:schemeClr val="tx1"/>
                </a:solidFill>
              </a:rPr>
              <a:t> is an effective repellent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Chinese cedarwood is an effective repellent</a:t>
            </a:r>
          </a:p>
          <a:p>
            <a:r>
              <a:rPr lang="en-US" dirty="0">
                <a:solidFill>
                  <a:schemeClr val="tx1"/>
                </a:solidFill>
              </a:rPr>
              <a:t>For components of Chinese cedarwood:</a:t>
            </a:r>
          </a:p>
          <a:p>
            <a:pPr lvl="1"/>
            <a:r>
              <a:rPr lang="en-US" dirty="0" err="1">
                <a:solidFill>
                  <a:schemeClr val="tx1"/>
                </a:solidFill>
              </a:rPr>
              <a:t>Cedrol</a:t>
            </a:r>
            <a:r>
              <a:rPr lang="en-US" dirty="0">
                <a:solidFill>
                  <a:schemeClr val="tx1"/>
                </a:solidFill>
              </a:rPr>
              <a:t> is not an effective repellent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Fraction 13-15 is an effective repellent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More research needs to be done on plant essential oils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Ex: fractions 13-15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22371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dirty="0">
                <a:solidFill>
                  <a:schemeClr val="tx1"/>
                </a:solidFill>
              </a:rPr>
              <a:t>I would like to thank Edmund Norris for providing me with help and information as I learned to navigate the lab. I would like to thank Dr. Joel Coats for providing me with the opportunity to experience undergraduate research. I would also like to thank the honors program and the undergraduate research program for providing me with the opportunity to participate in a research project. Lastly, I would like to acknowledge the other members of the lab working hard in the background of the project to make sure that I had all of the materials that I needed.</a:t>
            </a:r>
          </a:p>
        </p:txBody>
      </p:sp>
    </p:spTree>
    <p:extLst>
      <p:ext uri="{BB962C8B-B14F-4D97-AF65-F5344CB8AC3E}">
        <p14:creationId xmlns:p14="http://schemas.microsoft.com/office/powerpoint/2010/main" val="4358577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Bed Bugs (</a:t>
            </a:r>
            <a:r>
              <a:rPr lang="en-US" i="1" dirty="0" err="1"/>
              <a:t>Cimex</a:t>
            </a:r>
            <a:r>
              <a:rPr lang="en-US" i="1" dirty="0"/>
              <a:t> </a:t>
            </a:r>
            <a:r>
              <a:rPr lang="en-US" i="1" dirty="0" err="1"/>
              <a:t>lectularius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/>
                </a:solidFill>
              </a:rPr>
              <a:t>&lt;1mm-3/16”, oval, reddish-brown, flat</a:t>
            </a:r>
          </a:p>
          <a:p>
            <a:r>
              <a:rPr lang="en-US" dirty="0">
                <a:solidFill>
                  <a:schemeClr val="tx1"/>
                </a:solidFill>
              </a:rPr>
              <a:t>Hide easily</a:t>
            </a:r>
          </a:p>
          <a:p>
            <a:r>
              <a:rPr lang="en-US" dirty="0">
                <a:solidFill>
                  <a:schemeClr val="tx1"/>
                </a:solidFill>
              </a:rPr>
              <a:t>What do they bite?</a:t>
            </a:r>
          </a:p>
          <a:p>
            <a:r>
              <a:rPr lang="en-US" dirty="0">
                <a:solidFill>
                  <a:schemeClr val="tx1"/>
                </a:solidFill>
              </a:rPr>
              <a:t>When bitten: different reactions</a:t>
            </a:r>
          </a:p>
          <a:p>
            <a:r>
              <a:rPr lang="en-US" dirty="0">
                <a:solidFill>
                  <a:schemeClr val="tx1"/>
                </a:solidFill>
              </a:rPr>
              <a:t>Health concerns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Can’t vector diseases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Psychological health</a:t>
            </a:r>
          </a:p>
          <a:p>
            <a:r>
              <a:rPr lang="en-US" dirty="0">
                <a:solidFill>
                  <a:schemeClr val="tx1"/>
                </a:solidFill>
              </a:rPr>
              <a:t>Treatments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Insecticide resistance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Very few options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Image result for adult bed 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435" y="1965960"/>
            <a:ext cx="4936436" cy="373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6357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Image result for bed bug bit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29" r="11883" b="3"/>
          <a:stretch/>
        </p:blipFill>
        <p:spPr bwMode="auto">
          <a:xfrm>
            <a:off x="6636743" y="1238487"/>
            <a:ext cx="4741120" cy="449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1" y="1070335"/>
            <a:ext cx="5199926" cy="1443269"/>
          </a:xfrm>
        </p:spPr>
        <p:txBody>
          <a:bodyPr>
            <a:normAutofit/>
          </a:bodyPr>
          <a:lstStyle/>
          <a:p>
            <a:r>
              <a:rPr lang="en-US" sz="4000"/>
              <a:t>Bed Bug Bites</a:t>
            </a:r>
          </a:p>
        </p:txBody>
      </p:sp>
      <p:pic>
        <p:nvPicPr>
          <p:cNvPr id="4100" name="Picture 4" descr="Image result for bed bug bit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2" y="2198130"/>
            <a:ext cx="5199926" cy="3533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311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Bed Bugs (</a:t>
            </a:r>
            <a:r>
              <a:rPr lang="en-US" i="1" dirty="0" err="1"/>
              <a:t>Cimex</a:t>
            </a:r>
            <a:r>
              <a:rPr lang="en-US" i="1" dirty="0"/>
              <a:t> </a:t>
            </a:r>
            <a:r>
              <a:rPr lang="en-US" i="1" dirty="0" err="1"/>
              <a:t>lectularius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solidFill>
                  <a:schemeClr val="tx1"/>
                </a:solidFill>
              </a:rPr>
              <a:t>&lt;1mm-3/16”, oval, reddish-brown, flat</a:t>
            </a:r>
          </a:p>
          <a:p>
            <a:r>
              <a:rPr lang="en-US" dirty="0">
                <a:solidFill>
                  <a:schemeClr val="tx1"/>
                </a:solidFill>
              </a:rPr>
              <a:t>Hide easily</a:t>
            </a:r>
          </a:p>
          <a:p>
            <a:r>
              <a:rPr lang="en-US" dirty="0">
                <a:solidFill>
                  <a:schemeClr val="tx1"/>
                </a:solidFill>
              </a:rPr>
              <a:t>What do they bite?</a:t>
            </a:r>
          </a:p>
          <a:p>
            <a:r>
              <a:rPr lang="en-US" dirty="0">
                <a:solidFill>
                  <a:schemeClr val="tx1"/>
                </a:solidFill>
              </a:rPr>
              <a:t>When bitten: different reactions</a:t>
            </a:r>
          </a:p>
          <a:p>
            <a:r>
              <a:rPr lang="en-US" dirty="0">
                <a:solidFill>
                  <a:schemeClr val="tx1"/>
                </a:solidFill>
              </a:rPr>
              <a:t>Health concerns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Can’t vector diseases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Psychological health</a:t>
            </a:r>
          </a:p>
          <a:p>
            <a:r>
              <a:rPr lang="en-US" dirty="0">
                <a:solidFill>
                  <a:schemeClr val="tx1"/>
                </a:solidFill>
              </a:rPr>
              <a:t>Treatments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Insecticide resistance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Very few options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026" name="Picture 2" descr="Image result for adult bed bu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9435" y="1965960"/>
            <a:ext cx="4936436" cy="373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901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</p:spPr>
        <p:txBody>
          <a:bodyPr/>
          <a:lstStyle/>
          <a:p>
            <a:r>
              <a:rPr lang="en-US" dirty="0"/>
              <a:t>Plant Essential Oils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057400"/>
            <a:ext cx="9872871" cy="403860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Limited research done</a:t>
            </a:r>
          </a:p>
          <a:p>
            <a:r>
              <a:rPr lang="en-US" dirty="0">
                <a:solidFill>
                  <a:schemeClr val="tx1"/>
                </a:solidFill>
              </a:rPr>
              <a:t>Repellents and insecticides</a:t>
            </a:r>
          </a:p>
          <a:p>
            <a:r>
              <a:rPr lang="en-US" dirty="0">
                <a:solidFill>
                  <a:schemeClr val="tx1"/>
                </a:solidFill>
              </a:rPr>
              <a:t>Lots of possibilities</a:t>
            </a:r>
          </a:p>
          <a:p>
            <a:pPr marL="4572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074" name="Picture 2" descr="Image result for plant essential oil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1794" y="1965960"/>
            <a:ext cx="6164077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594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What plant essential oils are the most effective repellents against bed bugs, and what components of those plant essential oils cause the repellency?</a:t>
            </a:r>
          </a:p>
          <a:p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  <a:p>
            <a:pPr marL="45720" indent="0">
              <a:buNone/>
            </a:pP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71657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Plant Essential Oils Tested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Various Oils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Control (no oil)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Peppermint</a:t>
            </a:r>
          </a:p>
          <a:p>
            <a:pPr lvl="1"/>
            <a:r>
              <a:rPr lang="en-US" i="1" dirty="0" err="1">
                <a:solidFill>
                  <a:schemeClr val="tx1"/>
                </a:solidFill>
              </a:rPr>
              <a:t>Origanum</a:t>
            </a:r>
            <a:endParaRPr lang="en-US" i="1" dirty="0">
              <a:solidFill>
                <a:schemeClr val="tx1"/>
              </a:solidFill>
            </a:endParaRPr>
          </a:p>
          <a:p>
            <a:pPr lvl="1"/>
            <a:r>
              <a:rPr lang="en-US" dirty="0">
                <a:solidFill>
                  <a:schemeClr val="tx1"/>
                </a:solidFill>
              </a:rPr>
              <a:t>Cedarwood Chinese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6750" y="3450429"/>
            <a:ext cx="2911793" cy="291179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7598" y="609600"/>
            <a:ext cx="2760945" cy="2628900"/>
          </a:xfrm>
          <a:prstGeom prst="rect">
            <a:avLst/>
          </a:prstGeom>
        </p:spPr>
      </p:pic>
      <p:pic>
        <p:nvPicPr>
          <p:cNvPr id="2066" name="Picture 18" descr="Image result for chinese cedarwood oi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8727" y="1907379"/>
            <a:ext cx="3048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36548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Plant Essential Oil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1% solution in acetone</a:t>
            </a:r>
          </a:p>
          <a:p>
            <a:r>
              <a:rPr lang="en-US" dirty="0">
                <a:solidFill>
                  <a:schemeClr val="tx1"/>
                </a:solidFill>
              </a:rPr>
              <a:t>Treat 90mm filter papers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Contact irritancy dish</a:t>
            </a:r>
          </a:p>
          <a:p>
            <a:r>
              <a:rPr lang="en-US" dirty="0">
                <a:solidFill>
                  <a:schemeClr val="tx1"/>
                </a:solidFill>
              </a:rPr>
              <a:t>Half side treated, other half untreated</a:t>
            </a:r>
          </a:p>
          <a:p>
            <a:r>
              <a:rPr lang="en-US" dirty="0">
                <a:solidFill>
                  <a:schemeClr val="tx1"/>
                </a:solidFill>
              </a:rPr>
              <a:t>15 mins. spent in dish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136044" y="3457043"/>
            <a:ext cx="3314701" cy="24860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3182383" y="3457041"/>
            <a:ext cx="3314700" cy="24860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8821683" y="3456461"/>
            <a:ext cx="3310051" cy="2482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24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00000000-0008-0000-0000-000002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01716864"/>
              </p:ext>
            </p:extLst>
          </p:nvPr>
        </p:nvGraphicFramePr>
        <p:xfrm>
          <a:off x="1143000" y="1619250"/>
          <a:ext cx="9872871" cy="4743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98559457"/>
      </p:ext>
    </p:extLst>
  </p:cSld>
  <p:clrMapOvr>
    <a:masterClrMapping/>
  </p:clrMapOvr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2460</TotalTime>
  <Words>1019</Words>
  <Application>Microsoft Office PowerPoint</Application>
  <PresentationFormat>Widescreen</PresentationFormat>
  <Paragraphs>169</Paragraphs>
  <Slides>17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Corbel</vt:lpstr>
      <vt:lpstr>Basis</vt:lpstr>
      <vt:lpstr>Assessing the ability of various plant essential oils and sesquiterpenoids to repel bed bugs</vt:lpstr>
      <vt:lpstr>Bed Bugs (Cimex lectularius)</vt:lpstr>
      <vt:lpstr>Bed Bug Bites</vt:lpstr>
      <vt:lpstr>Bed Bugs (Cimex lectularius)</vt:lpstr>
      <vt:lpstr>Plant Essential Oils</vt:lpstr>
      <vt:lpstr>Research Question</vt:lpstr>
      <vt:lpstr>Plant Essential Oils Tested</vt:lpstr>
      <vt:lpstr>Plant Essential Oil</vt:lpstr>
      <vt:lpstr>Results</vt:lpstr>
      <vt:lpstr>Results</vt:lpstr>
      <vt:lpstr>Separation of the most effective plant essential oil: Chinese cedarwood</vt:lpstr>
      <vt:lpstr>Plant Essential Oil Component</vt:lpstr>
      <vt:lpstr>Plant Essential Oil Compounds Tested</vt:lpstr>
      <vt:lpstr>Results</vt:lpstr>
      <vt:lpstr>Results</vt:lpstr>
      <vt:lpstr>Conclusions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Assessing the ability of various plant essential oils and sesquiterpenoids to repel bed bugs</dc:title>
  <dc:creator>Kylie Crystal</dc:creator>
  <cp:lastModifiedBy>Kylie Crystal</cp:lastModifiedBy>
  <cp:revision>35</cp:revision>
  <dcterms:created xsi:type="dcterms:W3CDTF">2017-04-04T22:23:08Z</dcterms:created>
  <dcterms:modified xsi:type="dcterms:W3CDTF">2017-04-06T15:24:07Z</dcterms:modified>
</cp:coreProperties>
</file>