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5" r:id="rId3"/>
    <p:sldId id="257" r:id="rId4"/>
    <p:sldId id="258" r:id="rId5"/>
    <p:sldId id="260" r:id="rId6"/>
    <p:sldId id="259" r:id="rId7"/>
    <p:sldId id="269" r:id="rId8"/>
    <p:sldId id="262" r:id="rId9"/>
    <p:sldId id="263" r:id="rId10"/>
    <p:sldId id="264" r:id="rId11"/>
    <p:sldId id="266" r:id="rId12"/>
    <p:sldId id="270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1126"/>
    <a:srgbClr val="7A6E67"/>
    <a:srgbClr val="FF9900"/>
    <a:srgbClr val="F2BF49"/>
    <a:srgbClr val="ADA0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06" autoAdjust="0"/>
    <p:restoredTop sz="88407" autoAdjust="0"/>
  </p:normalViewPr>
  <p:slideViewPr>
    <p:cSldViewPr>
      <p:cViewPr varScale="1">
        <p:scale>
          <a:sx n="102" d="100"/>
          <a:sy n="102" d="100"/>
        </p:scale>
        <p:origin x="19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guel%20Santoscoy\Desktop\MCS_02231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guel%20Santoscoy\Desktop\Research\PhD%20projects\Membrane%20engineering%20E.%20coli\Experiments\Pacti%20strains%20tolerance\MCS_02191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guel%20Santoscoy\Desktop\Research\PhD%20projects\Membrane%20engineering%20E.%20coli\Experiments\Pacti%20strains%20tolerance\MCS_02151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guel%20Santoscoy\Desktop\Research\PhD%20projects\Membrane%20engineering%20E.%20coli\Experiments\Pacti%20strains%20tolerance\MCS_02151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guel%20Santoscoy\Desktop\Research\PhD%20projects\Membrane%20engineering%20E.%20coli\Experiments\Pacti%20strains%20tolerance\MCS_022317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guel%20Santoscoy\Desktop\Research\PhD%20projects\Membrane%20engineering%20E.%20coli\Experiments\Pacti%20strains%20tolerance\MCS_022717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guel%20Santoscoy\Desktop\Research\PhD%20projects\Membrane%20engineering%20E.%20coli\Experiments\Pacti%20strains%20tolerance\MCS_021917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iguel%20Santoscoy\Desktop\Research\PhD%20projects\Membrane%20engineering%20E.%20coli\Experiments\Pacti%20strains%20tolerance\MCS_0227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/>
              <a:t>Ethanol 2.8% v/v </a:t>
            </a:r>
          </a:p>
        </c:rich>
      </c:tx>
      <c:layout>
        <c:manualLayout>
          <c:xMode val="edge"/>
          <c:yMode val="edge"/>
          <c:x val="0.27204300866728576"/>
          <c:y val="7.0568314877134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M1-12 Pacti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'Ethanol 2.8% vv'!$K$15</c:f>
                <c:numCache>
                  <c:formatCode>General</c:formatCode>
                  <c:ptCount val="1"/>
                  <c:pt idx="0">
                    <c:v>3.5329304705766709</c:v>
                  </c:pt>
                </c:numCache>
              </c:numRef>
            </c:plus>
            <c:minus>
              <c:numRef>
                <c:f>'Ethanol 2.8% vv'!$K$15</c:f>
                <c:numCache>
                  <c:formatCode>General</c:formatCode>
                  <c:ptCount val="1"/>
                  <c:pt idx="0">
                    <c:v>3.5329304705766709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'Ethanol 2.8% vv'!$K$14</c:f>
              <c:numCache>
                <c:formatCode>General</c:formatCode>
                <c:ptCount val="1"/>
                <c:pt idx="0">
                  <c:v>16.955223880596989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79-46F6-BA1A-E7740C865DDD}"/>
            </c:ext>
          </c:extLst>
        </c:ser>
        <c:ser>
          <c:idx val="1"/>
          <c:order val="1"/>
          <c:tx>
            <c:v>M1-37 Pacti</c:v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'Ethanol 2.8% vv'!$L$15</c:f>
                <c:numCache>
                  <c:formatCode>General</c:formatCode>
                  <c:ptCount val="1"/>
                  <c:pt idx="0">
                    <c:v>1.0165271863668801</c:v>
                  </c:pt>
                </c:numCache>
              </c:numRef>
            </c:plus>
            <c:minus>
              <c:numRef>
                <c:f>'Ethanol 2.8% vv'!$L$15</c:f>
                <c:numCache>
                  <c:formatCode>General</c:formatCode>
                  <c:ptCount val="1"/>
                  <c:pt idx="0">
                    <c:v>1.0165271863668801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'Ethanol 2.8% vv'!$L$14</c:f>
              <c:numCache>
                <c:formatCode>General</c:formatCode>
                <c:ptCount val="1"/>
                <c:pt idx="0">
                  <c:v>3.9364640883977984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79-46F6-BA1A-E7740C865DDD}"/>
            </c:ext>
          </c:extLst>
        </c:ser>
        <c:ser>
          <c:idx val="2"/>
          <c:order val="2"/>
          <c:tx>
            <c:v>M1-93 Pacti</c:v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'Ethanol 2.8% vv'!$M$15</c:f>
                <c:numCache>
                  <c:formatCode>General</c:formatCode>
                  <c:ptCount val="1"/>
                  <c:pt idx="0">
                    <c:v>1.3273313830198235</c:v>
                  </c:pt>
                </c:numCache>
              </c:numRef>
            </c:plus>
            <c:minus>
              <c:numRef>
                <c:f>'Ethanol 2.8% vv'!$M$15</c:f>
                <c:numCache>
                  <c:formatCode>General</c:formatCode>
                  <c:ptCount val="1"/>
                  <c:pt idx="0">
                    <c:v>1.3273313830198235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'Ethanol 2.8% vv'!$M$14</c:f>
              <c:numCache>
                <c:formatCode>General</c:formatCode>
                <c:ptCount val="1"/>
                <c:pt idx="0">
                  <c:v>6.0769750168804926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379-46F6-BA1A-E7740C865DDD}"/>
            </c:ext>
          </c:extLst>
        </c:ser>
        <c:ser>
          <c:idx val="3"/>
          <c:order val="3"/>
          <c:tx>
            <c:v>M1-12 PelB Pacti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'Ethanol 2.8% vv'!$N$15</c:f>
                <c:numCache>
                  <c:formatCode>General</c:formatCode>
                  <c:ptCount val="1"/>
                  <c:pt idx="0">
                    <c:v>2.4242678708899432</c:v>
                  </c:pt>
                </c:numCache>
              </c:numRef>
            </c:plus>
            <c:minus>
              <c:numRef>
                <c:f>'Ethanol 2.8% vv'!$N$15</c:f>
                <c:numCache>
                  <c:formatCode>General</c:formatCode>
                  <c:ptCount val="1"/>
                  <c:pt idx="0">
                    <c:v>2.4242678708899432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'Ethanol 2.8% vv'!$N$14</c:f>
              <c:numCache>
                <c:formatCode>General</c:formatCode>
                <c:ptCount val="1"/>
                <c:pt idx="0">
                  <c:v>10.431423052157101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379-46F6-BA1A-E7740C865DDD}"/>
            </c:ext>
          </c:extLst>
        </c:ser>
        <c:ser>
          <c:idx val="4"/>
          <c:order val="4"/>
          <c:tx>
            <c:v>M1-37 PelB Pacti</c:v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'Ethanol 2.8% vv'!$O$16</c:f>
                <c:numCache>
                  <c:formatCode>General</c:formatCode>
                  <c:ptCount val="1"/>
                  <c:pt idx="0">
                    <c:v>1.1339100707491336</c:v>
                  </c:pt>
                </c:numCache>
              </c:numRef>
            </c:plus>
            <c:minus>
              <c:numRef>
                <c:f>'Ethanol 2.8% vv'!$O$16</c:f>
                <c:numCache>
                  <c:formatCode>General</c:formatCode>
                  <c:ptCount val="1"/>
                  <c:pt idx="0">
                    <c:v>1.1339100707491336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'Ethanol 2.8% vv'!$O$14</c:f>
              <c:numCache>
                <c:formatCode>General</c:formatCode>
                <c:ptCount val="1"/>
                <c:pt idx="0">
                  <c:v>4.4642857142857215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379-46F6-BA1A-E7740C865DDD}"/>
            </c:ext>
          </c:extLst>
        </c:ser>
        <c:ser>
          <c:idx val="5"/>
          <c:order val="5"/>
          <c:tx>
            <c:v>M1-93 PelB Pacti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'Ethanol 2.8% vv'!$P$16</c:f>
                <c:numCache>
                  <c:formatCode>General</c:formatCode>
                  <c:ptCount val="1"/>
                  <c:pt idx="0">
                    <c:v>1.1014016907556872</c:v>
                  </c:pt>
                </c:numCache>
              </c:numRef>
            </c:plus>
            <c:minus>
              <c:numRef>
                <c:f>'Ethanol 2.8% vv'!$P$16</c:f>
                <c:numCache>
                  <c:formatCode>General</c:formatCode>
                  <c:ptCount val="1"/>
                  <c:pt idx="0">
                    <c:v>1.1014016907556872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'Ethanol 2.8% vv'!$P$14</c:f>
              <c:numCache>
                <c:formatCode>General</c:formatCode>
                <c:ptCount val="1"/>
                <c:pt idx="0">
                  <c:v>11.231652839821322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379-46F6-BA1A-E7740C865D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614080"/>
        <c:axId val="55443456"/>
      </c:barChart>
      <c:catAx>
        <c:axId val="33614080"/>
        <c:scaling>
          <c:orientation val="minMax"/>
        </c:scaling>
        <c:delete val="1"/>
        <c:axPos val="b"/>
        <c:majorTickMark val="none"/>
        <c:minorTickMark val="none"/>
        <c:tickLblPos val="none"/>
        <c:crossAx val="55443456"/>
        <c:crosses val="autoZero"/>
        <c:auto val="1"/>
        <c:lblAlgn val="ctr"/>
        <c:lblOffset val="100"/>
        <c:noMultiLvlLbl val="0"/>
      </c:catAx>
      <c:valAx>
        <c:axId val="55443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614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err="1"/>
              <a:t>Isobutanol</a:t>
            </a:r>
            <a:r>
              <a:rPr lang="en-US" sz="1400" dirty="0"/>
              <a:t> 1% v/v </a:t>
            </a:r>
          </a:p>
        </c:rich>
      </c:tx>
      <c:layout>
        <c:manualLayout>
          <c:xMode val="edge"/>
          <c:yMode val="edge"/>
          <c:x val="0.31484070918252177"/>
          <c:y val="3.100751560547852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M1-12 Pacti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'Isobutanol 1% vv'!$K$15</c:f>
                <c:numCache>
                  <c:formatCode>General</c:formatCode>
                  <c:ptCount val="1"/>
                  <c:pt idx="0">
                    <c:v>2.0001067333939253</c:v>
                  </c:pt>
                </c:numCache>
              </c:numRef>
            </c:plus>
            <c:minus>
              <c:numRef>
                <c:f>'Isobutanol 1% vv'!$K$15</c:f>
                <c:numCache>
                  <c:formatCode>General</c:formatCode>
                  <c:ptCount val="1"/>
                  <c:pt idx="0">
                    <c:v>2.0001067333939253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'Isobutanol 1% vv'!$K$14</c:f>
              <c:numCache>
                <c:formatCode>General</c:formatCode>
                <c:ptCount val="1"/>
                <c:pt idx="0">
                  <c:v>10.784313725490177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A6-4305-BCBF-5FCAF238D58A}"/>
            </c:ext>
          </c:extLst>
        </c:ser>
        <c:ser>
          <c:idx val="1"/>
          <c:order val="1"/>
          <c:tx>
            <c:v>M1-37 Pacti</c:v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'Isobutanol 1% vv'!$L$15</c:f>
                <c:numCache>
                  <c:formatCode>General</c:formatCode>
                  <c:ptCount val="1"/>
                  <c:pt idx="0">
                    <c:v>5.0030202245695037</c:v>
                  </c:pt>
                </c:numCache>
              </c:numRef>
            </c:plus>
            <c:minus>
              <c:numRef>
                <c:f>'Isobutanol 1% vv'!$L$15</c:f>
                <c:numCache>
                  <c:formatCode>General</c:formatCode>
                  <c:ptCount val="1"/>
                  <c:pt idx="0">
                    <c:v>5.0030202245695037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'Isobutanol 1% vv'!$L$14</c:f>
              <c:numCache>
                <c:formatCode>General</c:formatCode>
                <c:ptCount val="1"/>
                <c:pt idx="0">
                  <c:v>22.040498442367589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A6-4305-BCBF-5FCAF238D58A}"/>
            </c:ext>
          </c:extLst>
        </c:ser>
        <c:ser>
          <c:idx val="2"/>
          <c:order val="2"/>
          <c:tx>
            <c:v>M1-93 Pacti</c:v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'Isobutanol 1% vv'!$M$15</c:f>
                <c:numCache>
                  <c:formatCode>General</c:formatCode>
                  <c:ptCount val="1"/>
                  <c:pt idx="0">
                    <c:v>5.5319883454534509</c:v>
                  </c:pt>
                </c:numCache>
              </c:numRef>
            </c:plus>
            <c:minus>
              <c:numRef>
                <c:f>'Isobutanol 1% vv'!$M$15</c:f>
                <c:numCache>
                  <c:formatCode>General</c:formatCode>
                  <c:ptCount val="1"/>
                  <c:pt idx="0">
                    <c:v>5.5319883454534509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'Isobutanol 1% vv'!$M$14</c:f>
              <c:numCache>
                <c:formatCode>General</c:formatCode>
                <c:ptCount val="1"/>
                <c:pt idx="0">
                  <c:v>25.409836065573771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A6-4305-BCBF-5FCAF238D58A}"/>
            </c:ext>
          </c:extLst>
        </c:ser>
        <c:ser>
          <c:idx val="3"/>
          <c:order val="3"/>
          <c:tx>
            <c:v>M1-12 PelB Pacti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'Isobutanol 1% vv'!$N$15</c:f>
                <c:numCache>
                  <c:formatCode>General</c:formatCode>
                  <c:ptCount val="1"/>
                  <c:pt idx="0">
                    <c:v>1.5612530261031833E-2</c:v>
                  </c:pt>
                </c:numCache>
              </c:numRef>
            </c:plus>
            <c:minus>
              <c:numRef>
                <c:f>'Isobutanol 1% vv'!$N$15</c:f>
                <c:numCache>
                  <c:formatCode>General</c:formatCode>
                  <c:ptCount val="1"/>
                  <c:pt idx="0">
                    <c:v>1.5612530261031833E-2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'Isobutanol 1% vv'!$N$14</c:f>
              <c:numCache>
                <c:formatCode>General</c:formatCode>
                <c:ptCount val="1"/>
                <c:pt idx="0">
                  <c:v>9.9800399201598208E-2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EA6-4305-BCBF-5FCAF238D58A}"/>
            </c:ext>
          </c:extLst>
        </c:ser>
        <c:ser>
          <c:idx val="4"/>
          <c:order val="4"/>
          <c:tx>
            <c:v>M1-37 PelB Pacti</c:v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'Isobutanol 1% vv'!$O$15</c:f>
                <c:numCache>
                  <c:formatCode>General</c:formatCode>
                  <c:ptCount val="1"/>
                  <c:pt idx="0">
                    <c:v>2.0034137394980003</c:v>
                  </c:pt>
                </c:numCache>
              </c:numRef>
            </c:plus>
            <c:minus>
              <c:numRef>
                <c:f>'Isobutanol 1% vv'!$O$15</c:f>
                <c:numCache>
                  <c:formatCode>General</c:formatCode>
                  <c:ptCount val="1"/>
                  <c:pt idx="0">
                    <c:v>2.0034137394980003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'Isobutanol 1% vv'!$O$14</c:f>
              <c:numCache>
                <c:formatCode>General</c:formatCode>
                <c:ptCount val="1"/>
                <c:pt idx="0">
                  <c:v>7.6568265682656813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EA6-4305-BCBF-5FCAF238D58A}"/>
            </c:ext>
          </c:extLst>
        </c:ser>
        <c:ser>
          <c:idx val="5"/>
          <c:order val="5"/>
          <c:tx>
            <c:v>M1-93 PelB Pacti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'Isobutanol 1% vv'!$P$15</c:f>
                <c:numCache>
                  <c:formatCode>General</c:formatCode>
                  <c:ptCount val="1"/>
                  <c:pt idx="0">
                    <c:v>4.3460369061701396</c:v>
                  </c:pt>
                </c:numCache>
              </c:numRef>
            </c:plus>
            <c:minus>
              <c:numRef>
                <c:f>'Isobutanol 1% vv'!$P$15</c:f>
                <c:numCache>
                  <c:formatCode>General</c:formatCode>
                  <c:ptCount val="1"/>
                  <c:pt idx="0">
                    <c:v>4.3460369061701396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'Isobutanol 1% vv'!$P$14</c:f>
              <c:numCache>
                <c:formatCode>General</c:formatCode>
                <c:ptCount val="1"/>
                <c:pt idx="0">
                  <c:v>20.681458003169581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EA6-4305-BCBF-5FCAF238D5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505280"/>
        <c:axId val="55506816"/>
      </c:barChart>
      <c:catAx>
        <c:axId val="55505280"/>
        <c:scaling>
          <c:orientation val="minMax"/>
        </c:scaling>
        <c:delete val="1"/>
        <c:axPos val="b"/>
        <c:majorTickMark val="none"/>
        <c:minorTickMark val="none"/>
        <c:tickLblPos val="none"/>
        <c:crossAx val="55506816"/>
        <c:crosses val="autoZero"/>
        <c:auto val="1"/>
        <c:lblAlgn val="ctr"/>
        <c:lblOffset val="100"/>
        <c:noMultiLvlLbl val="0"/>
      </c:catAx>
      <c:valAx>
        <c:axId val="55506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505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/>
              <a:t>Octanoic acid 7 </a:t>
            </a:r>
            <a:r>
              <a:rPr lang="en-US" sz="1400" dirty="0" err="1"/>
              <a:t>mM</a:t>
            </a:r>
            <a:endParaRPr lang="en-US" sz="1400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694292528373741"/>
          <c:y val="0.26200216122085701"/>
          <c:w val="0.83687899657713716"/>
          <c:h val="0.67405213362253313"/>
        </c:manualLayout>
      </c:layout>
      <c:barChart>
        <c:barDir val="col"/>
        <c:grouping val="clustered"/>
        <c:varyColors val="0"/>
        <c:ser>
          <c:idx val="0"/>
          <c:order val="0"/>
          <c:tx>
            <c:v>M1-12 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'C8 7 mM'!$K$16</c:f>
                <c:numCache>
                  <c:formatCode>General</c:formatCode>
                  <c:ptCount val="1"/>
                  <c:pt idx="0">
                    <c:v>3.3254094374116696</c:v>
                  </c:pt>
                </c:numCache>
              </c:numRef>
            </c:plus>
            <c:minus>
              <c:numRef>
                <c:f>'C8 7 mM'!$K$16</c:f>
                <c:numCache>
                  <c:formatCode>General</c:formatCode>
                  <c:ptCount val="1"/>
                  <c:pt idx="0">
                    <c:v>3.3254094374116696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'C8 7 mM'!$K$15</c:f>
              <c:numCache>
                <c:formatCode>General</c:formatCode>
                <c:ptCount val="1"/>
                <c:pt idx="0">
                  <c:v>22.881355932203387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9D-459B-99A5-FE244DE3DC5D}"/>
            </c:ext>
          </c:extLst>
        </c:ser>
        <c:ser>
          <c:idx val="1"/>
          <c:order val="1"/>
          <c:tx>
            <c:v>M1-37</c:v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'C8 7 mM'!$L$16</c:f>
                <c:numCache>
                  <c:formatCode>General</c:formatCode>
                  <c:ptCount val="1"/>
                  <c:pt idx="0">
                    <c:v>1.5085514396873481</c:v>
                  </c:pt>
                </c:numCache>
              </c:numRef>
            </c:plus>
            <c:minus>
              <c:numRef>
                <c:f>'C8 7 mM'!$L$16</c:f>
                <c:numCache>
                  <c:formatCode>General</c:formatCode>
                  <c:ptCount val="1"/>
                  <c:pt idx="0">
                    <c:v>1.5085514396873481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'C8 7 mM'!$L$15</c:f>
              <c:numCache>
                <c:formatCode>General</c:formatCode>
                <c:ptCount val="1"/>
                <c:pt idx="0">
                  <c:v>8.939292861907937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9D-459B-99A5-FE244DE3DC5D}"/>
            </c:ext>
          </c:extLst>
        </c:ser>
        <c:ser>
          <c:idx val="2"/>
          <c:order val="2"/>
          <c:tx>
            <c:v>M1-93</c:v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'C8 7 mM'!$M$16</c:f>
                <c:numCache>
                  <c:formatCode>General</c:formatCode>
                  <c:ptCount val="1"/>
                  <c:pt idx="0">
                    <c:v>1.0904482290157003</c:v>
                  </c:pt>
                </c:numCache>
              </c:numRef>
            </c:plus>
            <c:minus>
              <c:numRef>
                <c:f>'C8 7 mM'!$M$16</c:f>
                <c:numCache>
                  <c:formatCode>General</c:formatCode>
                  <c:ptCount val="1"/>
                  <c:pt idx="0">
                    <c:v>1.0904482290157003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'C8 7 mM'!$M$15</c:f>
              <c:numCache>
                <c:formatCode>General</c:formatCode>
                <c:ptCount val="1"/>
                <c:pt idx="0">
                  <c:v>5.7971014492753561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9D-459B-99A5-FE244DE3DC5D}"/>
            </c:ext>
          </c:extLst>
        </c:ser>
        <c:ser>
          <c:idx val="3"/>
          <c:order val="3"/>
          <c:tx>
            <c:v>M1-12 PelB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'C8 7 mM'!$N$16</c:f>
                <c:numCache>
                  <c:formatCode>General</c:formatCode>
                  <c:ptCount val="1"/>
                  <c:pt idx="0">
                    <c:v>1.509115172724764</c:v>
                  </c:pt>
                </c:numCache>
              </c:numRef>
            </c:plus>
            <c:minus>
              <c:numRef>
                <c:f>'C8 7 mM'!$N$16</c:f>
                <c:numCache>
                  <c:formatCode>General</c:formatCode>
                  <c:ptCount val="1"/>
                  <c:pt idx="0">
                    <c:v>1.509115172724764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'C8 7 mM'!$N$15</c:f>
              <c:numCache>
                <c:formatCode>General</c:formatCode>
                <c:ptCount val="1"/>
                <c:pt idx="0">
                  <c:v>9.1816367265469072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9D-459B-99A5-FE244DE3DC5D}"/>
            </c:ext>
          </c:extLst>
        </c:ser>
        <c:ser>
          <c:idx val="4"/>
          <c:order val="4"/>
          <c:tx>
            <c:v>M1-37 PelB</c:v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'C8 7 mM'!$O$16</c:f>
                <c:numCache>
                  <c:formatCode>General</c:formatCode>
                  <c:ptCount val="1"/>
                  <c:pt idx="0">
                    <c:v>9.2549122037806405E-3</c:v>
                  </c:pt>
                </c:numCache>
              </c:numRef>
            </c:plus>
            <c:minus>
              <c:numRef>
                <c:f>'C8 7 mM'!$O$16</c:f>
                <c:numCache>
                  <c:formatCode>General</c:formatCode>
                  <c:ptCount val="1"/>
                  <c:pt idx="0">
                    <c:v>9.2549122037806405E-3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'C8 7 mM'!$O$15</c:f>
              <c:numCache>
                <c:formatCode>General</c:formatCode>
                <c:ptCount val="1"/>
                <c:pt idx="0">
                  <c:v>7.3206442166906527E-2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A9D-459B-99A5-FE244DE3DC5D}"/>
            </c:ext>
          </c:extLst>
        </c:ser>
        <c:ser>
          <c:idx val="5"/>
          <c:order val="5"/>
          <c:tx>
            <c:v>M1-93 PelB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'C8 7 mM'!$P$16</c:f>
                <c:numCache>
                  <c:formatCode>General</c:formatCode>
                  <c:ptCount val="1"/>
                  <c:pt idx="0">
                    <c:v>1.1944794379793429</c:v>
                  </c:pt>
                </c:numCache>
              </c:numRef>
            </c:plus>
            <c:minus>
              <c:numRef>
                <c:f>'C8 7 mM'!$P$16</c:f>
                <c:numCache>
                  <c:formatCode>General</c:formatCode>
                  <c:ptCount val="1"/>
                  <c:pt idx="0">
                    <c:v>1.1944794379793429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'C8 7 mM'!$P$15</c:f>
              <c:numCache>
                <c:formatCode>General</c:formatCode>
                <c:ptCount val="1"/>
                <c:pt idx="0">
                  <c:v>9.3023255813953369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A9D-459B-99A5-FE244DE3DC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560064"/>
        <c:axId val="55561600"/>
      </c:barChart>
      <c:catAx>
        <c:axId val="55560064"/>
        <c:scaling>
          <c:orientation val="minMax"/>
        </c:scaling>
        <c:delete val="1"/>
        <c:axPos val="b"/>
        <c:majorTickMark val="none"/>
        <c:minorTickMark val="none"/>
        <c:tickLblPos val="none"/>
        <c:crossAx val="55561600"/>
        <c:crosses val="autoZero"/>
        <c:auto val="1"/>
        <c:lblAlgn val="ctr"/>
        <c:lblOffset val="100"/>
        <c:noMultiLvlLbl val="0"/>
      </c:catAx>
      <c:valAx>
        <c:axId val="55561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560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Butanol 1% v/v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M1-12 Pacti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'Butanol 1 %'!$K$16</c:f>
                <c:numCache>
                  <c:formatCode>General</c:formatCode>
                  <c:ptCount val="1"/>
                  <c:pt idx="0">
                    <c:v>1.7906582198410661</c:v>
                  </c:pt>
                </c:numCache>
              </c:numRef>
            </c:plus>
            <c:minus>
              <c:numRef>
                <c:f>'Butanol 1 %'!$K$16</c:f>
                <c:numCache>
                  <c:formatCode>General</c:formatCode>
                  <c:ptCount val="1"/>
                  <c:pt idx="0">
                    <c:v>1.7906582198410661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'Butanol 1 %'!$K$15</c:f>
              <c:numCache>
                <c:formatCode>General</c:formatCode>
                <c:ptCount val="1"/>
                <c:pt idx="0">
                  <c:v>12.135633551457474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59-440E-AF62-1B784C5DB1B7}"/>
            </c:ext>
          </c:extLst>
        </c:ser>
        <c:ser>
          <c:idx val="1"/>
          <c:order val="1"/>
          <c:tx>
            <c:v>M1-37 Pacti</c:v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'Butanol 1 %'!$L$16</c:f>
                <c:numCache>
                  <c:formatCode>General</c:formatCode>
                  <c:ptCount val="1"/>
                  <c:pt idx="0">
                    <c:v>1.0636234993679614</c:v>
                  </c:pt>
                </c:numCache>
              </c:numRef>
            </c:plus>
            <c:minus>
              <c:numRef>
                <c:f>'Butanol 1 %'!$L$16</c:f>
                <c:numCache>
                  <c:formatCode>General</c:formatCode>
                  <c:ptCount val="1"/>
                  <c:pt idx="0">
                    <c:v>1.0636234993679614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'Butanol 1 %'!$L$15</c:f>
              <c:numCache>
                <c:formatCode>General</c:formatCode>
                <c:ptCount val="1"/>
                <c:pt idx="0">
                  <c:v>5.6832694763729137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359-440E-AF62-1B784C5DB1B7}"/>
            </c:ext>
          </c:extLst>
        </c:ser>
        <c:ser>
          <c:idx val="2"/>
          <c:order val="2"/>
          <c:tx>
            <c:v>M1-93 Pacti</c:v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'Butanol 1 %'!$M$16</c:f>
                <c:numCache>
                  <c:formatCode>General</c:formatCode>
                  <c:ptCount val="1"/>
                  <c:pt idx="0">
                    <c:v>0.80990697431168635</c:v>
                  </c:pt>
                </c:numCache>
              </c:numRef>
            </c:plus>
            <c:minus>
              <c:numRef>
                <c:f>'Butanol 1 %'!$M$16</c:f>
                <c:numCache>
                  <c:formatCode>General</c:formatCode>
                  <c:ptCount val="1"/>
                  <c:pt idx="0">
                    <c:v>0.80990697431168635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'Butanol 1 %'!$M$15</c:f>
              <c:numCache>
                <c:formatCode>General</c:formatCode>
                <c:ptCount val="1"/>
                <c:pt idx="0">
                  <c:v>5.2597819114817277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359-440E-AF62-1B784C5DB1B7}"/>
            </c:ext>
          </c:extLst>
        </c:ser>
        <c:ser>
          <c:idx val="3"/>
          <c:order val="3"/>
          <c:tx>
            <c:v>M1-12 PelB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'Butanol 1 %'!$N$16</c:f>
                <c:numCache>
                  <c:formatCode>General</c:formatCode>
                  <c:ptCount val="1"/>
                  <c:pt idx="0">
                    <c:v>3.5445746179175743</c:v>
                  </c:pt>
                </c:numCache>
              </c:numRef>
            </c:plus>
            <c:minus>
              <c:numRef>
                <c:f>'Butanol 1 %'!$N$16</c:f>
                <c:numCache>
                  <c:formatCode>General</c:formatCode>
                  <c:ptCount val="1"/>
                  <c:pt idx="0">
                    <c:v>3.5445746179175743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'Butanol 1 %'!$N$15</c:f>
              <c:numCache>
                <c:formatCode>General</c:formatCode>
                <c:ptCount val="1"/>
                <c:pt idx="0">
                  <c:v>-20.081300813008127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359-440E-AF62-1B784C5DB1B7}"/>
            </c:ext>
          </c:extLst>
        </c:ser>
        <c:ser>
          <c:idx val="4"/>
          <c:order val="4"/>
          <c:tx>
            <c:v>M1-37 PelB</c:v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'Butanol 1 %'!$O$16</c:f>
                <c:numCache>
                  <c:formatCode>General</c:formatCode>
                  <c:ptCount val="1"/>
                  <c:pt idx="0">
                    <c:v>0.94554472164382963</c:v>
                  </c:pt>
                </c:numCache>
              </c:numRef>
            </c:plus>
            <c:minus>
              <c:numRef>
                <c:f>'Butanol 1 %'!$O$16</c:f>
                <c:numCache>
                  <c:formatCode>General</c:formatCode>
                  <c:ptCount val="1"/>
                  <c:pt idx="0">
                    <c:v>0.94554472164382963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'Butanol 1 %'!$O$15</c:f>
              <c:numCache>
                <c:formatCode>General</c:formatCode>
                <c:ptCount val="1"/>
                <c:pt idx="0">
                  <c:v>5.0771208226221063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359-440E-AF62-1B784C5DB1B7}"/>
            </c:ext>
          </c:extLst>
        </c:ser>
        <c:ser>
          <c:idx val="5"/>
          <c:order val="5"/>
          <c:tx>
            <c:v>M1-93 PelB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'Butanol 1 %'!$P$16</c:f>
                <c:numCache>
                  <c:formatCode>General</c:formatCode>
                  <c:ptCount val="1"/>
                  <c:pt idx="0">
                    <c:v>1.549361288678583</c:v>
                  </c:pt>
                </c:numCache>
              </c:numRef>
            </c:plus>
            <c:minus>
              <c:numRef>
                <c:f>'Butanol 1 %'!$P$16</c:f>
                <c:numCache>
                  <c:formatCode>General</c:formatCode>
                  <c:ptCount val="1"/>
                  <c:pt idx="0">
                    <c:v>1.549361288678583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'Butanol 1 %'!$P$15</c:f>
              <c:numCache>
                <c:formatCode>General</c:formatCode>
                <c:ptCount val="1"/>
                <c:pt idx="0">
                  <c:v>-10.885885885885891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359-440E-AF62-1B784C5DB1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635328"/>
        <c:axId val="55911552"/>
      </c:barChart>
      <c:catAx>
        <c:axId val="55635328"/>
        <c:scaling>
          <c:orientation val="minMax"/>
        </c:scaling>
        <c:delete val="1"/>
        <c:axPos val="b"/>
        <c:majorTickMark val="none"/>
        <c:minorTickMark val="none"/>
        <c:tickLblPos val="none"/>
        <c:crossAx val="55911552"/>
        <c:crosses val="autoZero"/>
        <c:auto val="1"/>
        <c:lblAlgn val="ctr"/>
        <c:lblOffset val="100"/>
        <c:noMultiLvlLbl val="0"/>
      </c:catAx>
      <c:valAx>
        <c:axId val="55911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635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Phenol 17</a:t>
            </a:r>
            <a:r>
              <a:rPr lang="en-US" baseline="0" dirty="0"/>
              <a:t> </a:t>
            </a:r>
            <a:r>
              <a:rPr lang="en-US" baseline="0" dirty="0" err="1"/>
              <a:t>mM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M1-12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077D-4977-9A31-F6E77B009B8E}"/>
              </c:ext>
            </c:extLst>
          </c:dPt>
          <c:errBars>
            <c:errBarType val="both"/>
            <c:errValType val="cust"/>
            <c:noEndCap val="0"/>
            <c:plus>
              <c:numRef>
                <c:f>'Phenol 17 mM'!$K$15</c:f>
                <c:numCache>
                  <c:formatCode>General</c:formatCode>
                  <c:ptCount val="1"/>
                  <c:pt idx="0">
                    <c:v>12.122026595085705</c:v>
                  </c:pt>
                </c:numCache>
              </c:numRef>
            </c:plus>
            <c:minus>
              <c:numRef>
                <c:f>'Phenol 17 mM'!$K$15</c:f>
                <c:numCache>
                  <c:formatCode>General</c:formatCode>
                  <c:ptCount val="1"/>
                  <c:pt idx="0">
                    <c:v>12.122026595085705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'Phenol 17 mM'!$K$14</c:f>
              <c:numCache>
                <c:formatCode>0.000</c:formatCode>
                <c:ptCount val="1"/>
                <c:pt idx="0">
                  <c:v>-41.44602851323824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83-4B48-AF08-912951FAE72C}"/>
            </c:ext>
          </c:extLst>
        </c:ser>
        <c:ser>
          <c:idx val="1"/>
          <c:order val="1"/>
          <c:tx>
            <c:v>M1-37</c:v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'Phenol 17 mM'!$L$15</c:f>
                <c:numCache>
                  <c:formatCode>General</c:formatCode>
                  <c:ptCount val="1"/>
                  <c:pt idx="0">
                    <c:v>37.675578832747163</c:v>
                  </c:pt>
                </c:numCache>
              </c:numRef>
            </c:plus>
            <c:minus>
              <c:numRef>
                <c:f>'Phenol 17 mM'!$L$15</c:f>
                <c:numCache>
                  <c:formatCode>General</c:formatCode>
                  <c:ptCount val="1"/>
                  <c:pt idx="0">
                    <c:v>37.675578832747163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'Phenol 17 mM'!$L$14</c:f>
              <c:numCache>
                <c:formatCode>0.000</c:formatCode>
                <c:ptCount val="1"/>
                <c:pt idx="0">
                  <c:v>-78.076923076923052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83-4B48-AF08-912951FAE72C}"/>
            </c:ext>
          </c:extLst>
        </c:ser>
        <c:ser>
          <c:idx val="2"/>
          <c:order val="2"/>
          <c:tx>
            <c:v>M1-93</c:v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'Phenol 17 mM'!$M$15</c:f>
                <c:numCache>
                  <c:formatCode>General</c:formatCode>
                  <c:ptCount val="1"/>
                  <c:pt idx="0">
                    <c:v>16.128316771074079</c:v>
                  </c:pt>
                </c:numCache>
              </c:numRef>
            </c:plus>
            <c:minus>
              <c:numRef>
                <c:f>'Phenol 17 mM'!$M$15</c:f>
                <c:numCache>
                  <c:formatCode>General</c:formatCode>
                  <c:ptCount val="1"/>
                  <c:pt idx="0">
                    <c:v>16.128316771074079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'Phenol 17 mM'!$M$14</c:f>
              <c:numCache>
                <c:formatCode>0.000</c:formatCode>
                <c:ptCount val="1"/>
                <c:pt idx="0">
                  <c:v>-43.04840370751802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83-4B48-AF08-912951FAE72C}"/>
            </c:ext>
          </c:extLst>
        </c:ser>
        <c:ser>
          <c:idx val="3"/>
          <c:order val="3"/>
          <c:tx>
            <c:v>M1-12 PelB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'Phenol 17 mM'!$N$15</c:f>
                <c:numCache>
                  <c:formatCode>General</c:formatCode>
                  <c:ptCount val="1"/>
                  <c:pt idx="0">
                    <c:v>7.5285081009133688</c:v>
                  </c:pt>
                </c:numCache>
              </c:numRef>
            </c:plus>
            <c:minus>
              <c:numRef>
                <c:f>'Phenol 17 mM'!$N$15</c:f>
                <c:numCache>
                  <c:formatCode>General</c:formatCode>
                  <c:ptCount val="1"/>
                  <c:pt idx="0">
                    <c:v>7.5285081009133688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'Phenol 17 mM'!$N$14</c:f>
              <c:numCache>
                <c:formatCode>0.000</c:formatCode>
                <c:ptCount val="1"/>
                <c:pt idx="0">
                  <c:v>-28.611111111111104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83-4B48-AF08-912951FAE72C}"/>
            </c:ext>
          </c:extLst>
        </c:ser>
        <c:ser>
          <c:idx val="4"/>
          <c:order val="4"/>
          <c:tx>
            <c:v>M1-37 PelB</c:v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'Phenol 17 mM'!$O$15</c:f>
                <c:numCache>
                  <c:formatCode>General</c:formatCode>
                  <c:ptCount val="1"/>
                  <c:pt idx="0">
                    <c:v>13.788537632679189</c:v>
                  </c:pt>
                </c:numCache>
              </c:numRef>
            </c:plus>
            <c:minus>
              <c:numRef>
                <c:f>'Phenol 17 mM'!$O$15</c:f>
                <c:numCache>
                  <c:formatCode>General</c:formatCode>
                  <c:ptCount val="1"/>
                  <c:pt idx="0">
                    <c:v>13.788537632679189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'Phenol 17 mM'!$O$14</c:f>
              <c:numCache>
                <c:formatCode>0.000</c:formatCode>
                <c:ptCount val="1"/>
                <c:pt idx="0">
                  <c:v>-44.08713692946057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183-4B48-AF08-912951FAE72C}"/>
            </c:ext>
          </c:extLst>
        </c:ser>
        <c:ser>
          <c:idx val="5"/>
          <c:order val="5"/>
          <c:tx>
            <c:v>M1-93 PelB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'Phenol 17 mM'!$P$15</c:f>
                <c:numCache>
                  <c:formatCode>General</c:formatCode>
                  <c:ptCount val="1"/>
                  <c:pt idx="0">
                    <c:v>11.150721898743496</c:v>
                  </c:pt>
                </c:numCache>
              </c:numRef>
            </c:plus>
            <c:minus>
              <c:numRef>
                <c:f>'Phenol 17 mM'!$P$15</c:f>
                <c:numCache>
                  <c:formatCode>General</c:formatCode>
                  <c:ptCount val="1"/>
                  <c:pt idx="0">
                    <c:v>11.150721898743496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'Phenol 17 mM'!$P$14</c:f>
              <c:numCache>
                <c:formatCode>0.000</c:formatCode>
                <c:ptCount val="1"/>
                <c:pt idx="0">
                  <c:v>-39.597989949748722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183-4B48-AF08-912951FAE7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179968"/>
        <c:axId val="55947264"/>
      </c:barChart>
      <c:catAx>
        <c:axId val="40179968"/>
        <c:scaling>
          <c:orientation val="minMax"/>
        </c:scaling>
        <c:delete val="1"/>
        <c:axPos val="b"/>
        <c:majorTickMark val="none"/>
        <c:minorTickMark val="none"/>
        <c:tickLblPos val="none"/>
        <c:crossAx val="55947264"/>
        <c:crosses val="autoZero"/>
        <c:auto val="1"/>
        <c:lblAlgn val="ctr"/>
        <c:lblOffset val="100"/>
        <c:noMultiLvlLbl val="0"/>
      </c:catAx>
      <c:valAx>
        <c:axId val="55947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179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Acetate 100 </a:t>
            </a:r>
            <a:r>
              <a:rPr lang="en-US" dirty="0" err="1"/>
              <a:t>mM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M1-12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'Acetate 100 mM'!$K$15</c:f>
                <c:numCache>
                  <c:formatCode>General</c:formatCode>
                  <c:ptCount val="1"/>
                  <c:pt idx="0">
                    <c:v>4.3538829057902007</c:v>
                  </c:pt>
                </c:numCache>
              </c:numRef>
            </c:plus>
            <c:minus>
              <c:numRef>
                <c:f>'Acetate 100 mM'!$K$15</c:f>
                <c:numCache>
                  <c:formatCode>General</c:formatCode>
                  <c:ptCount val="1"/>
                  <c:pt idx="0">
                    <c:v>4.3538829057902007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'Acetate 100 mM'!$K$14</c:f>
              <c:numCache>
                <c:formatCode>0.000</c:formatCode>
                <c:ptCount val="1"/>
                <c:pt idx="0">
                  <c:v>-10.283159463487323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E7-4E84-8536-939BAE3E1ED5}"/>
            </c:ext>
          </c:extLst>
        </c:ser>
        <c:ser>
          <c:idx val="1"/>
          <c:order val="1"/>
          <c:tx>
            <c:v>M1-37</c:v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'Acetate 100 mM'!$L$15</c:f>
                <c:numCache>
                  <c:formatCode>General</c:formatCode>
                  <c:ptCount val="1"/>
                  <c:pt idx="0">
                    <c:v>7.6258886145445075</c:v>
                  </c:pt>
                </c:numCache>
              </c:numRef>
            </c:plus>
            <c:minus>
              <c:numRef>
                <c:f>'Acetate 100 mM'!$L$15</c:f>
                <c:numCache>
                  <c:formatCode>General</c:formatCode>
                  <c:ptCount val="1"/>
                  <c:pt idx="0">
                    <c:v>7.6258886145445075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'Acetate 100 mM'!$L$14</c:f>
              <c:numCache>
                <c:formatCode>0.000</c:formatCode>
                <c:ptCount val="1"/>
                <c:pt idx="0">
                  <c:v>-16.352201257861626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E7-4E84-8536-939BAE3E1ED5}"/>
            </c:ext>
          </c:extLst>
        </c:ser>
        <c:ser>
          <c:idx val="2"/>
          <c:order val="2"/>
          <c:tx>
            <c:v>M1-93</c:v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'Acetate 100 mM'!$M$15</c:f>
                <c:numCache>
                  <c:formatCode>General</c:formatCode>
                  <c:ptCount val="1"/>
                  <c:pt idx="0">
                    <c:v>1.7302576419461393</c:v>
                  </c:pt>
                </c:numCache>
              </c:numRef>
            </c:plus>
            <c:minus>
              <c:numRef>
                <c:f>'Acetate 100 mM'!$M$15</c:f>
                <c:numCache>
                  <c:formatCode>General</c:formatCode>
                  <c:ptCount val="1"/>
                  <c:pt idx="0">
                    <c:v>1.7302576419461393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'Acetate 100 mM'!$M$14</c:f>
              <c:numCache>
                <c:formatCode>0.000</c:formatCode>
                <c:ptCount val="1"/>
                <c:pt idx="0">
                  <c:v>-3.0640668523676897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8E7-4E84-8536-939BAE3E1ED5}"/>
            </c:ext>
          </c:extLst>
        </c:ser>
        <c:ser>
          <c:idx val="3"/>
          <c:order val="3"/>
          <c:tx>
            <c:v>M1-12 PelB</c:v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'Acetate 100 mM'!$N$15</c:f>
                <c:numCache>
                  <c:formatCode>General</c:formatCode>
                  <c:ptCount val="1"/>
                  <c:pt idx="0">
                    <c:v>4.9383796676756665E-2</c:v>
                  </c:pt>
                </c:numCache>
              </c:numRef>
            </c:plus>
            <c:minus>
              <c:numRef>
                <c:f>'Acetate 100 mM'!$N$15</c:f>
                <c:numCache>
                  <c:formatCode>General</c:formatCode>
                  <c:ptCount val="1"/>
                  <c:pt idx="0">
                    <c:v>4.9383796676756665E-2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'Acetate 100 mM'!$N$14</c:f>
              <c:numCache>
                <c:formatCode>0.000</c:formatCode>
                <c:ptCount val="1"/>
                <c:pt idx="0">
                  <c:v>-0.13531799729365437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8E7-4E84-8536-939BAE3E1ED5}"/>
            </c:ext>
          </c:extLst>
        </c:ser>
        <c:ser>
          <c:idx val="4"/>
          <c:order val="4"/>
          <c:tx>
            <c:v>M1-37 PelB</c:v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'Acetate 100 mM'!$O$15</c:f>
                <c:numCache>
                  <c:formatCode>General</c:formatCode>
                  <c:ptCount val="1"/>
                  <c:pt idx="0">
                    <c:v>0.79936971901926956</c:v>
                  </c:pt>
                </c:numCache>
              </c:numRef>
            </c:plus>
            <c:minus>
              <c:numRef>
                <c:f>'Acetate 100 mM'!$O$15</c:f>
                <c:numCache>
                  <c:formatCode>General</c:formatCode>
                  <c:ptCount val="1"/>
                  <c:pt idx="0">
                    <c:v>0.79936971901926956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'Acetate 100 mM'!$O$14</c:f>
              <c:numCache>
                <c:formatCode>0.000</c:formatCode>
                <c:ptCount val="1"/>
                <c:pt idx="0">
                  <c:v>-2.2099447513812178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8E7-4E84-8536-939BAE3E1ED5}"/>
            </c:ext>
          </c:extLst>
        </c:ser>
        <c:ser>
          <c:idx val="5"/>
          <c:order val="5"/>
          <c:tx>
            <c:v>M1-93 PelB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'Acetate 100 mM'!$P$15</c:f>
                <c:numCache>
                  <c:formatCode>General</c:formatCode>
                  <c:ptCount val="1"/>
                  <c:pt idx="0">
                    <c:v>9.5666269524059295</c:v>
                  </c:pt>
                </c:numCache>
              </c:numRef>
            </c:plus>
            <c:minus>
              <c:numRef>
                <c:f>'Acetate 100 mM'!$P$15</c:f>
                <c:numCache>
                  <c:formatCode>General</c:formatCode>
                  <c:ptCount val="1"/>
                  <c:pt idx="0">
                    <c:v>9.5666269524059295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'Acetate 100 mM'!$P$14</c:f>
              <c:numCache>
                <c:formatCode>0.000</c:formatCode>
                <c:ptCount val="1"/>
                <c:pt idx="0">
                  <c:v>-16.719242902208194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8E7-4E84-8536-939BAE3E1E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012800"/>
        <c:axId val="56014336"/>
      </c:barChart>
      <c:catAx>
        <c:axId val="5601280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014336"/>
        <c:crosses val="autoZero"/>
        <c:auto val="1"/>
        <c:lblAlgn val="ctr"/>
        <c:lblOffset val="100"/>
        <c:noMultiLvlLbl val="0"/>
      </c:catAx>
      <c:valAx>
        <c:axId val="56014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012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Hexanol 0.2% v/v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M1-12 Pacti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'Hexanol 0.2 % vv'!$K$15</c:f>
                <c:numCache>
                  <c:formatCode>General</c:formatCode>
                  <c:ptCount val="1"/>
                  <c:pt idx="0">
                    <c:v>5.5638583747730159</c:v>
                  </c:pt>
                </c:numCache>
              </c:numRef>
            </c:plus>
            <c:minus>
              <c:numRef>
                <c:f>'Hexanol 0.2 % vv'!$K$15</c:f>
                <c:numCache>
                  <c:formatCode>General</c:formatCode>
                  <c:ptCount val="1"/>
                  <c:pt idx="0">
                    <c:v>5.5638583747730159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'Hexanol 0.2 % vv'!$K$14</c:f>
              <c:numCache>
                <c:formatCode>0.000</c:formatCode>
                <c:ptCount val="1"/>
                <c:pt idx="0">
                  <c:v>-50.515463917525778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1C-476F-B4F2-4C4DCDAA4BA6}"/>
            </c:ext>
          </c:extLst>
        </c:ser>
        <c:ser>
          <c:idx val="1"/>
          <c:order val="1"/>
          <c:tx>
            <c:v>M1-37 Pacti</c:v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'Hexanol 0.2 % vv'!$L$15</c:f>
                <c:numCache>
                  <c:formatCode>General</c:formatCode>
                  <c:ptCount val="1"/>
                  <c:pt idx="0">
                    <c:v>6.5720587355285724</c:v>
                  </c:pt>
                </c:numCache>
              </c:numRef>
            </c:plus>
            <c:minus>
              <c:numRef>
                <c:f>'Hexanol 0.2 % vv'!$L$15</c:f>
                <c:numCache>
                  <c:formatCode>General</c:formatCode>
                  <c:ptCount val="1"/>
                  <c:pt idx="0">
                    <c:v>6.5720587355285724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'Hexanol 0.2 % vv'!$L$14</c:f>
              <c:numCache>
                <c:formatCode>0.000</c:formatCode>
                <c:ptCount val="1"/>
                <c:pt idx="0">
                  <c:v>-39.047619047619008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1C-476F-B4F2-4C4DCDAA4BA6}"/>
            </c:ext>
          </c:extLst>
        </c:ser>
        <c:ser>
          <c:idx val="2"/>
          <c:order val="2"/>
          <c:tx>
            <c:v>M1-93 Pacti</c:v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'Hexanol 0.2 % vv'!$M$15</c:f>
                <c:numCache>
                  <c:formatCode>General</c:formatCode>
                  <c:ptCount val="1"/>
                  <c:pt idx="0">
                    <c:v>4.1554940557166002</c:v>
                  </c:pt>
                </c:numCache>
              </c:numRef>
            </c:plus>
            <c:minus>
              <c:numRef>
                <c:f>'Hexanol 0.2 % vv'!$M$15</c:f>
                <c:numCache>
                  <c:formatCode>General</c:formatCode>
                  <c:ptCount val="1"/>
                  <c:pt idx="0">
                    <c:v>4.1554940557166002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'Hexanol 0.2 % vv'!$M$14</c:f>
              <c:numCache>
                <c:formatCode>0.000</c:formatCode>
                <c:ptCount val="1"/>
                <c:pt idx="0">
                  <c:v>-21.441774491682054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1C-476F-B4F2-4C4DCDAA4BA6}"/>
            </c:ext>
          </c:extLst>
        </c:ser>
        <c:ser>
          <c:idx val="3"/>
          <c:order val="3"/>
          <c:tx>
            <c:v>M1-12 PelB Pacti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'Hexanol 0.2 % vv'!$N$15</c:f>
                <c:numCache>
                  <c:formatCode>General</c:formatCode>
                  <c:ptCount val="1"/>
                  <c:pt idx="0">
                    <c:v>4.1130396339509945</c:v>
                  </c:pt>
                </c:numCache>
              </c:numRef>
            </c:plus>
            <c:minus>
              <c:numRef>
                <c:f>'Hexanol 0.2 % vv'!$N$15</c:f>
                <c:numCache>
                  <c:formatCode>General</c:formatCode>
                  <c:ptCount val="1"/>
                  <c:pt idx="0">
                    <c:v>4.1130396339509945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'Hexanol 0.2 % vv'!$N$14</c:f>
              <c:numCache>
                <c:formatCode>0.000</c:formatCode>
                <c:ptCount val="1"/>
                <c:pt idx="0">
                  <c:v>-47.474747474747382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01C-476F-B4F2-4C4DCDAA4BA6}"/>
            </c:ext>
          </c:extLst>
        </c:ser>
        <c:ser>
          <c:idx val="4"/>
          <c:order val="4"/>
          <c:tx>
            <c:v>M1-37 PelB Pacti</c:v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'Hexanol 0.2 % vv'!$O$15</c:f>
                <c:numCache>
                  <c:formatCode>General</c:formatCode>
                  <c:ptCount val="1"/>
                  <c:pt idx="0">
                    <c:v>2.7548695241393273</c:v>
                  </c:pt>
                </c:numCache>
              </c:numRef>
            </c:plus>
            <c:minus>
              <c:numRef>
                <c:f>'Hexanol 0.2 % vv'!$O$15</c:f>
                <c:numCache>
                  <c:formatCode>General</c:formatCode>
                  <c:ptCount val="1"/>
                  <c:pt idx="0">
                    <c:v>2.7548695241393273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'Hexanol 0.2 % vv'!$O$14</c:f>
              <c:numCache>
                <c:formatCode>0.000</c:formatCode>
                <c:ptCount val="1"/>
                <c:pt idx="0">
                  <c:v>-15.567282321899725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01C-476F-B4F2-4C4DCDAA4BA6}"/>
            </c:ext>
          </c:extLst>
        </c:ser>
        <c:ser>
          <c:idx val="5"/>
          <c:order val="5"/>
          <c:tx>
            <c:v>M1-93 PelB Pacti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'Hexanol 0.2 % vv'!$P$15</c:f>
                <c:numCache>
                  <c:formatCode>General</c:formatCode>
                  <c:ptCount val="1"/>
                  <c:pt idx="0">
                    <c:v>0.49274235546333683</c:v>
                  </c:pt>
                </c:numCache>
              </c:numRef>
            </c:plus>
            <c:minus>
              <c:numRef>
                <c:f>'Hexanol 0.2 % vv'!$P$15</c:f>
                <c:numCache>
                  <c:formatCode>General</c:formatCode>
                  <c:ptCount val="1"/>
                  <c:pt idx="0">
                    <c:v>0.49274235546333683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'Hexanol 0.2 % vv'!$P$14</c:f>
              <c:numCache>
                <c:formatCode>0.000</c:formatCode>
                <c:ptCount val="1"/>
                <c:pt idx="0">
                  <c:v>-2.9780564263322855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01C-476F-B4F2-4C4DCDAA4B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268288"/>
        <c:axId val="56269824"/>
      </c:barChart>
      <c:catAx>
        <c:axId val="56268288"/>
        <c:scaling>
          <c:orientation val="minMax"/>
        </c:scaling>
        <c:delete val="1"/>
        <c:axPos val="b"/>
        <c:majorTickMark val="none"/>
        <c:minorTickMark val="none"/>
        <c:tickLblPos val="none"/>
        <c:crossAx val="56269824"/>
        <c:crosses val="autoZero"/>
        <c:auto val="1"/>
        <c:lblAlgn val="ctr"/>
        <c:lblOffset val="100"/>
        <c:noMultiLvlLbl val="0"/>
      </c:catAx>
      <c:valAx>
        <c:axId val="562698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268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Furfural 8 </a:t>
            </a:r>
            <a:r>
              <a:rPr lang="en-US" dirty="0" err="1"/>
              <a:t>mM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M1-12</c:v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'Furfural 8 mM'!$K$15</c:f>
                <c:numCache>
                  <c:formatCode>General</c:formatCode>
                  <c:ptCount val="1"/>
                  <c:pt idx="0">
                    <c:v>1.5656920644914001</c:v>
                  </c:pt>
                </c:numCache>
              </c:numRef>
            </c:plus>
            <c:minus>
              <c:numRef>
                <c:f>'Furfural 8 mM'!$K$15</c:f>
                <c:numCache>
                  <c:formatCode>General</c:formatCode>
                  <c:ptCount val="1"/>
                  <c:pt idx="0">
                    <c:v>1.5656920644914001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'Furfural 8 mM'!$K$14</c:f>
              <c:numCache>
                <c:formatCode>0.000</c:formatCode>
                <c:ptCount val="1"/>
                <c:pt idx="0">
                  <c:v>-7.9465988556897864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62-454F-A777-FE1C0FDA5CE4}"/>
            </c:ext>
          </c:extLst>
        </c:ser>
        <c:ser>
          <c:idx val="1"/>
          <c:order val="1"/>
          <c:tx>
            <c:v>M1-37</c:v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'Furfural 8 mM'!$L$15</c:f>
                <c:numCache>
                  <c:formatCode>General</c:formatCode>
                  <c:ptCount val="1"/>
                  <c:pt idx="0">
                    <c:v>2.4546095863924178</c:v>
                  </c:pt>
                </c:numCache>
              </c:numRef>
            </c:plus>
            <c:minus>
              <c:numRef>
                <c:f>'Furfural 8 mM'!$L$15</c:f>
                <c:numCache>
                  <c:formatCode>General</c:formatCode>
                  <c:ptCount val="1"/>
                  <c:pt idx="0">
                    <c:v>2.4546095863924178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'Furfural 8 mM'!$L$14</c:f>
              <c:numCache>
                <c:formatCode>0.000</c:formatCode>
                <c:ptCount val="1"/>
                <c:pt idx="0">
                  <c:v>-15.983606557377058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562-454F-A777-FE1C0FDA5CE4}"/>
            </c:ext>
          </c:extLst>
        </c:ser>
        <c:ser>
          <c:idx val="2"/>
          <c:order val="2"/>
          <c:tx>
            <c:v>M1-93</c:v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'Furfural 8 mM'!$M$15</c:f>
                <c:numCache>
                  <c:formatCode>General</c:formatCode>
                  <c:ptCount val="1"/>
                  <c:pt idx="0">
                    <c:v>0.65654914352466764</c:v>
                  </c:pt>
                </c:numCache>
              </c:numRef>
            </c:plus>
            <c:minus>
              <c:numRef>
                <c:f>'Furfural 8 mM'!$M$15</c:f>
                <c:numCache>
                  <c:formatCode>General</c:formatCode>
                  <c:ptCount val="1"/>
                  <c:pt idx="0">
                    <c:v>0.65654914352466764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'Furfural 8 mM'!$M$14</c:f>
              <c:numCache>
                <c:formatCode>0.000</c:formatCode>
                <c:ptCount val="1"/>
                <c:pt idx="0">
                  <c:v>-3.5997559487492339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562-454F-A777-FE1C0FDA5CE4}"/>
            </c:ext>
          </c:extLst>
        </c:ser>
        <c:ser>
          <c:idx val="3"/>
          <c:order val="3"/>
          <c:tx>
            <c:v>M1-12 PelB</c:v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'Furfural 8 mM'!$N$15</c:f>
                <c:numCache>
                  <c:formatCode>General</c:formatCode>
                  <c:ptCount val="1"/>
                  <c:pt idx="0">
                    <c:v>0.35735561291421397</c:v>
                  </c:pt>
                </c:numCache>
              </c:numRef>
            </c:plus>
            <c:minus>
              <c:numRef>
                <c:f>'Furfural 8 mM'!$N$15</c:f>
                <c:numCache>
                  <c:formatCode>General</c:formatCode>
                  <c:ptCount val="1"/>
                  <c:pt idx="0">
                    <c:v>0.35735561291421397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'Furfural 8 mM'!$N$14</c:f>
              <c:numCache>
                <c:formatCode>0.000</c:formatCode>
                <c:ptCount val="1"/>
                <c:pt idx="0">
                  <c:v>-2.0432692307692264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562-454F-A777-FE1C0FDA5CE4}"/>
            </c:ext>
          </c:extLst>
        </c:ser>
        <c:ser>
          <c:idx val="4"/>
          <c:order val="4"/>
          <c:tx>
            <c:v>M1-37 PelB</c:v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'Furfural 8 mM'!$O$15</c:f>
                <c:numCache>
                  <c:formatCode>General</c:formatCode>
                  <c:ptCount val="1"/>
                  <c:pt idx="0">
                    <c:v>2.0715345693402099</c:v>
                  </c:pt>
                </c:numCache>
              </c:numRef>
            </c:plus>
            <c:minus>
              <c:numRef>
                <c:f>'Furfural 8 mM'!$O$15</c:f>
                <c:numCache>
                  <c:formatCode>General</c:formatCode>
                  <c:ptCount val="1"/>
                  <c:pt idx="0">
                    <c:v>2.0715345693402099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'Furfural 8 mM'!$O$14</c:f>
              <c:numCache>
                <c:formatCode>0.000</c:formatCode>
                <c:ptCount val="1"/>
                <c:pt idx="0">
                  <c:v>-13.806970509383376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562-454F-A777-FE1C0FDA5CE4}"/>
            </c:ext>
          </c:extLst>
        </c:ser>
        <c:ser>
          <c:idx val="5"/>
          <c:order val="5"/>
          <c:tx>
            <c:v>M1-93 PelB</c:v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'Furfural 8 mM'!$P$15</c:f>
                <c:numCache>
                  <c:formatCode>General</c:formatCode>
                  <c:ptCount val="1"/>
                  <c:pt idx="0">
                    <c:v>1.595665797587803</c:v>
                  </c:pt>
                </c:numCache>
              </c:numRef>
            </c:plus>
            <c:minus>
              <c:numRef>
                <c:f>'Furfural 8 mM'!$P$15</c:f>
                <c:numCache>
                  <c:formatCode>General</c:formatCode>
                  <c:ptCount val="1"/>
                  <c:pt idx="0">
                    <c:v>1.595665797587803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'Furfural 8 mM'!$P$14</c:f>
              <c:numCache>
                <c:formatCode>0.000</c:formatCode>
                <c:ptCount val="1"/>
                <c:pt idx="0">
                  <c:v>-7.809523809523828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562-454F-A777-FE1C0FDA5C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955072"/>
        <c:axId val="61989632"/>
      </c:barChart>
      <c:catAx>
        <c:axId val="61955072"/>
        <c:scaling>
          <c:orientation val="minMax"/>
        </c:scaling>
        <c:delete val="1"/>
        <c:axPos val="b"/>
        <c:majorTickMark val="none"/>
        <c:minorTickMark val="none"/>
        <c:tickLblPos val="none"/>
        <c:crossAx val="61989632"/>
        <c:crosses val="autoZero"/>
        <c:auto val="1"/>
        <c:lblAlgn val="ctr"/>
        <c:lblOffset val="100"/>
        <c:noMultiLvlLbl val="0"/>
      </c:catAx>
      <c:valAx>
        <c:axId val="61989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1955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A5BE13D0-06BF-400B-8D4A-CF6852C7DC43}" type="datetime1">
              <a:rPr lang="en-US" smtClean="0"/>
              <a:t>4/10/2017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BE0AB8CB-9888-40D9-8418-444194E6B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4249D0D6-6727-47A2-A289-5809B267B0CF}" type="datetime1">
              <a:rPr lang="en-US" smtClean="0"/>
              <a:t>4/10/2017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174DDECA-B96F-46F8-A640-2B2AC01AB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828800"/>
          </a:xfrm>
          <a:prstGeom prst="rect">
            <a:avLst/>
          </a:prstGeom>
          <a:solidFill>
            <a:srgbClr val="CE11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Times" charset="0"/>
              <a:cs typeface="+mn-cs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12725" y="3489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en-US">
              <a:latin typeface="Times" charset="0"/>
              <a:cs typeface="+mn-cs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68313" y="1295400"/>
            <a:ext cx="2295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>
                <a:solidFill>
                  <a:schemeClr val="bg1"/>
                </a:solidFill>
                <a:latin typeface="Univers 65 Bold" charset="0"/>
                <a:cs typeface="+mn-cs"/>
              </a:rPr>
              <a:t>Unit Name Goes Here</a:t>
            </a:r>
          </a:p>
        </p:txBody>
      </p:sp>
      <p:pic>
        <p:nvPicPr>
          <p:cNvPr id="7" name="Picture 11" descr="ISU LEFT white.eps"/>
          <p:cNvPicPr>
            <a:picLocks noChangeAspect="1"/>
          </p:cNvPicPr>
          <p:nvPr userDrawn="1"/>
        </p:nvPicPr>
        <p:blipFill>
          <a:blip r:embed="rId2"/>
          <a:srcRect b="38235"/>
          <a:stretch>
            <a:fillRect/>
          </a:stretch>
        </p:blipFill>
        <p:spPr bwMode="auto">
          <a:xfrm>
            <a:off x="533400" y="830263"/>
            <a:ext cx="4724400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2514600"/>
            <a:ext cx="6629400" cy="1066800"/>
          </a:xfrm>
        </p:spPr>
        <p:txBody>
          <a:bodyPr anchor="b"/>
          <a:lstStyle>
            <a:lvl1pPr>
              <a:defRPr>
                <a:solidFill>
                  <a:srgbClr val="F2BF49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581400"/>
            <a:ext cx="6248400" cy="1752600"/>
          </a:xfrm>
        </p:spPr>
        <p:txBody>
          <a:bodyPr/>
          <a:lstStyle>
            <a:lvl1pPr marL="0" indent="0">
              <a:buFont typeface="Times" charset="0"/>
              <a:buNone/>
              <a:defRPr sz="2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4BD2C42-EDF0-45AF-A8D1-7214FB91F3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792F8-2EFF-499E-B19F-96F75DBDE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2000250" cy="5029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5848350" cy="5029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2BFAE-1719-4B1C-9969-86825F4B20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3760C-4102-4B72-9515-0473D59BA7A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652BF-37E3-4B80-809D-F1594224EF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0668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0668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D6C18-1D52-4A55-B90E-FB6322F8F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FD107-270F-4143-B872-FA55ADEF79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93283-62B6-4418-83BD-5A7DAF2924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2A7F2-2002-463D-9882-2002591364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C8681-EE0E-4302-9207-72127A042B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60BA4-A223-4C8F-BF9B-98624788ED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CE11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Times" charset="0"/>
              <a:cs typeface="+mn-cs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066800"/>
            <a:ext cx="762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12725" y="34893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en-US">
              <a:latin typeface="Times" charset="0"/>
              <a:cs typeface="+mn-cs"/>
            </a:endParaRPr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6557963" y="6324600"/>
            <a:ext cx="2295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en-US" sz="1600" dirty="0">
                <a:solidFill>
                  <a:schemeClr val="bg1"/>
                </a:solidFill>
                <a:latin typeface="Univers 65 Bold" charset="0"/>
                <a:cs typeface="+mn-cs"/>
              </a:rPr>
              <a:t>Unit Name Goes Here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715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10D35D2F-7C5D-423E-812E-2F52E354AA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2" name="Picture 11" descr="ISU LEFT white.eps"/>
          <p:cNvPicPr>
            <a:picLocks noChangeAspect="1"/>
          </p:cNvPicPr>
          <p:nvPr userDrawn="1"/>
        </p:nvPicPr>
        <p:blipFill>
          <a:blip r:embed="rId13"/>
          <a:srcRect b="38235"/>
          <a:stretch>
            <a:fillRect/>
          </a:stretch>
        </p:blipFill>
        <p:spPr bwMode="auto">
          <a:xfrm>
            <a:off x="533400" y="6365875"/>
            <a:ext cx="3200400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500">
          <a:solidFill>
            <a:srgbClr val="CE1126"/>
          </a:solidFill>
          <a:latin typeface="Univers 67 CondensedBold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pitchFamily="18" charset="0"/>
        <a:buChar char="•"/>
        <a:defRPr sz="2600">
          <a:solidFill>
            <a:srgbClr val="7A6E6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pitchFamily="18" charset="0"/>
        <a:buChar char="•"/>
        <a:defRPr sz="2600">
          <a:solidFill>
            <a:srgbClr val="7A6E67"/>
          </a:solidFill>
          <a:latin typeface="+mn-lt"/>
          <a:ea typeface="Geneva" charset="-128"/>
          <a:cs typeface="Genev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pitchFamily="18" charset="0"/>
        <a:buChar char="•"/>
        <a:defRPr sz="2600">
          <a:solidFill>
            <a:srgbClr val="7A6E67"/>
          </a:solidFill>
          <a:latin typeface="+mn-lt"/>
          <a:ea typeface="Geneva" charset="-128"/>
          <a:cs typeface="Genev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pitchFamily="18" charset="0"/>
        <a:buChar char="•"/>
        <a:defRPr sz="2600">
          <a:solidFill>
            <a:srgbClr val="7A6E67"/>
          </a:solidFill>
          <a:latin typeface="+mn-lt"/>
          <a:ea typeface="Geneva" charset="-128"/>
          <a:cs typeface="Genev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pitchFamily="18" charset="0"/>
        <a:buChar char="•"/>
        <a:defRPr sz="2600">
          <a:solidFill>
            <a:srgbClr val="7A6E67"/>
          </a:solidFill>
          <a:latin typeface="+mn-lt"/>
          <a:ea typeface="Geneva" charset="-128"/>
          <a:cs typeface="Genev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CE1126"/>
        </a:buClr>
        <a:buSzPct val="80000"/>
        <a:buFont typeface="Times" charset="0"/>
        <a:buChar char="•"/>
        <a:defRPr sz="2600">
          <a:solidFill>
            <a:srgbClr val="7A6E67"/>
          </a:solidFill>
          <a:latin typeface="+mn-lt"/>
          <a:ea typeface="Geneva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514600"/>
            <a:ext cx="8382000" cy="1066800"/>
          </a:xfrm>
        </p:spPr>
        <p:txBody>
          <a:bodyPr/>
          <a:lstStyle/>
          <a:p>
            <a:pPr eaLnBrk="1" hangingPunct="1"/>
            <a:r>
              <a:rPr lang="en-US" b="1" dirty="0"/>
              <a:t>Effect of Cellulosic Hydrolysate Compounds and Biofuels in </a:t>
            </a:r>
            <a:r>
              <a:rPr lang="en-US" b="1" i="1" dirty="0"/>
              <a:t>E. coli</a:t>
            </a:r>
            <a:r>
              <a:rPr lang="en-US" b="1" dirty="0"/>
              <a:t>.</a:t>
            </a:r>
            <a:endParaRPr lang="en-US" dirty="0"/>
          </a:p>
        </p:txBody>
      </p:sp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685800" y="3962400"/>
            <a:ext cx="4419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Presenter: Patrick Hertzel</a:t>
            </a:r>
          </a:p>
          <a:p>
            <a:pPr eaLnBrk="0" hangingPunct="0"/>
            <a:r>
              <a:rPr lang="en-US"/>
              <a:t>Mentor: Miguel Chavez</a:t>
            </a:r>
          </a:p>
          <a:p>
            <a:pPr eaLnBrk="0" hangingPunct="0"/>
            <a:r>
              <a:rPr lang="en-US"/>
              <a:t>Faculty Head: Dr. Laura Jarboe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BD2C42-EDF0-45AF-A8D1-7214FB91F3E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533400" y="1295400"/>
            <a:ext cx="2057400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Data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1DC72B-424E-439E-A0A4-7BCF80291890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4" name="Chart 3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2951261"/>
              </p:ext>
            </p:extLst>
          </p:nvPr>
        </p:nvGraphicFramePr>
        <p:xfrm>
          <a:off x="457200" y="1317869"/>
          <a:ext cx="37338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4996039"/>
              </p:ext>
            </p:extLst>
          </p:nvPr>
        </p:nvGraphicFramePr>
        <p:xfrm>
          <a:off x="4953000" y="1295400"/>
          <a:ext cx="37338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/>
          </p:cNvPr>
          <p:cNvGraphicFramePr/>
          <p:nvPr>
            <p:extLst>
              <p:ext uri="{D42A27DB-BD31-4B8C-83A1-F6EECF244321}">
                <p14:modId xmlns:p14="http://schemas.microsoft.com/office/powerpoint/2010/main" val="1548499870"/>
              </p:ext>
            </p:extLst>
          </p:nvPr>
        </p:nvGraphicFramePr>
        <p:xfrm>
          <a:off x="444889" y="3947698"/>
          <a:ext cx="3708009" cy="21453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8551"/>
              </p:ext>
            </p:extLst>
          </p:nvPr>
        </p:nvGraphicFramePr>
        <p:xfrm>
          <a:off x="4952999" y="3941836"/>
          <a:ext cx="3581401" cy="2151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75588" y="88900"/>
            <a:ext cx="1165225" cy="19177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10" name="Rectangle 9"/>
          <p:cNvSpPr/>
          <p:nvPr/>
        </p:nvSpPr>
        <p:spPr bwMode="auto">
          <a:xfrm>
            <a:off x="6127145" y="6265936"/>
            <a:ext cx="2895600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14402" y="2503538"/>
            <a:ext cx="553998" cy="2133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/>
              <a:t>Growth Rate(%)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Conclusion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D8068B-79BE-4E6C-8567-04BA5684C9ED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457200" y="1220918"/>
            <a:ext cx="77724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Font typeface="Arial" charset="0"/>
              <a:buChar char="•"/>
            </a:pPr>
            <a:r>
              <a:rPr lang="en-US" dirty="0"/>
              <a:t>Concentration for 2.8% v/v Ethanol, 1% v/v Butanol, 1%v/v </a:t>
            </a:r>
            <a:r>
              <a:rPr lang="en-US" dirty="0" err="1"/>
              <a:t>Isobutanol</a:t>
            </a:r>
            <a:r>
              <a:rPr lang="en-US" dirty="0"/>
              <a:t>, and 7mM Octanoic acid have shown a positive growth. </a:t>
            </a:r>
          </a:p>
          <a:p>
            <a:pPr marL="800100" lvl="1" indent="-342900" eaLnBrk="0" hangingPunct="0">
              <a:buFont typeface="Arial" charset="0"/>
              <a:buChar char="•"/>
            </a:pPr>
            <a:r>
              <a:rPr lang="en-US" sz="1800" dirty="0"/>
              <a:t>Ethanol had a positive growth in given condition with all strains.</a:t>
            </a:r>
          </a:p>
          <a:p>
            <a:pPr marL="800100" lvl="1" indent="-342900" eaLnBrk="0" hangingPunct="0">
              <a:buFont typeface="Arial" charset="0"/>
              <a:buChar char="•"/>
            </a:pPr>
            <a:r>
              <a:rPr lang="en-US" sz="1800" dirty="0" err="1"/>
              <a:t>Isobutanol</a:t>
            </a:r>
            <a:r>
              <a:rPr lang="en-US" sz="1800" dirty="0"/>
              <a:t> and </a:t>
            </a:r>
            <a:r>
              <a:rPr lang="en-US" sz="1800" dirty="0" err="1"/>
              <a:t>Octanoic</a:t>
            </a:r>
            <a:r>
              <a:rPr lang="en-US" sz="1800" dirty="0"/>
              <a:t> acid have shown positive growth in all strains but M1-37 </a:t>
            </a:r>
            <a:r>
              <a:rPr lang="en-US" sz="1800" dirty="0" err="1"/>
              <a:t>PelB</a:t>
            </a:r>
            <a:r>
              <a:rPr lang="en-US" sz="1800" dirty="0"/>
              <a:t>. </a:t>
            </a:r>
          </a:p>
          <a:p>
            <a:pPr marL="800100" lvl="1" indent="-342900" eaLnBrk="0" hangingPunct="0">
              <a:buFont typeface="Arial" charset="0"/>
              <a:buChar char="•"/>
            </a:pPr>
            <a:r>
              <a:rPr lang="en-US" sz="1800" dirty="0"/>
              <a:t>Butanol has shown positive growth in all but M1-12 </a:t>
            </a:r>
            <a:r>
              <a:rPr lang="en-US" sz="1800" dirty="0" err="1"/>
              <a:t>PelB</a:t>
            </a:r>
            <a:r>
              <a:rPr lang="en-US" sz="1800" dirty="0"/>
              <a:t> and 12-93 </a:t>
            </a:r>
            <a:r>
              <a:rPr lang="en-US" sz="1800" dirty="0" err="1"/>
              <a:t>PelB</a:t>
            </a:r>
            <a:r>
              <a:rPr lang="en-US" sz="1800" dirty="0"/>
              <a:t>.</a:t>
            </a:r>
          </a:p>
          <a:p>
            <a:pPr marL="800100" lvl="1" indent="-342900" eaLnBrk="0" hangingPunct="0">
              <a:buFont typeface="Arial" charset="0"/>
              <a:buChar char="•"/>
            </a:pPr>
            <a:r>
              <a:rPr lang="en-US" sz="1800" dirty="0"/>
              <a:t>Ethanol, </a:t>
            </a:r>
            <a:r>
              <a:rPr lang="en-US" sz="1800" dirty="0" err="1"/>
              <a:t>Octanoic</a:t>
            </a:r>
            <a:r>
              <a:rPr lang="en-US" sz="1800" dirty="0"/>
              <a:t>, and Butanol showed the best growth rate in M1-12, while </a:t>
            </a:r>
            <a:r>
              <a:rPr lang="en-US" sz="1800" dirty="0" err="1"/>
              <a:t>Isobutanol</a:t>
            </a:r>
            <a:r>
              <a:rPr lang="en-US" sz="1800" dirty="0"/>
              <a:t> showed the best growth rate in M1-37.</a:t>
            </a:r>
          </a:p>
          <a:p>
            <a:pPr marL="800100" lvl="1" indent="-342900" eaLnBrk="0" hangingPunct="0">
              <a:buFont typeface="Arial" charset="0"/>
              <a:buChar char="•"/>
            </a:pPr>
            <a:r>
              <a:rPr lang="en-US" sz="1800" dirty="0"/>
              <a:t>Highest growth rate was shown for Ethanol, which is good since it’s the most common biofuel.</a:t>
            </a:r>
          </a:p>
          <a:p>
            <a:pPr marL="342900" indent="-342900" eaLnBrk="0" hangingPunct="0">
              <a:buFont typeface="Arial" charset="0"/>
              <a:buChar char="•"/>
            </a:pPr>
            <a:endParaRPr lang="en-US" sz="1800" dirty="0"/>
          </a:p>
          <a:p>
            <a:pPr marL="342900" indent="-342900" eaLnBrk="0" hangingPunct="0">
              <a:buFont typeface="Arial" charset="0"/>
              <a:buChar char="•"/>
            </a:pPr>
            <a:r>
              <a:rPr lang="en-US" dirty="0"/>
              <a:t>100 </a:t>
            </a:r>
            <a:r>
              <a:rPr lang="en-US" dirty="0" err="1"/>
              <a:t>mM</a:t>
            </a:r>
            <a:r>
              <a:rPr lang="en-US" dirty="0"/>
              <a:t> Acetate, 8 </a:t>
            </a:r>
            <a:r>
              <a:rPr lang="en-US" dirty="0" err="1"/>
              <a:t>mM</a:t>
            </a:r>
            <a:r>
              <a:rPr lang="en-US" dirty="0"/>
              <a:t> Furfural, 0.2% Hexanol, and 17 </a:t>
            </a:r>
            <a:r>
              <a:rPr lang="en-US" dirty="0" err="1"/>
              <a:t>mM</a:t>
            </a:r>
            <a:r>
              <a:rPr lang="en-US" dirty="0"/>
              <a:t> Phenol showed a decrease in growth.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6641184" y="6324600"/>
            <a:ext cx="2274216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Future Work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AB18236-BECD-4F92-BC7F-8704C393C03B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685800" y="1524000"/>
            <a:ext cx="7543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Font typeface="Arial" charset="0"/>
              <a:buChar char="•"/>
            </a:pPr>
            <a:r>
              <a:rPr lang="en-US" dirty="0"/>
              <a:t>Styrene is a special case and requires different conditions then the rest (28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dirty="0"/>
              <a:t>C).</a:t>
            </a:r>
          </a:p>
          <a:p>
            <a:pPr marL="342900" indent="-342900" eaLnBrk="0" hangingPunct="0">
              <a:buFont typeface="Arial" charset="0"/>
              <a:buChar char="•"/>
            </a:pPr>
            <a:endParaRPr lang="en-US" dirty="0"/>
          </a:p>
          <a:p>
            <a:pPr marL="342900" indent="-342900" eaLnBrk="0" hangingPunct="0">
              <a:buFont typeface="Arial" charset="0"/>
              <a:buChar char="•"/>
            </a:pPr>
            <a:endParaRPr lang="en-US" dirty="0"/>
          </a:p>
          <a:p>
            <a:pPr marL="342900" indent="-342900" eaLnBrk="0" hangingPunct="0">
              <a:buFont typeface="Arial" charset="0"/>
              <a:buChar char="•"/>
            </a:pPr>
            <a:r>
              <a:rPr lang="en-US" dirty="0"/>
              <a:t>Determining what to change for the conditions which responded with a negative growth.</a:t>
            </a:r>
          </a:p>
          <a:p>
            <a:pPr marL="342900" indent="-342900" eaLnBrk="0" hangingPunct="0">
              <a:buFont typeface="Arial" charset="0"/>
              <a:buChar char="•"/>
            </a:pPr>
            <a:endParaRPr lang="en-US" dirty="0"/>
          </a:p>
          <a:p>
            <a:pPr marL="342900" indent="-342900" eaLnBrk="0" hangingPunct="0">
              <a:buFont typeface="Arial" charset="0"/>
              <a:buChar char="•"/>
            </a:pPr>
            <a:endParaRPr lang="en-US" dirty="0"/>
          </a:p>
          <a:p>
            <a:pPr marL="342900" indent="-342900" eaLnBrk="0" hangingPunct="0">
              <a:buFont typeface="Arial" charset="0"/>
              <a:buChar char="•"/>
            </a:pPr>
            <a:r>
              <a:rPr lang="en-US" dirty="0"/>
              <a:t>Finish up with sampling the rest of the conditions. 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6629400" y="6305550"/>
            <a:ext cx="2286000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078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D93283-62B6-4418-83BD-5A7DAF2924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693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Miguel Chavez, PhD Student</a:t>
            </a:r>
          </a:p>
          <a:p>
            <a:r>
              <a:rPr lang="en-US" dirty="0"/>
              <a:t>Laura </a:t>
            </a:r>
            <a:r>
              <a:rPr lang="en-US" dirty="0" err="1"/>
              <a:t>Jarboe</a:t>
            </a:r>
            <a:r>
              <a:rPr lang="en-US" dirty="0"/>
              <a:t>, PhD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6167486" y="6317397"/>
            <a:ext cx="2747913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141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Appendix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Background</a:t>
            </a:r>
          </a:p>
          <a:p>
            <a:pPr eaLnBrk="1" hangingPunct="1"/>
            <a:r>
              <a:rPr lang="en-US" dirty="0"/>
              <a:t>Goal</a:t>
            </a:r>
          </a:p>
          <a:p>
            <a:pPr eaLnBrk="1" hangingPunct="1"/>
            <a:r>
              <a:rPr lang="en-US" dirty="0"/>
              <a:t>Experimental Method</a:t>
            </a:r>
          </a:p>
          <a:p>
            <a:pPr eaLnBrk="1" hangingPunct="1"/>
            <a:r>
              <a:rPr lang="en-US" dirty="0"/>
              <a:t>Data</a:t>
            </a:r>
          </a:p>
          <a:p>
            <a:pPr lvl="1" eaLnBrk="1" hangingPunct="1"/>
            <a:r>
              <a:rPr lang="en-US" sz="1800" dirty="0">
                <a:ea typeface="Geneva"/>
              </a:rPr>
              <a:t>Concentrations</a:t>
            </a:r>
          </a:p>
          <a:p>
            <a:pPr lvl="1" eaLnBrk="1" hangingPunct="1"/>
            <a:r>
              <a:rPr lang="en-US" sz="1800" dirty="0" err="1">
                <a:ea typeface="Geneva"/>
              </a:rPr>
              <a:t>Pacti</a:t>
            </a:r>
            <a:r>
              <a:rPr lang="en-US" sz="1800" dirty="0">
                <a:ea typeface="Geneva"/>
              </a:rPr>
              <a:t> Strains</a:t>
            </a:r>
          </a:p>
          <a:p>
            <a:pPr eaLnBrk="1" hangingPunct="1"/>
            <a:r>
              <a:rPr lang="en-US" sz="2400" dirty="0"/>
              <a:t>Conclusion</a:t>
            </a:r>
          </a:p>
          <a:p>
            <a:pPr eaLnBrk="1" hangingPunct="1"/>
            <a:r>
              <a:rPr lang="en-US" sz="2400" dirty="0"/>
              <a:t>Future Work</a:t>
            </a:r>
          </a:p>
          <a:p>
            <a:pPr eaLnBrk="1" hangingPunct="1"/>
            <a:r>
              <a:rPr lang="en-US" sz="2400" dirty="0"/>
              <a:t>Acknowledgement</a:t>
            </a:r>
          </a:p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E44057-ADCA-46CF-8FC3-C5D7CB2D66B2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705600" y="6324600"/>
            <a:ext cx="2362200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/>
              <a:t>Background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322E30-CFD8-492F-BE31-F473B50C4040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177800" y="1447800"/>
            <a:ext cx="525780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Font typeface="Arial" charset="0"/>
              <a:buChar char="•"/>
            </a:pPr>
            <a:r>
              <a:rPr lang="en-US" sz="2800" dirty="0"/>
              <a:t>Why Biofuels?</a:t>
            </a:r>
          </a:p>
          <a:p>
            <a:pPr marL="800100" lvl="1" indent="-342900" eaLnBrk="0" hangingPunct="0">
              <a:buFont typeface="Arial" charset="0"/>
              <a:buChar char="•"/>
            </a:pPr>
            <a:r>
              <a:rPr lang="en-US" sz="1800" dirty="0"/>
              <a:t>One of the several major alternative energy sources to fossil fuels with over a 100 billion dollar industry worldwide.</a:t>
            </a:r>
          </a:p>
          <a:p>
            <a:pPr marL="800100" lvl="1" indent="-342900" eaLnBrk="0" hangingPunct="0">
              <a:buFont typeface="Arial" charset="0"/>
              <a:buChar char="•"/>
            </a:pPr>
            <a:r>
              <a:rPr lang="en-US" sz="1800" dirty="0"/>
              <a:t>Iowa ranks 1 and 2 in Ethanol Production and Biodiesel Production. </a:t>
            </a:r>
          </a:p>
        </p:txBody>
      </p:sp>
      <p:pic>
        <p:nvPicPr>
          <p:cNvPr id="1741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3538" y="2405063"/>
            <a:ext cx="34575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177800" y="3810000"/>
            <a:ext cx="4648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Font typeface="Arial" charset="0"/>
              <a:buChar char="•"/>
            </a:pPr>
            <a:r>
              <a:rPr lang="en-US" sz="2800" dirty="0"/>
              <a:t>The Problem?</a:t>
            </a:r>
          </a:p>
          <a:p>
            <a:pPr marL="800100" lvl="1" indent="-342900" eaLnBrk="0" hangingPunct="0">
              <a:buFont typeface="Arial" charset="0"/>
              <a:buChar char="•"/>
            </a:pPr>
            <a:r>
              <a:rPr lang="en-US" sz="1800" dirty="0"/>
              <a:t>Product toxicity hampers the production of </a:t>
            </a:r>
            <a:r>
              <a:rPr lang="en-US" sz="1800" dirty="0" err="1"/>
              <a:t>biorenewables</a:t>
            </a:r>
            <a:r>
              <a:rPr lang="en-US" sz="1800" dirty="0"/>
              <a:t>, preventing larger and more financially feasible gains from occurring.   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6705600" y="6248400"/>
            <a:ext cx="2057400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Goal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/>
              <a:t>Overall: To increase membrane tolerance of </a:t>
            </a:r>
            <a:r>
              <a:rPr lang="en-US" i="1" dirty="0"/>
              <a:t>E. coli </a:t>
            </a:r>
            <a:r>
              <a:rPr lang="en-US" dirty="0"/>
              <a:t>towards inhibitory compounds to allow greater yields of biofuels.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Current: Testing selected strains of </a:t>
            </a:r>
            <a:r>
              <a:rPr lang="en-US" i="1" dirty="0"/>
              <a:t>E.coli </a:t>
            </a:r>
            <a:r>
              <a:rPr lang="en-US" dirty="0"/>
              <a:t>in calculated amounts of inhibitors to determine growth rate. 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9E0D683-0A03-465A-AF7D-17D999A6440B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6591300" y="6324600"/>
            <a:ext cx="2324100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Experimental Method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4267200" cy="4114800"/>
          </a:xfrm>
        </p:spPr>
        <p:txBody>
          <a:bodyPr/>
          <a:lstStyle/>
          <a:p>
            <a:pPr eaLnBrk="1" hangingPunct="1">
              <a:buFont typeface="Wingdings 3" pitchFamily="18" charset="2"/>
              <a:buChar char=""/>
            </a:pPr>
            <a:r>
              <a:rPr lang="en-US" sz="2400" dirty="0">
                <a:solidFill>
                  <a:srgbClr val="404040"/>
                </a:solidFill>
              </a:rPr>
              <a:t>Step One: Create a basis concentration for each condition in a known strain.</a:t>
            </a:r>
          </a:p>
          <a:p>
            <a:pPr lvl="1" eaLnBrk="1" hangingPunct="1">
              <a:buFont typeface="Wingdings 3" pitchFamily="18" charset="2"/>
              <a:buChar char=""/>
            </a:pPr>
            <a:r>
              <a:rPr lang="en-US" sz="1800" dirty="0">
                <a:solidFill>
                  <a:srgbClr val="404040"/>
                </a:solidFill>
                <a:ea typeface="Geneva"/>
              </a:rPr>
              <a:t>Basis was created by inoculating a MG1655 Strain of </a:t>
            </a:r>
            <a:r>
              <a:rPr lang="en-US" sz="1800" i="1" dirty="0">
                <a:solidFill>
                  <a:srgbClr val="404040"/>
                </a:solidFill>
                <a:ea typeface="Geneva"/>
              </a:rPr>
              <a:t>E. coli</a:t>
            </a:r>
            <a:r>
              <a:rPr lang="en-US" sz="1800" dirty="0">
                <a:solidFill>
                  <a:srgbClr val="404040"/>
                </a:solidFill>
                <a:ea typeface="Geneva"/>
              </a:rPr>
              <a:t> into 2% MOPS solution for 19 hours.</a:t>
            </a:r>
          </a:p>
          <a:p>
            <a:pPr lvl="1" eaLnBrk="1" hangingPunct="1">
              <a:buFont typeface="Wingdings 3" pitchFamily="18" charset="2"/>
              <a:buChar char=""/>
            </a:pPr>
            <a:r>
              <a:rPr lang="en-US" sz="1800" dirty="0">
                <a:solidFill>
                  <a:srgbClr val="404040"/>
                </a:solidFill>
                <a:ea typeface="Geneva"/>
              </a:rPr>
              <a:t>After inoculation period, placed into specific conditions (Right) and measured growth over a 8 to 12 hour using plate reader. </a:t>
            </a:r>
          </a:p>
          <a:p>
            <a:pPr eaLnBrk="1" hangingPunct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C684B8C-4BFF-497D-A6AA-9D5F20340639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5910263" y="1016000"/>
            <a:ext cx="2667000" cy="4524315"/>
          </a:xfrm>
          <a:prstGeom prst="rect">
            <a:avLst/>
          </a:prstGeom>
          <a:solidFill>
            <a:srgbClr val="F2BF4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CONDITIONS</a:t>
            </a:r>
          </a:p>
          <a:p>
            <a:pPr>
              <a:buFont typeface="Arial" charset="0"/>
              <a:buChar char="•"/>
            </a:pPr>
            <a:r>
              <a:rPr lang="en-US" dirty="0" err="1"/>
              <a:t>Isobutanol</a:t>
            </a: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/>
              <a:t>Butanol</a:t>
            </a:r>
          </a:p>
          <a:p>
            <a:pPr>
              <a:buFont typeface="Arial" charset="0"/>
              <a:buChar char="•"/>
            </a:pPr>
            <a:r>
              <a:rPr lang="en-US" dirty="0"/>
              <a:t>Ethanol</a:t>
            </a:r>
          </a:p>
          <a:p>
            <a:pPr>
              <a:buFont typeface="Arial" charset="0"/>
              <a:buChar char="•"/>
            </a:pPr>
            <a:r>
              <a:rPr lang="en-US" dirty="0"/>
              <a:t>Phenol</a:t>
            </a:r>
          </a:p>
          <a:p>
            <a:pPr>
              <a:buFont typeface="Arial" charset="0"/>
              <a:buChar char="•"/>
            </a:pPr>
            <a:r>
              <a:rPr lang="en-US" dirty="0" err="1"/>
              <a:t>Hexanol</a:t>
            </a: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err="1"/>
              <a:t>Octanoic</a:t>
            </a:r>
            <a:r>
              <a:rPr lang="en-US" dirty="0"/>
              <a:t> Acid</a:t>
            </a:r>
          </a:p>
          <a:p>
            <a:pPr>
              <a:buFont typeface="Arial" charset="0"/>
              <a:buChar char="•"/>
            </a:pPr>
            <a:r>
              <a:rPr lang="en-US" dirty="0"/>
              <a:t>Acetate</a:t>
            </a:r>
          </a:p>
          <a:p>
            <a:pPr>
              <a:buFont typeface="Arial" charset="0"/>
              <a:buChar char="•"/>
            </a:pPr>
            <a:r>
              <a:rPr lang="en-US" dirty="0"/>
              <a:t>Furfural</a:t>
            </a:r>
          </a:p>
          <a:p>
            <a:pPr>
              <a:buFont typeface="Arial" charset="0"/>
              <a:buChar char="•"/>
            </a:pPr>
            <a:r>
              <a:rPr lang="en-US" dirty="0"/>
              <a:t>Styrene</a:t>
            </a:r>
          </a:p>
          <a:p>
            <a:pPr>
              <a:buFont typeface="Arial" charset="0"/>
              <a:buChar char="•"/>
            </a:pPr>
            <a:r>
              <a:rPr lang="en-US" dirty="0"/>
              <a:t>pH 5</a:t>
            </a:r>
          </a:p>
          <a:p>
            <a:pPr>
              <a:buFont typeface="Arial" charset="0"/>
              <a:buChar char="•"/>
            </a:pPr>
            <a:r>
              <a:rPr lang="en-US" dirty="0"/>
              <a:t>42 Degrees C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639612" y="6353175"/>
            <a:ext cx="2199588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Experimental Method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4267200" cy="4114800"/>
          </a:xfrm>
        </p:spPr>
        <p:txBody>
          <a:bodyPr/>
          <a:lstStyle/>
          <a:p>
            <a:pPr eaLnBrk="1" hangingPunct="1">
              <a:buFont typeface="Wingdings 3" pitchFamily="18" charset="2"/>
              <a:buChar char=""/>
            </a:pPr>
            <a:r>
              <a:rPr lang="en-US" sz="2400" dirty="0">
                <a:solidFill>
                  <a:srgbClr val="404040"/>
                </a:solidFill>
              </a:rPr>
              <a:t>Step Two: Test selected concentrations of conditions with different strains of </a:t>
            </a:r>
            <a:r>
              <a:rPr lang="en-US" sz="2400" i="1" dirty="0">
                <a:solidFill>
                  <a:srgbClr val="404040"/>
                </a:solidFill>
              </a:rPr>
              <a:t>E. coli.</a:t>
            </a:r>
          </a:p>
          <a:p>
            <a:pPr lvl="1" eaLnBrk="1" hangingPunct="1">
              <a:buFont typeface="Wingdings 3" pitchFamily="18" charset="2"/>
              <a:buChar char=""/>
            </a:pPr>
            <a:r>
              <a:rPr lang="en-US" sz="1800" i="1" dirty="0">
                <a:solidFill>
                  <a:srgbClr val="404040"/>
                </a:solidFill>
                <a:ea typeface="Geneva"/>
              </a:rPr>
              <a:t>Concentration amount of condition was determined by a 50% decrease in growth rate.</a:t>
            </a:r>
          </a:p>
          <a:p>
            <a:pPr lvl="1" eaLnBrk="1" hangingPunct="1">
              <a:buFont typeface="Wingdings 3" pitchFamily="18" charset="2"/>
              <a:buChar char=""/>
            </a:pPr>
            <a:r>
              <a:rPr lang="en-US" sz="1800" i="1" dirty="0">
                <a:solidFill>
                  <a:srgbClr val="404040"/>
                </a:solidFill>
                <a:ea typeface="Geneva"/>
              </a:rPr>
              <a:t>Strains were treated with a 4 hour cultivation in LB to normalize growth curve.</a:t>
            </a:r>
          </a:p>
          <a:p>
            <a:pPr lvl="1" eaLnBrk="1" hangingPunct="1">
              <a:buFont typeface="Wingdings 3" pitchFamily="18" charset="2"/>
              <a:buChar char=""/>
            </a:pPr>
            <a:r>
              <a:rPr lang="en-US" sz="1800" i="1" dirty="0">
                <a:solidFill>
                  <a:srgbClr val="404040"/>
                </a:solidFill>
                <a:ea typeface="Geneva"/>
              </a:rPr>
              <a:t>After the 19 hour incubation period, strains were washed with the condition once then placed into the plate reader with determined concentrations. </a:t>
            </a:r>
            <a:endParaRPr lang="en-US" sz="1800" i="1" dirty="0">
              <a:ea typeface="Genev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A02649-553E-4A76-84D1-E8DD4F63DB2A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910263" y="1016000"/>
            <a:ext cx="2667000" cy="4524315"/>
          </a:xfrm>
          <a:prstGeom prst="rect">
            <a:avLst/>
          </a:prstGeom>
          <a:solidFill>
            <a:srgbClr val="F2BF4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CONDITIONS</a:t>
            </a:r>
          </a:p>
          <a:p>
            <a:pPr>
              <a:buFont typeface="Arial" charset="0"/>
              <a:buChar char="•"/>
            </a:pPr>
            <a:r>
              <a:rPr lang="en-US" dirty="0" err="1"/>
              <a:t>Isobutanol</a:t>
            </a: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/>
              <a:t>Butanol</a:t>
            </a:r>
          </a:p>
          <a:p>
            <a:pPr>
              <a:buFont typeface="Arial" charset="0"/>
              <a:buChar char="•"/>
            </a:pPr>
            <a:r>
              <a:rPr lang="en-US" dirty="0"/>
              <a:t>Ethanol</a:t>
            </a:r>
          </a:p>
          <a:p>
            <a:pPr>
              <a:buFont typeface="Arial" charset="0"/>
              <a:buChar char="•"/>
            </a:pPr>
            <a:r>
              <a:rPr lang="en-US" dirty="0"/>
              <a:t>Phenol</a:t>
            </a:r>
          </a:p>
          <a:p>
            <a:pPr>
              <a:buFont typeface="Arial" charset="0"/>
              <a:buChar char="•"/>
            </a:pPr>
            <a:r>
              <a:rPr lang="en-US" dirty="0"/>
              <a:t>Hexanol</a:t>
            </a:r>
          </a:p>
          <a:p>
            <a:pPr>
              <a:buFont typeface="Arial" charset="0"/>
              <a:buChar char="•"/>
            </a:pPr>
            <a:r>
              <a:rPr lang="en-US" dirty="0"/>
              <a:t>Octanoic Acid</a:t>
            </a:r>
          </a:p>
          <a:p>
            <a:pPr>
              <a:buFont typeface="Arial" charset="0"/>
              <a:buChar char="•"/>
            </a:pPr>
            <a:r>
              <a:rPr lang="en-US" dirty="0"/>
              <a:t>Acetate</a:t>
            </a:r>
          </a:p>
          <a:p>
            <a:pPr>
              <a:buFont typeface="Arial" charset="0"/>
              <a:buChar char="•"/>
            </a:pPr>
            <a:r>
              <a:rPr lang="en-US" dirty="0"/>
              <a:t>Furfural</a:t>
            </a:r>
          </a:p>
          <a:p>
            <a:pPr>
              <a:buFont typeface="Arial" charset="0"/>
              <a:buChar char="•"/>
            </a:pPr>
            <a:r>
              <a:rPr lang="en-US" dirty="0"/>
              <a:t>Styrene</a:t>
            </a:r>
          </a:p>
          <a:p>
            <a:pPr>
              <a:buFont typeface="Arial" charset="0"/>
              <a:buChar char="•"/>
            </a:pPr>
            <a:r>
              <a:rPr lang="en-US" dirty="0"/>
              <a:t>pH 5</a:t>
            </a:r>
          </a:p>
          <a:p>
            <a:pPr>
              <a:buFont typeface="Arial" charset="0"/>
              <a:buChar char="•"/>
            </a:pPr>
            <a:r>
              <a:rPr lang="en-US" dirty="0"/>
              <a:t>42 Degrees C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629400" y="6305550"/>
            <a:ext cx="2286000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Data Analysis &amp; Concentrations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0683FD-78C6-4815-9D6E-2ABCFE6EEDA7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7650" y="1265238"/>
            <a:ext cx="3409950" cy="3140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2000" dirty="0">
                <a:latin typeface="Times" charset="0"/>
                <a:cs typeface="+mn-cs"/>
              </a:rPr>
              <a:t>Selected Inhibitors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" charset="0"/>
                <a:cs typeface="+mn-cs"/>
              </a:rPr>
              <a:t>7 </a:t>
            </a:r>
            <a:r>
              <a:rPr lang="en-US" sz="2000" dirty="0" err="1">
                <a:latin typeface="Times" charset="0"/>
                <a:cs typeface="+mn-cs"/>
              </a:rPr>
              <a:t>mM</a:t>
            </a:r>
            <a:r>
              <a:rPr lang="en-US" sz="2000" dirty="0">
                <a:latin typeface="Times" charset="0"/>
                <a:cs typeface="+mn-cs"/>
              </a:rPr>
              <a:t> </a:t>
            </a:r>
            <a:r>
              <a:rPr lang="en-US" sz="2000" dirty="0" err="1">
                <a:latin typeface="Times" charset="0"/>
                <a:cs typeface="+mn-cs"/>
              </a:rPr>
              <a:t>Octanoic</a:t>
            </a:r>
            <a:r>
              <a:rPr lang="en-US" sz="2000" dirty="0">
                <a:latin typeface="Times" charset="0"/>
                <a:cs typeface="+mn-cs"/>
              </a:rPr>
              <a:t> acid (pH 7)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" charset="0"/>
                <a:cs typeface="+mn-cs"/>
              </a:rPr>
              <a:t>1 % v/v Butanol 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" charset="0"/>
                <a:cs typeface="+mn-cs"/>
              </a:rPr>
              <a:t>0.2% v/v </a:t>
            </a:r>
            <a:r>
              <a:rPr lang="en-US" sz="2000" dirty="0" err="1">
                <a:latin typeface="Times" charset="0"/>
                <a:cs typeface="+mn-cs"/>
              </a:rPr>
              <a:t>Hexanol</a:t>
            </a:r>
            <a:endParaRPr lang="en-US" sz="2000" dirty="0">
              <a:latin typeface="Times" charset="0"/>
              <a:cs typeface="+mn-cs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" charset="0"/>
                <a:cs typeface="+mn-cs"/>
              </a:rPr>
              <a:t>17 </a:t>
            </a:r>
            <a:r>
              <a:rPr lang="en-US" sz="2000" dirty="0" err="1">
                <a:latin typeface="Times" charset="0"/>
                <a:cs typeface="+mn-cs"/>
              </a:rPr>
              <a:t>mM</a:t>
            </a:r>
            <a:r>
              <a:rPr lang="en-US" sz="2000" dirty="0">
                <a:latin typeface="Times" charset="0"/>
                <a:cs typeface="+mn-cs"/>
              </a:rPr>
              <a:t> Phenol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" charset="0"/>
                <a:cs typeface="+mn-cs"/>
              </a:rPr>
              <a:t>1% v/v </a:t>
            </a:r>
            <a:r>
              <a:rPr lang="en-US" sz="2000" dirty="0" err="1">
                <a:latin typeface="Times" charset="0"/>
                <a:cs typeface="+mn-cs"/>
              </a:rPr>
              <a:t>Isobutanol</a:t>
            </a:r>
            <a:endParaRPr lang="en-US" sz="2000" dirty="0">
              <a:latin typeface="Times" charset="0"/>
              <a:cs typeface="+mn-cs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" charset="0"/>
                <a:cs typeface="+mn-cs"/>
              </a:rPr>
              <a:t>2.8% v/v Ethanol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" charset="0"/>
                <a:cs typeface="+mn-cs"/>
              </a:rPr>
              <a:t>100 </a:t>
            </a:r>
            <a:r>
              <a:rPr lang="en-US" sz="2000" dirty="0" err="1">
                <a:latin typeface="Times" charset="0"/>
                <a:cs typeface="+mn-cs"/>
              </a:rPr>
              <a:t>mM</a:t>
            </a:r>
            <a:r>
              <a:rPr lang="en-US" sz="2000" dirty="0">
                <a:latin typeface="Times" charset="0"/>
                <a:cs typeface="+mn-cs"/>
              </a:rPr>
              <a:t> Acetate (pH 7)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" charset="0"/>
                <a:cs typeface="+mn-cs"/>
              </a:rPr>
              <a:t>8 </a:t>
            </a:r>
            <a:r>
              <a:rPr lang="en-US" sz="2000" dirty="0" err="1">
                <a:latin typeface="Times" charset="0"/>
                <a:cs typeface="+mn-cs"/>
              </a:rPr>
              <a:t>mM</a:t>
            </a:r>
            <a:r>
              <a:rPr lang="en-US" sz="2000" dirty="0">
                <a:latin typeface="Times" charset="0"/>
                <a:cs typeface="+mn-cs"/>
              </a:rPr>
              <a:t> Furfural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latin typeface="Times" charset="0"/>
                <a:cs typeface="+mn-cs"/>
              </a:rPr>
              <a:t>1 </a:t>
            </a:r>
            <a:r>
              <a:rPr lang="en-US" sz="2000" dirty="0" err="1">
                <a:latin typeface="Times" charset="0"/>
                <a:cs typeface="+mn-cs"/>
              </a:rPr>
              <a:t>mM</a:t>
            </a:r>
            <a:r>
              <a:rPr lang="en-US" sz="2000" dirty="0">
                <a:latin typeface="Times" charset="0"/>
                <a:cs typeface="+mn-cs"/>
              </a:rPr>
              <a:t> Styrene (28C)</a:t>
            </a:r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4805465" y="5329238"/>
            <a:ext cx="243353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800" dirty="0"/>
              <a:t>Styrene is a special case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297" r="-2297" b="5052"/>
          <a:stretch/>
        </p:blipFill>
        <p:spPr>
          <a:xfrm>
            <a:off x="3428067" y="2006599"/>
            <a:ext cx="5621338" cy="28940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247650" y="4741863"/>
            <a:ext cx="2800350" cy="955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000" dirty="0">
                <a:latin typeface="Times" charset="0"/>
                <a:cs typeface="+mn-cs"/>
              </a:rPr>
              <a:t>Selected Conditions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Times" charset="0"/>
                <a:cs typeface="+mn-cs"/>
              </a:rPr>
              <a:t>pH 5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  <a:defRPr/>
            </a:pPr>
            <a:r>
              <a:rPr lang="en-US" sz="1800" dirty="0">
                <a:latin typeface="Times" charset="0"/>
                <a:cs typeface="+mn-cs"/>
              </a:rPr>
              <a:t>42 degrees C</a:t>
            </a:r>
          </a:p>
        </p:txBody>
      </p:sp>
      <p:sp>
        <p:nvSpPr>
          <p:cNvPr id="9" name="TextBox 5"/>
          <p:cNvSpPr txBox="1">
            <a:spLocks noChangeArrowheads="1"/>
          </p:cNvSpPr>
          <p:nvPr/>
        </p:nvSpPr>
        <p:spPr bwMode="auto">
          <a:xfrm>
            <a:off x="4964850" y="4872334"/>
            <a:ext cx="2819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400" b="1" dirty="0"/>
              <a:t>Styrene concentration (</a:t>
            </a:r>
            <a:r>
              <a:rPr lang="en-US" sz="1400" b="1" dirty="0" err="1"/>
              <a:t>mM</a:t>
            </a:r>
            <a:r>
              <a:rPr lang="en-US" sz="1400" b="1" dirty="0"/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86200" y="4691390"/>
            <a:ext cx="2551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29608" y="4691390"/>
            <a:ext cx="2519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86744" y="4699084"/>
            <a:ext cx="2519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3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10400" y="4699084"/>
            <a:ext cx="2519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4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53808" y="4706321"/>
            <a:ext cx="25199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5</a:t>
            </a:r>
          </a:p>
        </p:txBody>
      </p:sp>
      <p:sp>
        <p:nvSpPr>
          <p:cNvPr id="14" name="TextBox 5"/>
          <p:cNvSpPr txBox="1">
            <a:spLocks noChangeArrowheads="1"/>
          </p:cNvSpPr>
          <p:nvPr/>
        </p:nvSpPr>
        <p:spPr bwMode="auto">
          <a:xfrm rot="16200000">
            <a:off x="1876877" y="2982911"/>
            <a:ext cx="2819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400" b="1" dirty="0"/>
              <a:t>% Decrease growth rate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92238" y="2481252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50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14482" y="3326648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30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14482" y="4212516"/>
            <a:ext cx="319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10</a:t>
            </a:r>
          </a:p>
        </p:txBody>
      </p:sp>
      <p:sp>
        <p:nvSpPr>
          <p:cNvPr id="18" name="Rectangle 17"/>
          <p:cNvSpPr/>
          <p:nvPr/>
        </p:nvSpPr>
        <p:spPr bwMode="auto">
          <a:xfrm>
            <a:off x="6629400" y="6305550"/>
            <a:ext cx="2286000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292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Pacti Strains, The What and 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0" y="1447800"/>
            <a:ext cx="2971800" cy="2819400"/>
          </a:xfrm>
        </p:spPr>
        <p:txBody>
          <a:bodyPr/>
          <a:lstStyle/>
          <a:p>
            <a:pPr marL="457200" lvl="1" indent="0" eaLnBrk="1" hangingPunct="1">
              <a:lnSpc>
                <a:spcPct val="120000"/>
              </a:lnSpc>
              <a:buFont typeface="Times" charset="0"/>
              <a:buNone/>
              <a:defRPr/>
            </a:pPr>
            <a:r>
              <a:rPr lang="es-MX" sz="1800" dirty="0" err="1">
                <a:solidFill>
                  <a:schemeClr val="tx1"/>
                </a:solidFill>
              </a:rPr>
              <a:t>Engineered</a:t>
            </a:r>
            <a:r>
              <a:rPr lang="es-MX" sz="1800" dirty="0">
                <a:solidFill>
                  <a:schemeClr val="tx1"/>
                </a:solidFill>
              </a:rPr>
              <a:t> </a:t>
            </a:r>
            <a:r>
              <a:rPr lang="es-MX" sz="1800" dirty="0" err="1">
                <a:solidFill>
                  <a:schemeClr val="tx1"/>
                </a:solidFill>
              </a:rPr>
              <a:t>Strains</a:t>
            </a:r>
            <a:endParaRPr lang="es-MX" sz="1800" dirty="0">
              <a:solidFill>
                <a:schemeClr val="tx1"/>
              </a:solidFill>
            </a:endParaRPr>
          </a:p>
          <a:p>
            <a:pPr lvl="1" eaLnBrk="1" hangingPunct="1">
              <a:lnSpc>
                <a:spcPct val="120000"/>
              </a:lnSpc>
              <a:buFont typeface="Times" charset="0"/>
              <a:buChar char="•"/>
              <a:defRPr/>
            </a:pPr>
            <a:r>
              <a:rPr lang="es-MX" sz="1800" dirty="0">
                <a:solidFill>
                  <a:schemeClr val="tx1"/>
                </a:solidFill>
              </a:rPr>
              <a:t>M1-12 </a:t>
            </a:r>
            <a:r>
              <a:rPr lang="es-MX" sz="1800" dirty="0" err="1">
                <a:solidFill>
                  <a:schemeClr val="tx1"/>
                </a:solidFill>
              </a:rPr>
              <a:t>Pacti</a:t>
            </a:r>
            <a:endParaRPr lang="es-MX" sz="1800" dirty="0">
              <a:solidFill>
                <a:schemeClr val="tx1"/>
              </a:solidFill>
            </a:endParaRPr>
          </a:p>
          <a:p>
            <a:pPr lvl="1" eaLnBrk="1" hangingPunct="1">
              <a:lnSpc>
                <a:spcPct val="120000"/>
              </a:lnSpc>
              <a:buFont typeface="Times" charset="0"/>
              <a:buChar char="•"/>
              <a:defRPr/>
            </a:pPr>
            <a:r>
              <a:rPr lang="es-MX" sz="1800" dirty="0">
                <a:solidFill>
                  <a:schemeClr val="tx1"/>
                </a:solidFill>
              </a:rPr>
              <a:t>M1-37 </a:t>
            </a:r>
            <a:r>
              <a:rPr lang="es-MX" sz="1800" dirty="0" err="1">
                <a:solidFill>
                  <a:schemeClr val="tx1"/>
                </a:solidFill>
              </a:rPr>
              <a:t>Pacti</a:t>
            </a:r>
            <a:endParaRPr lang="es-MX" sz="1800" dirty="0">
              <a:solidFill>
                <a:schemeClr val="tx1"/>
              </a:solidFill>
            </a:endParaRPr>
          </a:p>
          <a:p>
            <a:pPr lvl="1" eaLnBrk="1" hangingPunct="1">
              <a:lnSpc>
                <a:spcPct val="120000"/>
              </a:lnSpc>
              <a:buFont typeface="Times" charset="0"/>
              <a:buChar char="•"/>
              <a:defRPr/>
            </a:pPr>
            <a:r>
              <a:rPr lang="es-MX" sz="1800" dirty="0">
                <a:solidFill>
                  <a:schemeClr val="tx1"/>
                </a:solidFill>
              </a:rPr>
              <a:t>M1-93 </a:t>
            </a:r>
            <a:r>
              <a:rPr lang="es-MX" sz="1800" dirty="0" err="1">
                <a:solidFill>
                  <a:schemeClr val="tx1"/>
                </a:solidFill>
              </a:rPr>
              <a:t>Pacti</a:t>
            </a:r>
            <a:endParaRPr lang="es-MX" sz="1800" dirty="0">
              <a:solidFill>
                <a:schemeClr val="tx1"/>
              </a:solidFill>
            </a:endParaRPr>
          </a:p>
          <a:p>
            <a:pPr lvl="1" eaLnBrk="1" hangingPunct="1">
              <a:lnSpc>
                <a:spcPct val="120000"/>
              </a:lnSpc>
              <a:buFont typeface="Times" charset="0"/>
              <a:buChar char="•"/>
              <a:defRPr/>
            </a:pPr>
            <a:r>
              <a:rPr lang="es-MX" sz="1800" dirty="0">
                <a:solidFill>
                  <a:schemeClr val="tx1"/>
                </a:solidFill>
              </a:rPr>
              <a:t>M1-12_PelB </a:t>
            </a:r>
            <a:r>
              <a:rPr lang="es-MX" sz="1800" dirty="0" err="1">
                <a:solidFill>
                  <a:schemeClr val="tx1"/>
                </a:solidFill>
              </a:rPr>
              <a:t>Pacti</a:t>
            </a:r>
            <a:endParaRPr lang="es-MX" sz="1800" dirty="0">
              <a:solidFill>
                <a:schemeClr val="tx1"/>
              </a:solidFill>
            </a:endParaRPr>
          </a:p>
          <a:p>
            <a:pPr lvl="1" eaLnBrk="1" hangingPunct="1">
              <a:lnSpc>
                <a:spcPct val="120000"/>
              </a:lnSpc>
              <a:buFont typeface="Times" charset="0"/>
              <a:buChar char="•"/>
              <a:defRPr/>
            </a:pPr>
            <a:r>
              <a:rPr lang="es-MX" sz="1800" dirty="0">
                <a:solidFill>
                  <a:schemeClr val="tx1"/>
                </a:solidFill>
              </a:rPr>
              <a:t>M1-37_PelB </a:t>
            </a:r>
            <a:r>
              <a:rPr lang="es-MX" sz="1800" dirty="0" err="1">
                <a:solidFill>
                  <a:schemeClr val="tx1"/>
                </a:solidFill>
              </a:rPr>
              <a:t>Pacti</a:t>
            </a:r>
            <a:endParaRPr lang="es-MX" sz="1800" dirty="0">
              <a:solidFill>
                <a:schemeClr val="tx1"/>
              </a:solidFill>
            </a:endParaRPr>
          </a:p>
          <a:p>
            <a:pPr lvl="1" eaLnBrk="1" hangingPunct="1">
              <a:lnSpc>
                <a:spcPct val="120000"/>
              </a:lnSpc>
              <a:buFont typeface="Times" charset="0"/>
              <a:buChar char="•"/>
              <a:defRPr/>
            </a:pPr>
            <a:r>
              <a:rPr lang="es-MX" sz="1800" dirty="0">
                <a:solidFill>
                  <a:schemeClr val="tx1"/>
                </a:solidFill>
              </a:rPr>
              <a:t>M1-93_PelB </a:t>
            </a:r>
            <a:r>
              <a:rPr lang="es-MX" sz="1800" dirty="0" err="1">
                <a:solidFill>
                  <a:schemeClr val="tx1"/>
                </a:solidFill>
              </a:rPr>
              <a:t>Pacti</a:t>
            </a:r>
            <a:endParaRPr lang="es-MX" sz="1800" dirty="0">
              <a:solidFill>
                <a:schemeClr val="tx1"/>
              </a:solidFill>
            </a:endParaRPr>
          </a:p>
          <a:p>
            <a:pPr eaLnBrk="1" hangingPunct="1">
              <a:buFont typeface="Times" charset="0"/>
              <a:buChar char="•"/>
              <a:defRPr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F19E14-D6BC-41FC-BA33-95FC5B427997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331788" y="1447800"/>
            <a:ext cx="5486400" cy="512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/>
              <a:t>What are Pacti strains?</a:t>
            </a:r>
          </a:p>
          <a:p>
            <a:pPr eaLnBrk="0" hangingPunct="0">
              <a:buFont typeface="Arial" charset="0"/>
              <a:buChar char="•"/>
            </a:pPr>
            <a:r>
              <a:rPr lang="en-US" sz="1800"/>
              <a:t>Genetically engineered </a:t>
            </a:r>
            <a:r>
              <a:rPr lang="en-US" sz="1800" i="1"/>
              <a:t>E. coli </a:t>
            </a:r>
            <a:r>
              <a:rPr lang="en-US" sz="1800"/>
              <a:t>strains.</a:t>
            </a:r>
          </a:p>
          <a:p>
            <a:pPr eaLnBrk="0" hangingPunct="0"/>
            <a:endParaRPr lang="en-US" sz="1800"/>
          </a:p>
          <a:p>
            <a:pPr eaLnBrk="0" hangingPunct="0"/>
            <a:r>
              <a:rPr lang="en-US"/>
              <a:t>What are we changing?</a:t>
            </a:r>
          </a:p>
          <a:p>
            <a:pPr eaLnBrk="0" hangingPunct="0">
              <a:buFont typeface="Arial" charset="0"/>
              <a:buChar char="•"/>
            </a:pPr>
            <a:r>
              <a:rPr lang="en-US" sz="1800"/>
              <a:t>Different promoters( M1-12, M1-37, M1-93)</a:t>
            </a:r>
          </a:p>
          <a:p>
            <a:pPr eaLnBrk="0" hangingPunct="0">
              <a:buFont typeface="Arial" charset="0"/>
              <a:buChar char="•"/>
            </a:pPr>
            <a:r>
              <a:rPr lang="en-US" sz="1800"/>
              <a:t>Change in signal peptide (PelB)</a:t>
            </a:r>
          </a:p>
          <a:p>
            <a:pPr eaLnBrk="0" hangingPunct="0">
              <a:buFont typeface="Arial" charset="0"/>
              <a:buChar char="•"/>
            </a:pPr>
            <a:r>
              <a:rPr lang="en-US" sz="1800"/>
              <a:t>Cis to trans isomer for fatty acid.</a:t>
            </a:r>
          </a:p>
          <a:p>
            <a:pPr eaLnBrk="0" hangingPunct="0">
              <a:buFont typeface="Arial" charset="0"/>
              <a:buChar char="•"/>
            </a:pPr>
            <a:endParaRPr lang="en-US" sz="1800"/>
          </a:p>
          <a:p>
            <a:pPr eaLnBrk="0" hangingPunct="0"/>
            <a:r>
              <a:rPr lang="en-US"/>
              <a:t>Why are we using different strains?</a:t>
            </a:r>
          </a:p>
          <a:p>
            <a:pPr eaLnBrk="0" hangingPunct="0">
              <a:buFont typeface="Arial" charset="0"/>
              <a:buChar char="•"/>
            </a:pPr>
            <a:r>
              <a:rPr lang="en-US" sz="1800"/>
              <a:t>Measure tolerance towards an inhibitor given by CTI enzyme, strength of promoter, and integration of trans-fatty acids.</a:t>
            </a:r>
          </a:p>
          <a:p>
            <a:pPr eaLnBrk="0" hangingPunct="0">
              <a:buFont typeface="Arial" charset="0"/>
              <a:buChar char="•"/>
            </a:pPr>
            <a:r>
              <a:rPr lang="en-US" sz="1800"/>
              <a:t>Characterize membrane changes to genetic changes.</a:t>
            </a:r>
          </a:p>
          <a:p>
            <a:pPr eaLnBrk="0" hangingPunct="0">
              <a:buFont typeface="Arial" charset="0"/>
              <a:buChar char="•"/>
            </a:pPr>
            <a:endParaRPr lang="en-US" sz="1800"/>
          </a:p>
          <a:p>
            <a:pPr eaLnBrk="0" hangingPunct="0">
              <a:buFont typeface="Arial" charset="0"/>
              <a:buChar char="•"/>
            </a:pPr>
            <a:endParaRPr lang="en-US"/>
          </a:p>
          <a:p>
            <a:pPr eaLnBrk="0" hangingPunct="0"/>
            <a:endParaRPr lang="en-US" sz="1800"/>
          </a:p>
          <a:p>
            <a:pPr eaLnBrk="0" hangingPunct="0"/>
            <a:r>
              <a:rPr lang="en-US" sz="1800" i="1"/>
              <a:t>	</a:t>
            </a:r>
            <a:endParaRPr lang="en-US" i="1"/>
          </a:p>
        </p:txBody>
      </p:sp>
      <p:sp>
        <p:nvSpPr>
          <p:cNvPr id="6" name="Rectangle 5"/>
          <p:cNvSpPr/>
          <p:nvPr/>
        </p:nvSpPr>
        <p:spPr bwMode="auto">
          <a:xfrm>
            <a:off x="6590907" y="6189663"/>
            <a:ext cx="2362200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Data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B12F32-B1C4-47C6-90C0-CC89B2C358FF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4" name="Chart 3">
            <a:extLst/>
          </p:cNvPr>
          <p:cNvGraphicFramePr/>
          <p:nvPr>
            <p:extLst>
              <p:ext uri="{D42A27DB-BD31-4B8C-83A1-F6EECF244321}">
                <p14:modId xmlns:p14="http://schemas.microsoft.com/office/powerpoint/2010/main" val="612048788"/>
              </p:ext>
            </p:extLst>
          </p:nvPr>
        </p:nvGraphicFramePr>
        <p:xfrm>
          <a:off x="463550" y="1304924"/>
          <a:ext cx="3886200" cy="2467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/>
          </p:cNvPr>
          <p:cNvGraphicFramePr/>
          <p:nvPr>
            <p:extLst>
              <p:ext uri="{D42A27DB-BD31-4B8C-83A1-F6EECF244321}">
                <p14:modId xmlns:p14="http://schemas.microsoft.com/office/powerpoint/2010/main" val="4056763349"/>
              </p:ext>
            </p:extLst>
          </p:nvPr>
        </p:nvGraphicFramePr>
        <p:xfrm>
          <a:off x="4732606" y="1295399"/>
          <a:ext cx="3962400" cy="2467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/>
          </p:cNvPr>
          <p:cNvGraphicFramePr/>
          <p:nvPr>
            <p:extLst>
              <p:ext uri="{D42A27DB-BD31-4B8C-83A1-F6EECF244321}">
                <p14:modId xmlns:p14="http://schemas.microsoft.com/office/powerpoint/2010/main" val="3313050971"/>
              </p:ext>
            </p:extLst>
          </p:nvPr>
        </p:nvGraphicFramePr>
        <p:xfrm>
          <a:off x="457200" y="3763261"/>
          <a:ext cx="3886200" cy="2316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/>
          </p:cNvPr>
          <p:cNvGraphicFramePr/>
          <p:nvPr>
            <p:extLst>
              <p:ext uri="{D42A27DB-BD31-4B8C-83A1-F6EECF244321}">
                <p14:modId xmlns:p14="http://schemas.microsoft.com/office/powerpoint/2010/main" val="957456335"/>
              </p:ext>
            </p:extLst>
          </p:nvPr>
        </p:nvGraphicFramePr>
        <p:xfrm>
          <a:off x="4732606" y="3962753"/>
          <a:ext cx="3954194" cy="2117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8600" y="228600"/>
            <a:ext cx="1163638" cy="1917700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sp>
        <p:nvSpPr>
          <p:cNvPr id="9" name="Rectangle 8"/>
          <p:cNvSpPr/>
          <p:nvPr/>
        </p:nvSpPr>
        <p:spPr bwMode="auto">
          <a:xfrm>
            <a:off x="6373018" y="6285903"/>
            <a:ext cx="2542381" cy="381000"/>
          </a:xfrm>
          <a:prstGeom prst="rect">
            <a:avLst/>
          </a:prstGeom>
          <a:solidFill>
            <a:srgbClr val="CE112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4402" y="2503538"/>
            <a:ext cx="553998" cy="2133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/>
              <a:t>Growth Rate(%)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owerPoint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Univers 67 CondensedBold"/>
        <a:ea typeface=""/>
        <a:cs typeface=""/>
      </a:majorFont>
      <a:minorFont>
        <a:latin typeface="Univers 67 CondensedBol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405</TotalTime>
  <Words>710</Words>
  <Application>Microsoft Office PowerPoint</Application>
  <PresentationFormat>On-screen Show (4:3)</PresentationFormat>
  <Paragraphs>150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Geneva</vt:lpstr>
      <vt:lpstr>Times</vt:lpstr>
      <vt:lpstr>Univers 65 Bold</vt:lpstr>
      <vt:lpstr>Univers 67 CondensedBold</vt:lpstr>
      <vt:lpstr>Wingdings 3</vt:lpstr>
      <vt:lpstr>PowerPoint</vt:lpstr>
      <vt:lpstr>Effect of Cellulosic Hydrolysate Compounds and Biofuels in E. coli.</vt:lpstr>
      <vt:lpstr>Appendix</vt:lpstr>
      <vt:lpstr>Background</vt:lpstr>
      <vt:lpstr>Goal</vt:lpstr>
      <vt:lpstr>Experimental Method</vt:lpstr>
      <vt:lpstr>Experimental Method</vt:lpstr>
      <vt:lpstr>Data Analysis &amp; Concentrations</vt:lpstr>
      <vt:lpstr>Pacti Strains, The What and Why?</vt:lpstr>
      <vt:lpstr>Data</vt:lpstr>
      <vt:lpstr>Data</vt:lpstr>
      <vt:lpstr>Conclusion</vt:lpstr>
      <vt:lpstr>Future Work</vt:lpstr>
      <vt:lpstr>Acknowledgement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Jill Thomasson</dc:creator>
  <cp:lastModifiedBy>Hertzel, Patrick D</cp:lastModifiedBy>
  <cp:revision>39</cp:revision>
  <dcterms:created xsi:type="dcterms:W3CDTF">2013-11-14T17:36:34Z</dcterms:created>
  <dcterms:modified xsi:type="dcterms:W3CDTF">2017-04-10T20:10:59Z</dcterms:modified>
</cp:coreProperties>
</file>