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63" r:id="rId5"/>
    <p:sldId id="264" r:id="rId6"/>
    <p:sldId id="266" r:id="rId7"/>
    <p:sldId id="259" r:id="rId8"/>
    <p:sldId id="267" r:id="rId9"/>
    <p:sldId id="265" r:id="rId10"/>
    <p:sldId id="269" r:id="rId11"/>
    <p:sldId id="260" r:id="rId12"/>
    <p:sldId id="268" r:id="rId13"/>
    <p:sldId id="261" r:id="rId14"/>
    <p:sldId id="262" r:id="rId15"/>
    <p:sldId id="270" r:id="rId16"/>
    <p:sldId id="271" r:id="rId17"/>
    <p:sldId id="274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BE48"/>
    <a:srgbClr val="6E6259"/>
    <a:srgbClr val="C8102E"/>
    <a:srgbClr val="7A6E67"/>
    <a:srgbClr val="F2BF49"/>
    <a:srgbClr val="ADA07A"/>
    <a:srgbClr val="CE11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4" autoAdjust="0"/>
    <p:restoredTop sz="88744" autoAdjust="0"/>
  </p:normalViewPr>
  <p:slideViewPr>
    <p:cSldViewPr>
      <p:cViewPr>
        <p:scale>
          <a:sx n="99" d="100"/>
          <a:sy n="99" d="100"/>
        </p:scale>
        <p:origin x="-122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0" d="100"/>
          <a:sy n="120" d="100"/>
        </p:scale>
        <p:origin x="-4064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rodyd795:Desktop:314%20study:lis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rodyd795:Desktop:314%20study:evgeny_analyses%20(1)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Enrollment</a:t>
            </a:r>
            <a:r>
              <a:rPr lang="en-US" baseline="0"/>
              <a:t> in Low/Intermediate Spanish Courses </a:t>
            </a:r>
          </a:p>
          <a:p>
            <a:pPr>
              <a:defRPr/>
            </a:pPr>
            <a:r>
              <a:rPr lang="en-US" baseline="0"/>
              <a:t>at ISU in Spring 2017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Enrollment!$F$4</c:f>
              <c:strCache>
                <c:ptCount val="1"/>
                <c:pt idx="0">
                  <c:v>Enrollment</c:v>
                </c:pt>
              </c:strCache>
            </c:strRef>
          </c:tx>
          <c:spPr>
            <a:solidFill>
              <a:srgbClr val="FF0000"/>
            </a:solidFill>
            <a:effectLst/>
            <a:scene3d>
              <a:camera prst="orthographicFront"/>
              <a:lightRig rig="threePt" dir="t"/>
            </a:scene3d>
            <a:sp3d/>
          </c:spPr>
          <c:invertIfNegative val="0"/>
          <c:cat>
            <c:strRef>
              <c:f>Enrollment!$E$5:$E$9</c:f>
              <c:strCache>
                <c:ptCount val="5"/>
                <c:pt idx="0">
                  <c:v>Spanish 097</c:v>
                </c:pt>
                <c:pt idx="1">
                  <c:v>Spanish 101</c:v>
                </c:pt>
                <c:pt idx="2">
                  <c:v>Spanish 102</c:v>
                </c:pt>
                <c:pt idx="3">
                  <c:v>Spanish 201</c:v>
                </c:pt>
                <c:pt idx="4">
                  <c:v>Spanish 202</c:v>
                </c:pt>
              </c:strCache>
            </c:strRef>
          </c:cat>
          <c:val>
            <c:numRef>
              <c:f>Enrollment!$F$5:$F$9</c:f>
              <c:numCache>
                <c:formatCode>General</c:formatCode>
                <c:ptCount val="5"/>
                <c:pt idx="0">
                  <c:v>70.0</c:v>
                </c:pt>
                <c:pt idx="1">
                  <c:v>28.0</c:v>
                </c:pt>
                <c:pt idx="2">
                  <c:v>102.0</c:v>
                </c:pt>
                <c:pt idx="3">
                  <c:v>78.0</c:v>
                </c:pt>
                <c:pt idx="4">
                  <c:v>54.0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5156504"/>
        <c:axId val="-2126037096"/>
      </c:barChart>
      <c:catAx>
        <c:axId val="-2125156504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6037096"/>
        <c:crosses val="autoZero"/>
        <c:auto val="1"/>
        <c:lblAlgn val="ctr"/>
        <c:lblOffset val="100"/>
        <c:noMultiLvlLbl val="0"/>
      </c:catAx>
      <c:valAx>
        <c:axId val="-21260370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#</a:t>
                </a:r>
                <a:r>
                  <a:rPr lang="en-US" baseline="0"/>
                  <a:t> students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5156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Probability</a:t>
            </a:r>
            <a:r>
              <a:rPr lang="en-US" baseline="0" dirty="0" smtClean="0"/>
              <a:t> of semantic relatedness </a:t>
            </a:r>
          </a:p>
          <a:p>
            <a:pPr>
              <a:defRPr/>
            </a:pPr>
            <a:r>
              <a:rPr lang="en-US" baseline="0" dirty="0" smtClean="0"/>
              <a:t>based on lists from literature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825078991262635"/>
          <c:y val="0.141957310989656"/>
          <c:w val="0.75541633298803"/>
          <c:h val="0.724068055842223"/>
        </c:manualLayout>
      </c:layout>
      <c:lineChart>
        <c:grouping val="standard"/>
        <c:varyColors val="0"/>
        <c:ser>
          <c:idx val="0"/>
          <c:order val="0"/>
          <c:tx>
            <c:v>Good</c:v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Sheet1!$A$3:$A$102</c:f>
              <c:numCache>
                <c:formatCode>General</c:formatCode>
                <c:ptCount val="100"/>
                <c:pt idx="0">
                  <c:v>0.0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0.07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</c:v>
                </c:pt>
                <c:pt idx="29">
                  <c:v>0.29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</c:v>
                </c:pt>
                <c:pt idx="56">
                  <c:v>0.56</c:v>
                </c:pt>
                <c:pt idx="57">
                  <c:v>0.57</c:v>
                </c:pt>
                <c:pt idx="58">
                  <c:v>0.58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</c:numCache>
            </c:numRef>
          </c:cat>
          <c:val>
            <c:numRef>
              <c:f>Sheet1!$B$3:$B$102</c:f>
              <c:numCache>
                <c:formatCode>General</c:formatCode>
                <c:ptCount val="100"/>
                <c:pt idx="0">
                  <c:v>0.99</c:v>
                </c:pt>
                <c:pt idx="1">
                  <c:v>0.99</c:v>
                </c:pt>
                <c:pt idx="2">
                  <c:v>0.99</c:v>
                </c:pt>
                <c:pt idx="3">
                  <c:v>0.99</c:v>
                </c:pt>
                <c:pt idx="4">
                  <c:v>0.99</c:v>
                </c:pt>
                <c:pt idx="5">
                  <c:v>0.99</c:v>
                </c:pt>
                <c:pt idx="6">
                  <c:v>0.99</c:v>
                </c:pt>
                <c:pt idx="7">
                  <c:v>0.99</c:v>
                </c:pt>
                <c:pt idx="8">
                  <c:v>0.99</c:v>
                </c:pt>
                <c:pt idx="9">
                  <c:v>0.99</c:v>
                </c:pt>
                <c:pt idx="10">
                  <c:v>0.99</c:v>
                </c:pt>
                <c:pt idx="11">
                  <c:v>0.99</c:v>
                </c:pt>
                <c:pt idx="12">
                  <c:v>0.99</c:v>
                </c:pt>
                <c:pt idx="13">
                  <c:v>0.99</c:v>
                </c:pt>
                <c:pt idx="14">
                  <c:v>0.99</c:v>
                </c:pt>
                <c:pt idx="15">
                  <c:v>0.99</c:v>
                </c:pt>
                <c:pt idx="16">
                  <c:v>0.99</c:v>
                </c:pt>
                <c:pt idx="17">
                  <c:v>0.99</c:v>
                </c:pt>
                <c:pt idx="18">
                  <c:v>0.99</c:v>
                </c:pt>
                <c:pt idx="19">
                  <c:v>0.99</c:v>
                </c:pt>
                <c:pt idx="20">
                  <c:v>0.99</c:v>
                </c:pt>
                <c:pt idx="21">
                  <c:v>0.99</c:v>
                </c:pt>
                <c:pt idx="22">
                  <c:v>0.99</c:v>
                </c:pt>
                <c:pt idx="23">
                  <c:v>0.99</c:v>
                </c:pt>
                <c:pt idx="24">
                  <c:v>0.99</c:v>
                </c:pt>
                <c:pt idx="25">
                  <c:v>0.99</c:v>
                </c:pt>
                <c:pt idx="26">
                  <c:v>0.99</c:v>
                </c:pt>
                <c:pt idx="27">
                  <c:v>0.99</c:v>
                </c:pt>
                <c:pt idx="28">
                  <c:v>0.99</c:v>
                </c:pt>
                <c:pt idx="29">
                  <c:v>0.99</c:v>
                </c:pt>
                <c:pt idx="30">
                  <c:v>0.99</c:v>
                </c:pt>
                <c:pt idx="31">
                  <c:v>0.99</c:v>
                </c:pt>
                <c:pt idx="32">
                  <c:v>0.99</c:v>
                </c:pt>
                <c:pt idx="33">
                  <c:v>0.99</c:v>
                </c:pt>
                <c:pt idx="34">
                  <c:v>0.99</c:v>
                </c:pt>
                <c:pt idx="35">
                  <c:v>0.99</c:v>
                </c:pt>
                <c:pt idx="36">
                  <c:v>0.99</c:v>
                </c:pt>
                <c:pt idx="37">
                  <c:v>0.99</c:v>
                </c:pt>
                <c:pt idx="38">
                  <c:v>0.99</c:v>
                </c:pt>
                <c:pt idx="39">
                  <c:v>0.99</c:v>
                </c:pt>
                <c:pt idx="40">
                  <c:v>0.99</c:v>
                </c:pt>
                <c:pt idx="41">
                  <c:v>0.99</c:v>
                </c:pt>
                <c:pt idx="42">
                  <c:v>0.99</c:v>
                </c:pt>
                <c:pt idx="43">
                  <c:v>0.99</c:v>
                </c:pt>
                <c:pt idx="44">
                  <c:v>0.99</c:v>
                </c:pt>
                <c:pt idx="45">
                  <c:v>0.99</c:v>
                </c:pt>
                <c:pt idx="46">
                  <c:v>0.99</c:v>
                </c:pt>
                <c:pt idx="47">
                  <c:v>0.99</c:v>
                </c:pt>
                <c:pt idx="48">
                  <c:v>0.99</c:v>
                </c:pt>
                <c:pt idx="49">
                  <c:v>0.99</c:v>
                </c:pt>
                <c:pt idx="50">
                  <c:v>0.99</c:v>
                </c:pt>
                <c:pt idx="51">
                  <c:v>0.97</c:v>
                </c:pt>
                <c:pt idx="52">
                  <c:v>0.97</c:v>
                </c:pt>
                <c:pt idx="53">
                  <c:v>0.97</c:v>
                </c:pt>
                <c:pt idx="54">
                  <c:v>0.93</c:v>
                </c:pt>
                <c:pt idx="55">
                  <c:v>0.9</c:v>
                </c:pt>
                <c:pt idx="56">
                  <c:v>0.84</c:v>
                </c:pt>
                <c:pt idx="57">
                  <c:v>0.83</c:v>
                </c:pt>
                <c:pt idx="58">
                  <c:v>0.81</c:v>
                </c:pt>
                <c:pt idx="59">
                  <c:v>0.76</c:v>
                </c:pt>
                <c:pt idx="60">
                  <c:v>0.65</c:v>
                </c:pt>
                <c:pt idx="61">
                  <c:v>0.59</c:v>
                </c:pt>
                <c:pt idx="62">
                  <c:v>0.49</c:v>
                </c:pt>
                <c:pt idx="63">
                  <c:v>0.49</c:v>
                </c:pt>
                <c:pt idx="64">
                  <c:v>0.42</c:v>
                </c:pt>
                <c:pt idx="65">
                  <c:v>0.36</c:v>
                </c:pt>
                <c:pt idx="66">
                  <c:v>0.32</c:v>
                </c:pt>
                <c:pt idx="67">
                  <c:v>0.24</c:v>
                </c:pt>
                <c:pt idx="68">
                  <c:v>0.21</c:v>
                </c:pt>
                <c:pt idx="69">
                  <c:v>0.16</c:v>
                </c:pt>
                <c:pt idx="70">
                  <c:v>0.14</c:v>
                </c:pt>
                <c:pt idx="71">
                  <c:v>0.1</c:v>
                </c:pt>
                <c:pt idx="72">
                  <c:v>0.1</c:v>
                </c:pt>
                <c:pt idx="73">
                  <c:v>0.09</c:v>
                </c:pt>
                <c:pt idx="74">
                  <c:v>0.05</c:v>
                </c:pt>
                <c:pt idx="75">
                  <c:v>0.04</c:v>
                </c:pt>
                <c:pt idx="76">
                  <c:v>0.02</c:v>
                </c:pt>
                <c:pt idx="77">
                  <c:v>0.03</c:v>
                </c:pt>
                <c:pt idx="78">
                  <c:v>0.02</c:v>
                </c:pt>
                <c:pt idx="79">
                  <c:v>0.01</c:v>
                </c:pt>
                <c:pt idx="80">
                  <c:v>0.01</c:v>
                </c:pt>
                <c:pt idx="81">
                  <c:v>0.01</c:v>
                </c:pt>
                <c:pt idx="82">
                  <c:v>0.01</c:v>
                </c:pt>
                <c:pt idx="83">
                  <c:v>0.01</c:v>
                </c:pt>
                <c:pt idx="84">
                  <c:v>0.01</c:v>
                </c:pt>
                <c:pt idx="85">
                  <c:v>0.01</c:v>
                </c:pt>
                <c:pt idx="86">
                  <c:v>0.01</c:v>
                </c:pt>
                <c:pt idx="87">
                  <c:v>0.01</c:v>
                </c:pt>
                <c:pt idx="88">
                  <c:v>0.01</c:v>
                </c:pt>
                <c:pt idx="89">
                  <c:v>0.01</c:v>
                </c:pt>
                <c:pt idx="90">
                  <c:v>0.01</c:v>
                </c:pt>
                <c:pt idx="91">
                  <c:v>0.01</c:v>
                </c:pt>
                <c:pt idx="92">
                  <c:v>0.01</c:v>
                </c:pt>
                <c:pt idx="93">
                  <c:v>0.01</c:v>
                </c:pt>
                <c:pt idx="94">
                  <c:v>0.01</c:v>
                </c:pt>
                <c:pt idx="95">
                  <c:v>0.01</c:v>
                </c:pt>
                <c:pt idx="96">
                  <c:v>0.01</c:v>
                </c:pt>
                <c:pt idx="97">
                  <c:v>0.01</c:v>
                </c:pt>
                <c:pt idx="98">
                  <c:v>0.01</c:v>
                </c:pt>
                <c:pt idx="99">
                  <c:v>0.01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051-40DE-B2C5-B16FE1A4DAC0}"/>
            </c:ext>
          </c:extLst>
        </c:ser>
        <c:ser>
          <c:idx val="1"/>
          <c:order val="1"/>
          <c:tx>
            <c:v>Bad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Sheet1!$A$3:$A$102</c:f>
              <c:numCache>
                <c:formatCode>General</c:formatCode>
                <c:ptCount val="100"/>
                <c:pt idx="0">
                  <c:v>0.0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0.07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</c:v>
                </c:pt>
                <c:pt idx="29">
                  <c:v>0.29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</c:v>
                </c:pt>
                <c:pt idx="56">
                  <c:v>0.56</c:v>
                </c:pt>
                <c:pt idx="57">
                  <c:v>0.57</c:v>
                </c:pt>
                <c:pt idx="58">
                  <c:v>0.58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</c:numCache>
            </c:numRef>
          </c:cat>
          <c:val>
            <c:numRef>
              <c:f>Sheet1!$C$3:$C$102</c:f>
              <c:numCache>
                <c:formatCode>General</c:formatCode>
                <c:ptCount val="100"/>
                <c:pt idx="0">
                  <c:v>0.01</c:v>
                </c:pt>
                <c:pt idx="1">
                  <c:v>0.01</c:v>
                </c:pt>
                <c:pt idx="2">
                  <c:v>0.01</c:v>
                </c:pt>
                <c:pt idx="3">
                  <c:v>0.01</c:v>
                </c:pt>
                <c:pt idx="4">
                  <c:v>0.01</c:v>
                </c:pt>
                <c:pt idx="5">
                  <c:v>0.01</c:v>
                </c:pt>
                <c:pt idx="6">
                  <c:v>0.01</c:v>
                </c:pt>
                <c:pt idx="7">
                  <c:v>0.01</c:v>
                </c:pt>
                <c:pt idx="8">
                  <c:v>0.01</c:v>
                </c:pt>
                <c:pt idx="9">
                  <c:v>0.01</c:v>
                </c:pt>
                <c:pt idx="10">
                  <c:v>0.01</c:v>
                </c:pt>
                <c:pt idx="11">
                  <c:v>0.01</c:v>
                </c:pt>
                <c:pt idx="12">
                  <c:v>0.01</c:v>
                </c:pt>
                <c:pt idx="13">
                  <c:v>0.01</c:v>
                </c:pt>
                <c:pt idx="14">
                  <c:v>0.01</c:v>
                </c:pt>
                <c:pt idx="15">
                  <c:v>0.01</c:v>
                </c:pt>
                <c:pt idx="16">
                  <c:v>0.01</c:v>
                </c:pt>
                <c:pt idx="17">
                  <c:v>0.01</c:v>
                </c:pt>
                <c:pt idx="18">
                  <c:v>0.01</c:v>
                </c:pt>
                <c:pt idx="19">
                  <c:v>0.01</c:v>
                </c:pt>
                <c:pt idx="20">
                  <c:v>0.01</c:v>
                </c:pt>
                <c:pt idx="21">
                  <c:v>0.01</c:v>
                </c:pt>
                <c:pt idx="22">
                  <c:v>0.01</c:v>
                </c:pt>
                <c:pt idx="23">
                  <c:v>0.01</c:v>
                </c:pt>
                <c:pt idx="24">
                  <c:v>0.01</c:v>
                </c:pt>
                <c:pt idx="25">
                  <c:v>0.01</c:v>
                </c:pt>
                <c:pt idx="26">
                  <c:v>0.01</c:v>
                </c:pt>
                <c:pt idx="27">
                  <c:v>0.01</c:v>
                </c:pt>
                <c:pt idx="28">
                  <c:v>0.01</c:v>
                </c:pt>
                <c:pt idx="29">
                  <c:v>0.01</c:v>
                </c:pt>
                <c:pt idx="30">
                  <c:v>0.01</c:v>
                </c:pt>
                <c:pt idx="31">
                  <c:v>0.01</c:v>
                </c:pt>
                <c:pt idx="32">
                  <c:v>0.01</c:v>
                </c:pt>
                <c:pt idx="33">
                  <c:v>0.01</c:v>
                </c:pt>
                <c:pt idx="34">
                  <c:v>0.01</c:v>
                </c:pt>
                <c:pt idx="35">
                  <c:v>0.01</c:v>
                </c:pt>
                <c:pt idx="36">
                  <c:v>0.01</c:v>
                </c:pt>
                <c:pt idx="37">
                  <c:v>0.01</c:v>
                </c:pt>
                <c:pt idx="38">
                  <c:v>0.01</c:v>
                </c:pt>
                <c:pt idx="39">
                  <c:v>0.01</c:v>
                </c:pt>
                <c:pt idx="40">
                  <c:v>0.01</c:v>
                </c:pt>
                <c:pt idx="41">
                  <c:v>0.01</c:v>
                </c:pt>
                <c:pt idx="42">
                  <c:v>0.01</c:v>
                </c:pt>
                <c:pt idx="43">
                  <c:v>0.01</c:v>
                </c:pt>
                <c:pt idx="44">
                  <c:v>0.01</c:v>
                </c:pt>
                <c:pt idx="45">
                  <c:v>0.01</c:v>
                </c:pt>
                <c:pt idx="46">
                  <c:v>0.01</c:v>
                </c:pt>
                <c:pt idx="47">
                  <c:v>0.01</c:v>
                </c:pt>
                <c:pt idx="48">
                  <c:v>0.01</c:v>
                </c:pt>
                <c:pt idx="49">
                  <c:v>0.01</c:v>
                </c:pt>
                <c:pt idx="50">
                  <c:v>0.01</c:v>
                </c:pt>
                <c:pt idx="51">
                  <c:v>0.03</c:v>
                </c:pt>
                <c:pt idx="52">
                  <c:v>0.03</c:v>
                </c:pt>
                <c:pt idx="53">
                  <c:v>0.03</c:v>
                </c:pt>
                <c:pt idx="54">
                  <c:v>0.0699999999999999</c:v>
                </c:pt>
                <c:pt idx="55">
                  <c:v>0.1</c:v>
                </c:pt>
                <c:pt idx="56">
                  <c:v>0.16</c:v>
                </c:pt>
                <c:pt idx="57">
                  <c:v>0.17</c:v>
                </c:pt>
                <c:pt idx="58">
                  <c:v>0.19</c:v>
                </c:pt>
                <c:pt idx="59">
                  <c:v>0.24</c:v>
                </c:pt>
                <c:pt idx="60">
                  <c:v>0.35</c:v>
                </c:pt>
                <c:pt idx="61">
                  <c:v>0.41</c:v>
                </c:pt>
                <c:pt idx="62">
                  <c:v>0.51</c:v>
                </c:pt>
                <c:pt idx="63">
                  <c:v>0.51</c:v>
                </c:pt>
                <c:pt idx="64">
                  <c:v>0.58</c:v>
                </c:pt>
                <c:pt idx="65">
                  <c:v>0.64</c:v>
                </c:pt>
                <c:pt idx="66">
                  <c:v>0.68</c:v>
                </c:pt>
                <c:pt idx="67">
                  <c:v>0.76</c:v>
                </c:pt>
                <c:pt idx="68">
                  <c:v>0.79</c:v>
                </c:pt>
                <c:pt idx="69">
                  <c:v>0.84</c:v>
                </c:pt>
                <c:pt idx="70">
                  <c:v>0.86</c:v>
                </c:pt>
                <c:pt idx="71">
                  <c:v>0.9</c:v>
                </c:pt>
                <c:pt idx="72">
                  <c:v>0.9</c:v>
                </c:pt>
                <c:pt idx="73">
                  <c:v>0.91</c:v>
                </c:pt>
                <c:pt idx="74">
                  <c:v>0.95</c:v>
                </c:pt>
                <c:pt idx="75">
                  <c:v>0.96</c:v>
                </c:pt>
                <c:pt idx="76">
                  <c:v>0.98</c:v>
                </c:pt>
                <c:pt idx="77">
                  <c:v>0.97</c:v>
                </c:pt>
                <c:pt idx="78">
                  <c:v>0.98</c:v>
                </c:pt>
                <c:pt idx="79">
                  <c:v>0.99</c:v>
                </c:pt>
                <c:pt idx="80">
                  <c:v>0.99</c:v>
                </c:pt>
                <c:pt idx="81">
                  <c:v>0.99</c:v>
                </c:pt>
                <c:pt idx="82">
                  <c:v>0.99</c:v>
                </c:pt>
                <c:pt idx="83">
                  <c:v>0.99</c:v>
                </c:pt>
                <c:pt idx="84">
                  <c:v>0.99</c:v>
                </c:pt>
                <c:pt idx="85">
                  <c:v>0.99</c:v>
                </c:pt>
                <c:pt idx="86">
                  <c:v>0.99</c:v>
                </c:pt>
                <c:pt idx="87">
                  <c:v>0.99</c:v>
                </c:pt>
                <c:pt idx="88">
                  <c:v>0.99</c:v>
                </c:pt>
                <c:pt idx="89">
                  <c:v>0.99</c:v>
                </c:pt>
                <c:pt idx="90">
                  <c:v>0.99</c:v>
                </c:pt>
                <c:pt idx="91">
                  <c:v>0.99</c:v>
                </c:pt>
                <c:pt idx="92">
                  <c:v>0.99</c:v>
                </c:pt>
                <c:pt idx="93">
                  <c:v>0.99</c:v>
                </c:pt>
                <c:pt idx="94">
                  <c:v>0.99</c:v>
                </c:pt>
                <c:pt idx="95">
                  <c:v>0.99</c:v>
                </c:pt>
                <c:pt idx="96">
                  <c:v>0.99</c:v>
                </c:pt>
                <c:pt idx="97">
                  <c:v>0.99</c:v>
                </c:pt>
                <c:pt idx="98">
                  <c:v>0.99</c:v>
                </c:pt>
                <c:pt idx="99">
                  <c:v>0.99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051-40DE-B2C5-B16FE1A4DA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5407496"/>
        <c:axId val="-2125413768"/>
      </c:lineChart>
      <c:catAx>
        <c:axId val="-2125407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Semantic relatedness</a:t>
                </a:r>
                <a:r>
                  <a:rPr lang="en-US" sz="1400" baseline="0" dirty="0" smtClean="0"/>
                  <a:t> measure (from Wu-Palmer)</a:t>
                </a:r>
                <a:endParaRPr lang="en-US" sz="140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5413768"/>
        <c:crosses val="autoZero"/>
        <c:auto val="1"/>
        <c:lblAlgn val="ctr"/>
        <c:lblOffset val="100"/>
        <c:noMultiLvlLbl val="0"/>
      </c:catAx>
      <c:valAx>
        <c:axId val="-2125413768"/>
        <c:scaling>
          <c:orientation val="minMax"/>
          <c:max val="1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 smtClean="0"/>
                  <a:t>Probability</a:t>
                </a:r>
                <a:r>
                  <a:rPr lang="en-US" sz="1400" baseline="0" dirty="0" smtClean="0"/>
                  <a:t> of list being unrelated (GOOD)</a:t>
                </a:r>
                <a:endParaRPr lang="en-US" sz="140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5407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0.58634</cdr:x>
      <cdr:y>0.38157</cdr:y>
    </cdr:from>
    <cdr:to>
      <cdr:x>0.71224</cdr:x>
      <cdr:y>0.4659</cdr:y>
    </cdr:to>
    <cdr:cxnSp macro="">
      <cdr:nvCxnSpPr>
        <cdr:cNvPr id="3" name="Straight Arrow Connector 2"/>
        <cdr:cNvCxnSpPr/>
      </cdr:nvCxnSpPr>
      <cdr:spPr bwMode="auto">
        <a:xfrm xmlns:a="http://schemas.openxmlformats.org/drawingml/2006/main" flipH="1">
          <a:off x="4968522" y="2068689"/>
          <a:ext cx="1066800" cy="457200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0.84713</cdr:x>
      <cdr:y>0.50807</cdr:y>
    </cdr:from>
    <cdr:to>
      <cdr:x>0.89209</cdr:x>
      <cdr:y>0.50807</cdr:y>
    </cdr:to>
    <cdr:cxnSp macro="">
      <cdr:nvCxnSpPr>
        <cdr:cNvPr id="4" name="Straight Connector 3"/>
        <cdr:cNvCxnSpPr/>
      </cdr:nvCxnSpPr>
      <cdr:spPr bwMode="auto">
        <a:xfrm xmlns:a="http://schemas.openxmlformats.org/drawingml/2006/main">
          <a:off x="7178322" y="2754489"/>
          <a:ext cx="381000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0.84713</cdr:x>
      <cdr:y>0.56429</cdr:y>
    </cdr:from>
    <cdr:to>
      <cdr:x>0.89209</cdr:x>
      <cdr:y>0.56429</cdr:y>
    </cdr:to>
    <cdr:cxnSp macro="">
      <cdr:nvCxnSpPr>
        <cdr:cNvPr id="5" name="Straight Connector 4"/>
        <cdr:cNvCxnSpPr/>
      </cdr:nvCxnSpPr>
      <cdr:spPr bwMode="auto">
        <a:xfrm xmlns:a="http://schemas.openxmlformats.org/drawingml/2006/main">
          <a:off x="7178322" y="3059289"/>
          <a:ext cx="381000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FD408-A865-FD43-BD8A-60A14765CAA4}" type="datetimeFigureOut">
              <a:rPr lang="en-US" smtClean="0"/>
              <a:pPr/>
              <a:t>4/8/17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FBDB0-09E2-4741-A27D-AF8AA3540E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26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11DA4-9F5C-6145-8010-1CB02F8CA18F}" type="datetimeFigureOut">
              <a:rPr lang="en-US" smtClean="0"/>
              <a:pPr/>
              <a:t>4/8/17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42586-8D9D-F44D-952F-229CE4F75F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91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it slowly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6650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Clear</a:t>
            </a:r>
            <a:r>
              <a:rPr lang="en-US" baseline="0" dirty="0" smtClean="0"/>
              <a:t> this slide up, take numbers 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69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40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Don’t know if they’re related;</a:t>
            </a:r>
            <a:r>
              <a:rPr lang="en-US" baseline="0" dirty="0" smtClean="0"/>
              <a:t> we’ll see from the measure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55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</a:t>
            </a:r>
            <a:r>
              <a:rPr lang="en-US" baseline="0" dirty="0" smtClean="0"/>
              <a:t> that I will use these interchangeably throughout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39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Takes away from</a:t>
            </a:r>
            <a:r>
              <a:rPr lang="en-US" baseline="0" dirty="0" smtClean="0"/>
              <a:t> the credibility of the study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502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Taking</a:t>
            </a:r>
            <a:r>
              <a:rPr lang="en-US" baseline="0" dirty="0" smtClean="0"/>
              <a:t> all nouns from book (including from lists with other POS)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33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clear difference between 2 and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481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percentages well, indicate connection</a:t>
            </a:r>
            <a:r>
              <a:rPr lang="en-US" baseline="0" dirty="0" smtClean="0"/>
              <a:t> with next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56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that the</a:t>
            </a:r>
            <a:r>
              <a:rPr lang="en-US" baseline="0" dirty="0" smtClean="0"/>
              <a:t> x-axis is the exact same as line in previous slide</a:t>
            </a:r>
          </a:p>
          <a:p>
            <a:r>
              <a:rPr lang="en-US" baseline="0" dirty="0" smtClean="0"/>
              <a:t>Don’t re-explain the percentages; you did this in the previous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47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Clarify that</a:t>
            </a:r>
            <a:r>
              <a:rPr lang="en-US" baseline="0" dirty="0" smtClean="0"/>
              <a:t> it’s the chance that a given </a:t>
            </a:r>
            <a:r>
              <a:rPr lang="en-US" b="1" baseline="0" dirty="0" smtClean="0"/>
              <a:t>list</a:t>
            </a:r>
            <a:r>
              <a:rPr lang="en-US" baseline="0" dirty="0" smtClean="0"/>
              <a:t> will be good/bad versus the threshold, not same as </a:t>
            </a:r>
            <a:r>
              <a:rPr lang="en-US" baseline="0" dirty="0" err="1" smtClean="0"/>
              <a:t>WuP</a:t>
            </a:r>
            <a:r>
              <a:rPr lang="en-US" baseline="0" dirty="0" smtClean="0"/>
              <a:t> measure</a:t>
            </a:r>
          </a:p>
          <a:p>
            <a:r>
              <a:rPr lang="en-US" baseline="0" dirty="0" smtClean="0"/>
              <a:t>EVGENY: Can I put percentages??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42586-8D9D-F44D-952F-229CE4F75F9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66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1828800"/>
          </a:xfrm>
          <a:prstGeom prst="rect">
            <a:avLst/>
          </a:prstGeom>
          <a:solidFill>
            <a:srgbClr val="C810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2514600"/>
            <a:ext cx="6629400" cy="1066800"/>
          </a:xfrm>
        </p:spPr>
        <p:txBody>
          <a:bodyPr anchor="b"/>
          <a:lstStyle>
            <a:lvl1pPr>
              <a:defRPr>
                <a:solidFill>
                  <a:srgbClr val="F1BE4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581400"/>
            <a:ext cx="6248400" cy="1752600"/>
          </a:xfrm>
        </p:spPr>
        <p:txBody>
          <a:bodyPr/>
          <a:lstStyle>
            <a:lvl1pPr marL="0" indent="0">
              <a:buFont typeface="Times" charset="0"/>
              <a:buNone/>
              <a:defRPr sz="2400">
                <a:solidFill>
                  <a:srgbClr val="6E6259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12725" y="3489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68313" y="1295400"/>
            <a:ext cx="2295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Univers 65 Bold" charset="0"/>
              </a:rPr>
              <a:t>Unit Name Goes Here</a:t>
            </a:r>
          </a:p>
        </p:txBody>
      </p:sp>
      <p:pic>
        <p:nvPicPr>
          <p:cNvPr id="10" name="Picture 11" descr="ISU LEFT white.eps"/>
          <p:cNvPicPr>
            <a:picLocks noChangeAspect="1"/>
          </p:cNvPicPr>
          <p:nvPr userDrawn="1"/>
        </p:nvPicPr>
        <p:blipFill>
          <a:blip r:embed="rId2"/>
          <a:srcRect b="38235"/>
          <a:stretch>
            <a:fillRect/>
          </a:stretch>
        </p:blipFill>
        <p:spPr bwMode="auto">
          <a:xfrm>
            <a:off x="533400" y="830263"/>
            <a:ext cx="4724400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200025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584835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668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0668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C810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0668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12725" y="3489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557963" y="6324600"/>
            <a:ext cx="2295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Univers 65 Bold" charset="0"/>
              </a:rPr>
              <a:t>Unit Name Goes Here</a:t>
            </a:r>
          </a:p>
        </p:txBody>
      </p:sp>
      <p:pic>
        <p:nvPicPr>
          <p:cNvPr id="9" name="Picture 11" descr="ISU LEFT white.eps"/>
          <p:cNvPicPr>
            <a:picLocks noChangeAspect="1"/>
          </p:cNvPicPr>
          <p:nvPr userDrawn="1"/>
        </p:nvPicPr>
        <p:blipFill>
          <a:blip r:embed="rId13"/>
          <a:srcRect b="38235"/>
          <a:stretch>
            <a:fillRect/>
          </a:stretch>
        </p:blipFill>
        <p:spPr bwMode="auto">
          <a:xfrm>
            <a:off x="533400" y="6365927"/>
            <a:ext cx="3200400" cy="26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500">
          <a:solidFill>
            <a:srgbClr val="C8102E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2pPr>
      <a:lvl3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3pPr>
      <a:lvl4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4pPr>
      <a:lvl5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8102E"/>
        </a:buClr>
        <a:buSzPct val="80000"/>
        <a:buFont typeface="Times" charset="0"/>
        <a:buChar char="•"/>
        <a:defRPr sz="2600">
          <a:solidFill>
            <a:srgbClr val="6E625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8102E"/>
        </a:buClr>
        <a:buSzPct val="80000"/>
        <a:buFont typeface="Times" charset="0"/>
        <a:buChar char="•"/>
        <a:defRPr sz="2600">
          <a:solidFill>
            <a:srgbClr val="6E6259"/>
          </a:solidFill>
          <a:latin typeface="+mn-lt"/>
          <a:ea typeface="Geneva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C8102E"/>
        </a:buClr>
        <a:buSzPct val="80000"/>
        <a:buFont typeface="Times" charset="0"/>
        <a:buChar char="•"/>
        <a:defRPr sz="2600">
          <a:solidFill>
            <a:srgbClr val="6E6259"/>
          </a:solidFill>
          <a:latin typeface="+mn-lt"/>
          <a:ea typeface="Geneva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C8102E"/>
        </a:buClr>
        <a:buSzPct val="80000"/>
        <a:buFont typeface="Times" charset="0"/>
        <a:buChar char="•"/>
        <a:defRPr sz="2600">
          <a:solidFill>
            <a:srgbClr val="6E6259"/>
          </a:solidFill>
          <a:latin typeface="+mn-lt"/>
          <a:ea typeface="Geneva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C8102E"/>
        </a:buClr>
        <a:buSzPct val="80000"/>
        <a:buFont typeface="Times" charset="0"/>
        <a:buChar char="•"/>
        <a:defRPr sz="2600">
          <a:solidFill>
            <a:srgbClr val="6E6259"/>
          </a:solidFill>
          <a:latin typeface="+mn-lt"/>
          <a:ea typeface="Geneva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2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905000"/>
            <a:ext cx="6629400" cy="2590800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Organization of vocabulary in L2 Spanish textbooks: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Semantic relationships within and between vocabulary lists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5029200"/>
            <a:ext cx="3429000" cy="1600200"/>
          </a:xfrm>
        </p:spPr>
        <p:txBody>
          <a:bodyPr/>
          <a:lstStyle/>
          <a:p>
            <a:pPr algn="ctr"/>
            <a:r>
              <a:rPr lang="en-US" dirty="0"/>
              <a:t>Brody </a:t>
            </a:r>
            <a:r>
              <a:rPr lang="en-US" dirty="0" smtClean="0"/>
              <a:t>Dingel</a:t>
            </a:r>
          </a:p>
          <a:p>
            <a:pPr algn="ctr"/>
            <a:endParaRPr lang="en-US" sz="1000" dirty="0"/>
          </a:p>
          <a:p>
            <a:pPr algn="ctr"/>
            <a:r>
              <a:rPr lang="en-US" dirty="0"/>
              <a:t>Iowa State University</a:t>
            </a:r>
          </a:p>
          <a:p>
            <a:pPr algn="ctr"/>
            <a:endParaRPr lang="en-US" dirty="0"/>
          </a:p>
        </p:txBody>
      </p:sp>
      <p:pic>
        <p:nvPicPr>
          <p:cNvPr id="2" name="Picture 1" descr="Screen Shot 2017-04-04 at 12.1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400"/>
            <a:ext cx="3213100" cy="457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295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Avenir Next Regular"/>
                <a:cs typeface="Avenir Next Regular"/>
              </a:rPr>
              <a:t>Department of </a:t>
            </a:r>
            <a:r>
              <a:rPr lang="en-US" sz="1800" dirty="0" smtClean="0">
                <a:solidFill>
                  <a:schemeClr val="bg1"/>
                </a:solidFill>
                <a:latin typeface="Avenir Next Regular"/>
                <a:cs typeface="Avenir Next Regular"/>
              </a:rPr>
              <a:t>English</a:t>
            </a:r>
            <a:endParaRPr lang="en-US" sz="1800" dirty="0">
              <a:solidFill>
                <a:schemeClr val="bg1"/>
              </a:solidFill>
              <a:latin typeface="Avenir Next Regular"/>
              <a:cs typeface="Avenir Next Regular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153400" cy="1219200"/>
          </a:xfrm>
        </p:spPr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 textbooks: </a:t>
            </a:r>
            <a:r>
              <a:rPr lang="en-US" dirty="0" err="1" smtClean="0"/>
              <a:t>Puentes</a:t>
            </a:r>
            <a:r>
              <a:rPr lang="en-US" dirty="0" smtClean="0"/>
              <a:t>, </a:t>
            </a:r>
            <a:r>
              <a:rPr lang="en-US" dirty="0" err="1" smtClean="0"/>
              <a:t>Pura</a:t>
            </a:r>
            <a:r>
              <a:rPr lang="en-US" dirty="0" smtClean="0"/>
              <a:t> Vida, </a:t>
            </a:r>
            <a:r>
              <a:rPr lang="en-US" dirty="0" err="1" smtClean="0"/>
              <a:t>Más</a:t>
            </a:r>
            <a:r>
              <a:rPr lang="en-US" dirty="0" smtClean="0"/>
              <a:t>, </a:t>
            </a:r>
            <a:r>
              <a:rPr lang="en-US" dirty="0" err="1" smtClean="0"/>
              <a:t>Conectados</a:t>
            </a:r>
            <a:endParaRPr lang="en-US" dirty="0" smtClean="0"/>
          </a:p>
          <a:p>
            <a:endParaRPr lang="en-US" sz="800" dirty="0" smtClean="0"/>
          </a:p>
          <a:p>
            <a:r>
              <a:rPr lang="en-US" dirty="0" smtClean="0"/>
              <a:t>Extracted all new vocabulary lists (nouns only)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609600"/>
            <a:ext cx="1190480" cy="15195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609600"/>
            <a:ext cx="1187699" cy="15211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609600"/>
            <a:ext cx="1190480" cy="1529308"/>
          </a:xfrm>
          <a:prstGeom prst="rect">
            <a:avLst/>
          </a:prstGeom>
        </p:spPr>
      </p:pic>
      <p:pic>
        <p:nvPicPr>
          <p:cNvPr id="7" name="Picture 6" descr="Screen Shot 2017-04-04 at 12.18.5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53038"/>
            <a:ext cx="3213100" cy="457200"/>
          </a:xfrm>
          <a:prstGeom prst="rect">
            <a:avLst/>
          </a:prstGeom>
        </p:spPr>
      </p:pic>
      <p:pic>
        <p:nvPicPr>
          <p:cNvPr id="12" name="Picture 11" descr="Screen Shot 2017-04-06 at 11.48.43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609600"/>
            <a:ext cx="1190480" cy="1524000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895418"/>
              </p:ext>
            </p:extLst>
          </p:nvPr>
        </p:nvGraphicFramePr>
        <p:xfrm>
          <a:off x="914400" y="4038600"/>
          <a:ext cx="7391400" cy="13411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12684"/>
                <a:gridCol w="1192161"/>
                <a:gridCol w="1390855"/>
                <a:gridCol w="834513"/>
                <a:gridCol w="1629287"/>
                <a:gridCol w="1231900"/>
              </a:tblGrid>
              <a:tr h="4470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Puentes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Pura</a:t>
                      </a:r>
                      <a:r>
                        <a:rPr lang="en-US" dirty="0" smtClean="0"/>
                        <a:t> Vida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Más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Conectados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Lists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168</a:t>
                      </a:r>
                      <a:endParaRPr lang="en-US" dirty="0"/>
                    </a:p>
                  </a:txBody>
                  <a:tcPr/>
                </a:tc>
              </a:tr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2,866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582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924800" cy="2133600"/>
          </a:xfrm>
        </p:spPr>
        <p:txBody>
          <a:bodyPr/>
          <a:lstStyle/>
          <a:p>
            <a:r>
              <a:rPr lang="en-US" sz="2400" dirty="0" smtClean="0"/>
              <a:t>To what extent are the words in a given list related?</a:t>
            </a:r>
          </a:p>
          <a:p>
            <a:r>
              <a:rPr lang="en-US" sz="2400" dirty="0" smtClean="0"/>
              <a:t>Measure semantic distance between words</a:t>
            </a:r>
          </a:p>
          <a:p>
            <a:pPr lvl="1"/>
            <a:r>
              <a:rPr lang="en-US" sz="2400" dirty="0" smtClean="0"/>
              <a:t>Least common </a:t>
            </a:r>
            <a:r>
              <a:rPr lang="en-US" sz="2400" dirty="0" err="1" smtClean="0"/>
              <a:t>superconcept</a:t>
            </a:r>
            <a:r>
              <a:rPr lang="en-US" sz="2400" dirty="0" smtClean="0"/>
              <a:t> (Wu &amp; Palmer, 1994)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5105400" y="4800600"/>
            <a:ext cx="685800" cy="304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Shoe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514600" y="5410200"/>
            <a:ext cx="685800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Sock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124200" y="4724400"/>
            <a:ext cx="990600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Hosiery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3810000" y="4038600"/>
            <a:ext cx="1219200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Footwear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2" name="Straight Connector 11"/>
          <p:cNvCxnSpPr>
            <a:endCxn id="7" idx="3"/>
          </p:cNvCxnSpPr>
          <p:nvPr/>
        </p:nvCxnSpPr>
        <p:spPr bwMode="auto">
          <a:xfrm flipV="1">
            <a:off x="2857500" y="5049604"/>
            <a:ext cx="411770" cy="3605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>
            <a:stCxn id="7" idx="0"/>
            <a:endCxn id="8" idx="3"/>
          </p:cNvCxnSpPr>
          <p:nvPr/>
        </p:nvCxnSpPr>
        <p:spPr bwMode="auto">
          <a:xfrm flipV="1">
            <a:off x="3619500" y="4363804"/>
            <a:ext cx="369048" cy="3605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>
            <a:stCxn id="8" idx="5"/>
            <a:endCxn id="5" idx="0"/>
          </p:cNvCxnSpPr>
          <p:nvPr/>
        </p:nvCxnSpPr>
        <p:spPr bwMode="auto">
          <a:xfrm>
            <a:off x="4850652" y="4363804"/>
            <a:ext cx="597648" cy="4367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>
            <a:stCxn id="8" idx="0"/>
          </p:cNvCxnSpPr>
          <p:nvPr/>
        </p:nvCxnSpPr>
        <p:spPr bwMode="auto">
          <a:xfrm flipV="1">
            <a:off x="4419600" y="3886200"/>
            <a:ext cx="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V="1">
            <a:off x="4419600" y="3657600"/>
            <a:ext cx="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flipV="1">
            <a:off x="4419600" y="3429000"/>
            <a:ext cx="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3962400" y="3048000"/>
            <a:ext cx="914400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Entity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" name="Picture 3" descr="Screen Shot 2017-04-04 at 12.18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48400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692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03-12 at 1.38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6200"/>
            <a:ext cx="7504607" cy="6019800"/>
          </a:xfrm>
          <a:prstGeom prst="rect">
            <a:avLst/>
          </a:prstGeom>
        </p:spPr>
      </p:pic>
      <p:pic>
        <p:nvPicPr>
          <p:cNvPr id="2" name="Picture 1" descr="Screen Shot 2017-04-04 at 12.1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500" y="6248400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081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620000" cy="4114800"/>
          </a:xfrm>
        </p:spPr>
        <p:txBody>
          <a:bodyPr/>
          <a:lstStyle/>
          <a:p>
            <a:r>
              <a:rPr lang="en-US" sz="2400" dirty="0"/>
              <a:t>Wu-</a:t>
            </a:r>
            <a:r>
              <a:rPr lang="en-US" sz="2400" dirty="0" smtClean="0"/>
              <a:t>Palmer (1994) method: 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			</a:t>
            </a:r>
            <a:r>
              <a:rPr lang="en-US" sz="2400" dirty="0" smtClean="0">
                <a:solidFill>
                  <a:schemeClr val="tx1"/>
                </a:solidFill>
              </a:rPr>
              <a:t>   (2*N3)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dirty="0" smtClean="0">
                <a:solidFill>
                  <a:schemeClr val="tx1"/>
                </a:solidFill>
              </a:rPr>
              <a:t>	       (N1+N2+2*N3)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WordNet</a:t>
            </a:r>
            <a:endParaRPr lang="en-US" sz="2400" dirty="0" smtClean="0"/>
          </a:p>
          <a:p>
            <a:r>
              <a:rPr lang="en-US" sz="2400" dirty="0" smtClean="0"/>
              <a:t>Python script</a:t>
            </a:r>
          </a:p>
          <a:p>
            <a:endParaRPr lang="en-US" sz="1200" dirty="0" smtClean="0"/>
          </a:p>
          <a:p>
            <a:r>
              <a:rPr lang="en-US" dirty="0" smtClean="0"/>
              <a:t>What does this measure mean??</a:t>
            </a:r>
          </a:p>
          <a:p>
            <a:pPr lvl="1"/>
            <a:r>
              <a:rPr lang="en-US" dirty="0" smtClean="0"/>
              <a:t>Nothing. We need a threshold!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267200" cy="1143000"/>
          </a:xfrm>
        </p:spPr>
        <p:txBody>
          <a:bodyPr/>
          <a:lstStyle/>
          <a:p>
            <a:r>
              <a:rPr lang="en-US" dirty="0" smtClean="0"/>
              <a:t>RQ1: The Measure</a:t>
            </a:r>
            <a:endParaRPr lang="en-US" dirty="0"/>
          </a:p>
        </p:txBody>
      </p:sp>
      <p:pic>
        <p:nvPicPr>
          <p:cNvPr id="2" name="Picture 1" descr="Screen Shot 2017-04-04 at 12.18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48400"/>
            <a:ext cx="3213100" cy="457200"/>
          </a:xfrm>
          <a:prstGeom prst="rect">
            <a:avLst/>
          </a:prstGeom>
        </p:spPr>
      </p:pic>
      <p:pic>
        <p:nvPicPr>
          <p:cNvPr id="4" name="Picture 3" descr="Screen Shot 2017-04-06 at 2.40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533400"/>
            <a:ext cx="3124200" cy="2122548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7170362" y="2667000"/>
            <a:ext cx="1897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(Wu &amp; Palmer, 1994)</a:t>
            </a:r>
            <a:endParaRPr lang="en-US" sz="1400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352800" y="2743200"/>
            <a:ext cx="1981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62000" y="2357735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ConSim</a:t>
            </a:r>
            <a:r>
              <a:rPr lang="en-US" dirty="0"/>
              <a:t>(C1,C2) = </a:t>
            </a:r>
          </a:p>
        </p:txBody>
      </p:sp>
    </p:spTree>
    <p:extLst>
      <p:ext uri="{BB962C8B-B14F-4D97-AF65-F5344CB8AC3E}">
        <p14:creationId xmlns:p14="http://schemas.microsoft.com/office/powerpoint/2010/main" val="2264978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620000" cy="2286000"/>
          </a:xfrm>
        </p:spPr>
        <p:txBody>
          <a:bodyPr/>
          <a:lstStyle/>
          <a:p>
            <a:r>
              <a:rPr lang="en-US" sz="2400" dirty="0" smtClean="0"/>
              <a:t>Identified lists in literature that were deemed “semantically </a:t>
            </a:r>
            <a:r>
              <a:rPr lang="en-US" sz="2400" dirty="0" smtClean="0">
                <a:solidFill>
                  <a:srgbClr val="FF0000"/>
                </a:solidFill>
              </a:rPr>
              <a:t>related</a:t>
            </a:r>
            <a:r>
              <a:rPr lang="en-US" sz="2400" dirty="0" smtClean="0"/>
              <a:t>” and “semantically </a:t>
            </a:r>
            <a:r>
              <a:rPr lang="en-US" sz="2400" b="1" dirty="0" smtClean="0"/>
              <a:t>unrelated</a:t>
            </a:r>
            <a:r>
              <a:rPr lang="en-US" sz="2400" dirty="0" smtClean="0"/>
              <a:t>”</a:t>
            </a:r>
          </a:p>
          <a:p>
            <a:r>
              <a:rPr lang="en-US" sz="2400" dirty="0" smtClean="0"/>
              <a:t>Wu-Palmer calculation on literature lists</a:t>
            </a:r>
          </a:p>
          <a:p>
            <a:r>
              <a:rPr lang="en-US" sz="2400" dirty="0" smtClean="0"/>
              <a:t>Monte-Carlo method: 10,000 experiments</a:t>
            </a:r>
          </a:p>
          <a:p>
            <a:pPr lvl="1"/>
            <a:r>
              <a:rPr lang="en-US" sz="2400" dirty="0" smtClean="0"/>
              <a:t>Chance that the list is “</a:t>
            </a:r>
            <a:r>
              <a:rPr lang="en-US" sz="2400" b="1" dirty="0" smtClean="0"/>
              <a:t>good</a:t>
            </a:r>
            <a:r>
              <a:rPr lang="en-US" sz="2400" dirty="0" smtClean="0"/>
              <a:t>” or “</a:t>
            </a:r>
            <a:r>
              <a:rPr lang="en-US" sz="2400" dirty="0" smtClean="0">
                <a:solidFill>
                  <a:srgbClr val="FF0000"/>
                </a:solidFill>
              </a:rPr>
              <a:t>bad</a:t>
            </a:r>
            <a:r>
              <a:rPr lang="en-US" sz="2400" dirty="0" smtClean="0"/>
              <a:t>”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RQ1: The Threshold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001000" y="51816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51816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7" name="Down Arrow 6"/>
          <p:cNvSpPr/>
          <p:nvPr/>
        </p:nvSpPr>
        <p:spPr bwMode="auto">
          <a:xfrm>
            <a:off x="6400800" y="5181600"/>
            <a:ext cx="152400" cy="4572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4034135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WuP</a:t>
            </a:r>
            <a:r>
              <a:rPr lang="en-US" dirty="0" smtClean="0"/>
              <a:t>   0.75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67200" y="372487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96% chance “</a:t>
            </a:r>
            <a:r>
              <a:rPr lang="en-US" dirty="0" smtClean="0">
                <a:solidFill>
                  <a:srgbClr val="FF0000"/>
                </a:solidFill>
              </a:rPr>
              <a:t>bad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43400" y="4262735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% chance “</a:t>
            </a:r>
            <a:r>
              <a:rPr lang="en-US" b="1" dirty="0" smtClean="0"/>
              <a:t>good</a:t>
            </a:r>
            <a:r>
              <a:rPr lang="en-US" dirty="0" smtClean="0"/>
              <a:t>”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8" idx="3"/>
          </p:cNvCxnSpPr>
          <p:nvPr/>
        </p:nvCxnSpPr>
        <p:spPr bwMode="auto">
          <a:xfrm flipV="1">
            <a:off x="3733800" y="4034135"/>
            <a:ext cx="457200" cy="2308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8" idx="3"/>
          </p:cNvCxnSpPr>
          <p:nvPr/>
        </p:nvCxnSpPr>
        <p:spPr bwMode="auto">
          <a:xfrm>
            <a:off x="3733800" y="4264968"/>
            <a:ext cx="457200" cy="2263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248400" y="487382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0.75</a:t>
            </a:r>
            <a:endParaRPr lang="en-US" sz="1400" dirty="0"/>
          </a:p>
        </p:txBody>
      </p:sp>
      <p:pic>
        <p:nvPicPr>
          <p:cNvPr id="11" name="Picture 10" descr="Screen Shot 2017-04-04 at 12.1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42089"/>
            <a:ext cx="3213100" cy="4572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 bwMode="auto">
          <a:xfrm>
            <a:off x="990600" y="5715000"/>
            <a:ext cx="7239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90509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679862"/>
              </p:ext>
            </p:extLst>
          </p:nvPr>
        </p:nvGraphicFramePr>
        <p:xfrm>
          <a:off x="289278" y="304801"/>
          <a:ext cx="8473722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553200" y="23622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Threshold: 0.62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7848600" y="3090446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Good list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7848600" y="34290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Bad list</a:t>
            </a:r>
            <a:endParaRPr lang="en-US" sz="1600" dirty="0"/>
          </a:p>
        </p:txBody>
      </p:sp>
      <p:pic>
        <p:nvPicPr>
          <p:cNvPr id="3" name="Picture 2" descr="Screen Shot 2017-04-04 at 12.18.5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48400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239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4800600" cy="914400"/>
          </a:xfrm>
        </p:spPr>
        <p:txBody>
          <a:bodyPr/>
          <a:lstStyle/>
          <a:p>
            <a:r>
              <a:rPr lang="en-US" dirty="0"/>
              <a:t>Results: </a:t>
            </a:r>
            <a:r>
              <a:rPr lang="en-US" dirty="0" smtClean="0"/>
              <a:t>RQ2 &amp; RQ3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620000" cy="23622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2) What is the chance that a given list </a:t>
            </a:r>
            <a:r>
              <a:rPr lang="en-US" sz="2000" dirty="0" smtClean="0"/>
              <a:t>from Textbook </a:t>
            </a:r>
            <a:r>
              <a:rPr lang="en-US" sz="2000" dirty="0"/>
              <a:t>X will be semantically </a:t>
            </a:r>
            <a:r>
              <a:rPr lang="en-US" sz="2000" dirty="0">
                <a:solidFill>
                  <a:srgbClr val="FF0000"/>
                </a:solidFill>
              </a:rPr>
              <a:t>related</a:t>
            </a:r>
            <a:r>
              <a:rPr lang="en-US" sz="2000" dirty="0"/>
              <a:t>? </a:t>
            </a:r>
            <a:endParaRPr lang="en-US" sz="2000" dirty="0" smtClean="0"/>
          </a:p>
          <a:p>
            <a:pPr lvl="1">
              <a:buFont typeface="Wingdings" charset="2"/>
              <a:buChar char="Ø"/>
            </a:pPr>
            <a:r>
              <a:rPr lang="en-US" sz="2000" dirty="0" smtClean="0"/>
              <a:t>(How “</a:t>
            </a:r>
            <a:r>
              <a:rPr lang="en-US" sz="2000" b="1" dirty="0" smtClean="0"/>
              <a:t>good</a:t>
            </a:r>
            <a:r>
              <a:rPr lang="en-US" sz="2000" dirty="0" smtClean="0"/>
              <a:t>/</a:t>
            </a:r>
            <a:r>
              <a:rPr lang="en-US" sz="2000" dirty="0" smtClean="0">
                <a:solidFill>
                  <a:srgbClr val="FF0000"/>
                </a:solidFill>
              </a:rPr>
              <a:t>bad</a:t>
            </a:r>
            <a:r>
              <a:rPr lang="en-US" sz="2000" dirty="0" smtClean="0"/>
              <a:t>” is Textbook X?)</a:t>
            </a:r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sz="2000" dirty="0" smtClean="0"/>
              <a:t>3</a:t>
            </a:r>
            <a:r>
              <a:rPr lang="en-US" sz="2000" dirty="0"/>
              <a:t>) What is the chance that a given list from the textbook </a:t>
            </a:r>
            <a:r>
              <a:rPr lang="en-US" sz="2000" i="1" dirty="0"/>
              <a:t>sample</a:t>
            </a:r>
            <a:r>
              <a:rPr lang="en-US" sz="2000" dirty="0"/>
              <a:t> will be semantically </a:t>
            </a:r>
            <a:r>
              <a:rPr lang="en-US" sz="2000" dirty="0">
                <a:solidFill>
                  <a:srgbClr val="FF0000"/>
                </a:solidFill>
              </a:rPr>
              <a:t>related</a:t>
            </a:r>
            <a:r>
              <a:rPr lang="en-US" sz="2000" dirty="0" smtClean="0"/>
              <a:t>? </a:t>
            </a:r>
          </a:p>
          <a:p>
            <a:pPr lvl="1">
              <a:buFont typeface="Wingdings" charset="2"/>
              <a:buChar char="Ø"/>
            </a:pPr>
            <a:r>
              <a:rPr lang="en-US" sz="2000" dirty="0" smtClean="0"/>
              <a:t>(How “</a:t>
            </a:r>
            <a:r>
              <a:rPr lang="en-US" sz="2000" b="1" dirty="0" smtClean="0"/>
              <a:t>good</a:t>
            </a:r>
            <a:r>
              <a:rPr lang="en-US" sz="2000" dirty="0" smtClean="0"/>
              <a:t>/</a:t>
            </a:r>
            <a:r>
              <a:rPr lang="en-US" sz="2000" dirty="0" smtClean="0">
                <a:solidFill>
                  <a:srgbClr val="FF0000"/>
                </a:solidFill>
              </a:rPr>
              <a:t>bad</a:t>
            </a:r>
            <a:r>
              <a:rPr lang="en-US" sz="2000" dirty="0" smtClean="0"/>
              <a:t>” is the sample?)</a:t>
            </a: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657057"/>
              </p:ext>
            </p:extLst>
          </p:nvPr>
        </p:nvGraphicFramePr>
        <p:xfrm>
          <a:off x="381000" y="3581400"/>
          <a:ext cx="8458197" cy="2286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72982"/>
                <a:gridCol w="1277043"/>
                <a:gridCol w="1145775"/>
                <a:gridCol w="1143000"/>
                <a:gridCol w="1542354"/>
                <a:gridCol w="1277043"/>
              </a:tblGrid>
              <a:tr h="53340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Pura</a:t>
                      </a:r>
                      <a:r>
                        <a:rPr lang="en-US" sz="1800" dirty="0" smtClean="0"/>
                        <a:t> Vida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Puentes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Más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Conectados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Average (Sample)</a:t>
                      </a:r>
                      <a:endParaRPr lang="en-US" sz="18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Chance to be semantically </a:t>
                      </a:r>
                      <a:r>
                        <a:rPr lang="en-US" sz="1600" b="1" dirty="0" smtClean="0"/>
                        <a:t>unrelated</a:t>
                      </a:r>
                      <a:r>
                        <a:rPr lang="en-US" sz="1600" baseline="0" dirty="0" smtClean="0"/>
                        <a:t> (GOOD)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71%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61%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86%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77%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75%</a:t>
                      </a: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Chance to be semantically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="0" baseline="0" dirty="0" smtClean="0">
                          <a:solidFill>
                            <a:srgbClr val="FF0000"/>
                          </a:solidFill>
                        </a:rPr>
                        <a:t>related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600" baseline="0" dirty="0" smtClean="0"/>
                        <a:t>(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BAD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29%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39%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14%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23%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 smtClean="0">
                          <a:solidFill>
                            <a:srgbClr val="FF0000"/>
                          </a:solidFill>
                        </a:rPr>
                        <a:t>25%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Screen Shot 2017-04-04 at 12.1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48400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401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findings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r>
              <a:rPr lang="en-US" dirty="0" smtClean="0"/>
              <a:t>Threshold: 0.62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Related</a:t>
            </a:r>
            <a:r>
              <a:rPr lang="en-US" dirty="0" smtClean="0"/>
              <a:t> vs. Unrelated lists:</a:t>
            </a:r>
          </a:p>
          <a:p>
            <a:pPr lvl="1"/>
            <a:r>
              <a:rPr lang="en-US" dirty="0" smtClean="0"/>
              <a:t>Individual textbooks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ach could obviously use improvement</a:t>
            </a:r>
          </a:p>
          <a:p>
            <a:pPr lvl="1"/>
            <a:r>
              <a:rPr lang="en-US" dirty="0" smtClean="0"/>
              <a:t>Sample</a:t>
            </a:r>
            <a:r>
              <a:rPr lang="en-US" dirty="0"/>
              <a:t> </a:t>
            </a:r>
            <a:r>
              <a:rPr lang="en-US" dirty="0" smtClean="0"/>
              <a:t>as a whole</a:t>
            </a:r>
          </a:p>
          <a:p>
            <a:pPr lvl="2"/>
            <a:r>
              <a:rPr lang="en-US" dirty="0" smtClean="0"/>
              <a:t>25% chance that a given list is “</a:t>
            </a:r>
            <a:r>
              <a:rPr lang="en-US" dirty="0" smtClean="0">
                <a:solidFill>
                  <a:srgbClr val="FF0000"/>
                </a:solidFill>
              </a:rPr>
              <a:t>bad</a:t>
            </a:r>
            <a:r>
              <a:rPr lang="en-US" dirty="0" smtClean="0"/>
              <a:t>”</a:t>
            </a:r>
          </a:p>
        </p:txBody>
      </p:sp>
      <p:pic>
        <p:nvPicPr>
          <p:cNvPr id="3" name="Picture 2" descr="Screen Shot 2017-04-04 at 12.1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48400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05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7620000" cy="4114800"/>
          </a:xfrm>
        </p:spPr>
        <p:txBody>
          <a:bodyPr/>
          <a:lstStyle/>
          <a:p>
            <a:r>
              <a:rPr lang="en-US" dirty="0" smtClean="0"/>
              <a:t>Establishing threshold IS possible</a:t>
            </a:r>
            <a:endParaRPr lang="en-US" dirty="0"/>
          </a:p>
          <a:p>
            <a:pPr lvl="2"/>
            <a:r>
              <a:rPr lang="en-US" dirty="0"/>
              <a:t>N</a:t>
            </a:r>
            <a:r>
              <a:rPr lang="en-US" dirty="0" smtClean="0"/>
              <a:t>eed to incorporate in future research</a:t>
            </a:r>
          </a:p>
          <a:p>
            <a:pPr lvl="2"/>
            <a:endParaRPr lang="en-US" sz="800" dirty="0" smtClean="0"/>
          </a:p>
          <a:p>
            <a:r>
              <a:rPr lang="en-US" dirty="0" smtClean="0"/>
              <a:t>ISU Spanish students may not be receiving adequate vocabulary instruction from textbooks</a:t>
            </a:r>
          </a:p>
          <a:p>
            <a:endParaRPr lang="en-US" sz="800" dirty="0" smtClean="0"/>
          </a:p>
          <a:p>
            <a:pPr marL="342900" lvl="2" indent="-342900"/>
            <a:r>
              <a:rPr lang="en-US" dirty="0"/>
              <a:t>Some classes may be receiving better instruction </a:t>
            </a:r>
            <a:r>
              <a:rPr lang="en-US" dirty="0" smtClean="0"/>
              <a:t>from textbooks than others</a:t>
            </a:r>
            <a:endParaRPr lang="en-US" dirty="0"/>
          </a:p>
          <a:p>
            <a:pPr marL="342900" lvl="2" indent="-342900"/>
            <a:endParaRPr lang="en-US" dirty="0" smtClean="0"/>
          </a:p>
          <a:p>
            <a:pPr marL="342900" lvl="2" indent="-342900"/>
            <a:r>
              <a:rPr lang="en-US" dirty="0" smtClean="0"/>
              <a:t>May need to consider other textbooks</a:t>
            </a:r>
          </a:p>
        </p:txBody>
      </p:sp>
      <p:pic>
        <p:nvPicPr>
          <p:cNvPr id="4" name="Picture 3" descr="Screen Shot 2017-04-04 at 12.1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74935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337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620000" cy="4114800"/>
          </a:xfrm>
        </p:spPr>
        <p:txBody>
          <a:bodyPr/>
          <a:lstStyle/>
          <a:p>
            <a:r>
              <a:rPr lang="en-US" dirty="0" smtClean="0"/>
              <a:t>Limited to nouns, so great deal of vocabulary omitted</a:t>
            </a:r>
          </a:p>
          <a:p>
            <a:r>
              <a:rPr lang="en-US" dirty="0" smtClean="0"/>
              <a:t>Effectiveness of </a:t>
            </a:r>
            <a:r>
              <a:rPr lang="en-US" dirty="0" err="1" smtClean="0"/>
              <a:t>WordNet</a:t>
            </a:r>
            <a:endParaRPr lang="en-US" dirty="0" smtClean="0"/>
          </a:p>
          <a:p>
            <a:r>
              <a:rPr lang="en-US" dirty="0" smtClean="0"/>
              <a:t>Data extraction difficulties (lack of explicitly defined lists, translation difficulties)</a:t>
            </a:r>
          </a:p>
          <a:p>
            <a:r>
              <a:rPr lang="en-US" dirty="0" smtClean="0"/>
              <a:t>Only statistical </a:t>
            </a:r>
            <a:r>
              <a:rPr lang="en-US" i="1" dirty="0" smtClean="0"/>
              <a:t>probabilities</a:t>
            </a:r>
            <a:endParaRPr lang="en-US" i="1" dirty="0"/>
          </a:p>
        </p:txBody>
      </p:sp>
      <p:pic>
        <p:nvPicPr>
          <p:cNvPr id="4" name="Picture 3" descr="Screen Shot 2017-04-04 at 12.18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48400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182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7620000" cy="4114800"/>
          </a:xfrm>
        </p:spPr>
        <p:txBody>
          <a:bodyPr/>
          <a:lstStyle/>
          <a:p>
            <a:r>
              <a:rPr lang="en-US" dirty="0" smtClean="0"/>
              <a:t>Learning a foreign language (L2) is hard</a:t>
            </a:r>
          </a:p>
          <a:p>
            <a:r>
              <a:rPr lang="en-US" dirty="0" smtClean="0"/>
              <a:t>Learning L2 vocabulary is hard</a:t>
            </a:r>
          </a:p>
          <a:p>
            <a:endParaRPr lang="en-US" dirty="0"/>
          </a:p>
          <a:p>
            <a:r>
              <a:rPr lang="en-US" dirty="0" smtClean="0"/>
              <a:t>We need textbooks that teach new L2 vocabulary effectively </a:t>
            </a:r>
            <a:endParaRPr lang="en-US" dirty="0"/>
          </a:p>
        </p:txBody>
      </p:sp>
      <p:pic>
        <p:nvPicPr>
          <p:cNvPr id="6" name="Picture 5" descr="Screen Shot 2017-04-04 at 12.18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528" y="6248400"/>
            <a:ext cx="3213100" cy="457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772400" cy="1143000"/>
          </a:xfrm>
        </p:spPr>
        <p:txBody>
          <a:bodyPr/>
          <a:lstStyle/>
          <a:p>
            <a:r>
              <a:rPr lang="en-US" dirty="0" smtClean="0"/>
              <a:t>Special thanks and 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114800"/>
          </a:xfrm>
        </p:spPr>
        <p:txBody>
          <a:bodyPr/>
          <a:lstStyle/>
          <a:p>
            <a:r>
              <a:rPr lang="en-US" dirty="0" smtClean="0"/>
              <a:t>BIG </a:t>
            </a:r>
            <a:r>
              <a:rPr lang="en-US" u="sng" dirty="0" smtClean="0">
                <a:solidFill>
                  <a:schemeClr val="tx1"/>
                </a:solidFill>
              </a:rPr>
              <a:t>thank you </a:t>
            </a:r>
            <a:r>
              <a:rPr lang="en-US" dirty="0" smtClean="0"/>
              <a:t>to Dr. </a:t>
            </a:r>
            <a:r>
              <a:rPr lang="en-US" dirty="0" err="1" smtClean="0"/>
              <a:t>Evgeny</a:t>
            </a:r>
            <a:r>
              <a:rPr lang="en-US" dirty="0" smtClean="0"/>
              <a:t> </a:t>
            </a:r>
            <a:r>
              <a:rPr lang="en-US" dirty="0" err="1" smtClean="0"/>
              <a:t>Chukharev-Khudilaynen</a:t>
            </a:r>
            <a:r>
              <a:rPr lang="en-US" dirty="0" smtClean="0"/>
              <a:t> and Dr. </a:t>
            </a:r>
            <a:r>
              <a:rPr lang="en-US" dirty="0" err="1" smtClean="0"/>
              <a:t>Hui-Hsien</a:t>
            </a:r>
            <a:r>
              <a:rPr lang="en-US" dirty="0" smtClean="0"/>
              <a:t> </a:t>
            </a:r>
            <a:r>
              <a:rPr lang="en-US" dirty="0" err="1" smtClean="0"/>
              <a:t>Feng</a:t>
            </a:r>
            <a:r>
              <a:rPr lang="en-US" dirty="0" smtClean="0"/>
              <a:t> for their help on this project</a:t>
            </a:r>
          </a:p>
          <a:p>
            <a:endParaRPr lang="en-US" dirty="0"/>
          </a:p>
          <a:p>
            <a:r>
              <a:rPr lang="en-US" sz="2000" dirty="0" err="1"/>
              <a:t>López</a:t>
            </a:r>
            <a:r>
              <a:rPr lang="en-US" sz="2000" dirty="0"/>
              <a:t>-Jiménez, M. D. (2012).  A Critical Analysis of the Vocabulary in L2 Spanish Textbooks. </a:t>
            </a:r>
            <a:r>
              <a:rPr lang="en-US" sz="2000" i="1" dirty="0" err="1"/>
              <a:t>Porta</a:t>
            </a:r>
            <a:r>
              <a:rPr lang="en-US" sz="2000" i="1" dirty="0"/>
              <a:t> </a:t>
            </a:r>
            <a:r>
              <a:rPr lang="en-US" sz="2000" i="1" dirty="0" err="1"/>
              <a:t>Linguarum</a:t>
            </a:r>
            <a:r>
              <a:rPr lang="en-US" sz="2000" i="1" dirty="0"/>
              <a:t>, 21, </a:t>
            </a:r>
            <a:r>
              <a:rPr lang="en-US" sz="2000" dirty="0"/>
              <a:t>163-181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Wu, Z, &amp; Palmer, M. (1994). Verb semantics and lexical selection. In </a:t>
            </a:r>
            <a:r>
              <a:rPr lang="en-US" sz="2000" i="1" dirty="0"/>
              <a:t>ACL '94 Proceedings of the 32</a:t>
            </a:r>
            <a:r>
              <a:rPr lang="en-US" sz="2000" i="1" baseline="30000" dirty="0"/>
              <a:t>nd</a:t>
            </a:r>
            <a:r>
              <a:rPr lang="en-US" sz="2000" i="1" dirty="0"/>
              <a:t> annual meeting on Association of Computational Linguistics</a:t>
            </a:r>
            <a:r>
              <a:rPr lang="en-US" sz="2000" dirty="0"/>
              <a:t>,  133-138. </a:t>
            </a:r>
          </a:p>
          <a:p>
            <a:endParaRPr lang="en-US" sz="2000" dirty="0"/>
          </a:p>
        </p:txBody>
      </p:sp>
      <p:pic>
        <p:nvPicPr>
          <p:cNvPr id="4" name="Picture 3" descr="Screen Shot 2017-04-04 at 12.18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53038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122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8077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   (English)	       </a:t>
            </a: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</a:rPr>
              <a:t> (Spanish)</a:t>
            </a:r>
          </a:p>
          <a:p>
            <a:pPr marL="0" indent="0">
              <a:buNone/>
            </a:pPr>
            <a:endParaRPr lang="en-US" sz="1800" dirty="0" smtClean="0">
              <a:solidFill>
                <a:srgbClr val="F2BF49"/>
              </a:solidFill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1) Thank you!  =  </a:t>
            </a:r>
            <a:r>
              <a:rPr lang="en-US" sz="4000" dirty="0" smtClean="0">
                <a:solidFill>
                  <a:srgbClr val="A6A6A6"/>
                </a:solidFill>
              </a:rPr>
              <a:t>¡</a:t>
            </a:r>
            <a:r>
              <a:rPr lang="en-US" sz="4000" dirty="0" err="1" smtClean="0">
                <a:solidFill>
                  <a:srgbClr val="A6A6A6"/>
                </a:solidFill>
              </a:rPr>
              <a:t>Muchas</a:t>
            </a:r>
            <a:r>
              <a:rPr lang="en-US" sz="4000" dirty="0" smtClean="0">
                <a:solidFill>
                  <a:srgbClr val="A6A6A6"/>
                </a:solidFill>
              </a:rPr>
              <a:t> gracias!</a:t>
            </a:r>
          </a:p>
          <a:p>
            <a:pPr marL="0" indent="0">
              <a:buNone/>
            </a:pPr>
            <a:endParaRPr lang="en-US" sz="4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2) Questions?  =  </a:t>
            </a:r>
            <a:r>
              <a:rPr lang="en-US" sz="4000" dirty="0" smtClean="0">
                <a:solidFill>
                  <a:srgbClr val="A6A6A6"/>
                </a:solidFill>
              </a:rPr>
              <a:t>¿</a:t>
            </a:r>
            <a:r>
              <a:rPr lang="en-US" sz="4000" dirty="0" err="1" smtClean="0">
                <a:solidFill>
                  <a:srgbClr val="A6A6A6"/>
                </a:solidFill>
              </a:rPr>
              <a:t>Preguntas</a:t>
            </a:r>
            <a:r>
              <a:rPr lang="en-US" sz="4000" dirty="0" smtClean="0">
                <a:solidFill>
                  <a:srgbClr val="A6A6A6"/>
                </a:solidFill>
              </a:rPr>
              <a:t>?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dirty="0" smtClean="0">
                <a:solidFill>
                  <a:schemeClr val="tx1"/>
                </a:solidFill>
              </a:rPr>
              <a:t>Semantic relatedness measure = 0.615, 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51% chance of being a </a:t>
            </a:r>
            <a:r>
              <a:rPr lang="en-US" sz="2400" b="1" dirty="0" smtClean="0">
                <a:solidFill>
                  <a:schemeClr val="tx1"/>
                </a:solidFill>
              </a:rPr>
              <a:t>good</a:t>
            </a:r>
            <a:r>
              <a:rPr lang="en-US" sz="2400" dirty="0" smtClean="0">
                <a:solidFill>
                  <a:schemeClr val="tx1"/>
                </a:solidFill>
              </a:rPr>
              <a:t> list,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49% chance of being a </a:t>
            </a:r>
            <a:r>
              <a:rPr lang="en-US" sz="2400" dirty="0" smtClean="0">
                <a:solidFill>
                  <a:srgbClr val="FF0000"/>
                </a:solidFill>
              </a:rPr>
              <a:t>bad</a:t>
            </a:r>
            <a:r>
              <a:rPr lang="en-US" sz="2400" dirty="0" smtClean="0">
                <a:solidFill>
                  <a:schemeClr val="tx1"/>
                </a:solidFill>
              </a:rPr>
              <a:t> list)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" name="Picture 1" descr="Screen Shot 2017-04-04 at 12.18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48400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020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4" name="Content Placeholder 3" descr="Screen Shot 2017-03-12 at 12.46.22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" b="863"/>
          <a:stretch>
            <a:fillRect/>
          </a:stretch>
        </p:blipFill>
        <p:spPr>
          <a:xfrm>
            <a:off x="990600" y="3048000"/>
            <a:ext cx="4374444" cy="2362200"/>
          </a:xfrm>
        </p:spPr>
      </p:pic>
      <p:grpSp>
        <p:nvGrpSpPr>
          <p:cNvPr id="11" name="Group 10"/>
          <p:cNvGrpSpPr/>
          <p:nvPr/>
        </p:nvGrpSpPr>
        <p:grpSpPr>
          <a:xfrm>
            <a:off x="6172200" y="1447800"/>
            <a:ext cx="2248903" cy="3962400"/>
            <a:chOff x="6172200" y="1447800"/>
            <a:chExt cx="2248903" cy="3962400"/>
          </a:xfrm>
        </p:grpSpPr>
        <p:pic>
          <p:nvPicPr>
            <p:cNvPr id="5" name="Picture 4" descr="Screen Shot 2017-03-12 at 12.47.01 A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3110" y="1447800"/>
              <a:ext cx="2247993" cy="3040912"/>
            </a:xfrm>
            <a:prstGeom prst="rect">
              <a:avLst/>
            </a:prstGeom>
          </p:spPr>
        </p:pic>
        <p:pic>
          <p:nvPicPr>
            <p:cNvPr id="6" name="Picture 5" descr="Screen Shot 2017-03-12 at 12.47.13 A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4074042"/>
              <a:ext cx="2247993" cy="1336158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457200" y="160020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Some common lists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Semantically related (?)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086600" y="55288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from </a:t>
            </a:r>
            <a:r>
              <a:rPr lang="en-US" sz="1600" i="1" dirty="0" err="1" smtClean="0"/>
              <a:t>Pura</a:t>
            </a:r>
            <a:r>
              <a:rPr lang="en-US" sz="1600" i="1" dirty="0" smtClean="0"/>
              <a:t> Vida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6172200" y="1447800"/>
            <a:ext cx="2286000" cy="39624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 w="635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990600" y="3048000"/>
            <a:ext cx="4419600" cy="23622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 w="635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2" name="Picture 11" descr="Screen Shot 2017-04-04 at 12.18.56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303" y="6209243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17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2667000" cy="11430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5791200" cy="3352800"/>
          </a:xfrm>
        </p:spPr>
        <p:txBody>
          <a:bodyPr/>
          <a:lstStyle/>
          <a:p>
            <a:r>
              <a:rPr lang="en-US" sz="2400" dirty="0" smtClean="0"/>
              <a:t>Semantically </a:t>
            </a:r>
            <a:r>
              <a:rPr lang="en-US" sz="2400" b="1" u="sng" dirty="0" smtClean="0"/>
              <a:t>unrelated</a:t>
            </a:r>
            <a:r>
              <a:rPr lang="en-US" sz="2400" dirty="0" smtClean="0"/>
              <a:t> lists better for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learning </a:t>
            </a:r>
            <a:r>
              <a:rPr lang="en-US" sz="2400" dirty="0" smtClean="0"/>
              <a:t>than semantically </a:t>
            </a:r>
            <a:r>
              <a:rPr lang="en-US" sz="2400" u="sng" dirty="0" smtClean="0">
                <a:solidFill>
                  <a:srgbClr val="FF0000"/>
                </a:solidFill>
              </a:rPr>
              <a:t>related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lists</a:t>
            </a:r>
          </a:p>
          <a:p>
            <a:pPr lvl="1">
              <a:buFont typeface="Wingdings" charset="2"/>
              <a:buChar char="Ø"/>
            </a:pPr>
            <a:r>
              <a:rPr lang="en-US" b="1" dirty="0" smtClean="0"/>
              <a:t>Unrelated</a:t>
            </a:r>
            <a:r>
              <a:rPr lang="en-US" dirty="0" smtClean="0"/>
              <a:t> = “</a:t>
            </a:r>
            <a:r>
              <a:rPr lang="en-US" b="1" dirty="0" smtClean="0"/>
              <a:t>good</a:t>
            </a:r>
            <a:r>
              <a:rPr lang="en-US" dirty="0" smtClean="0"/>
              <a:t>”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Related</a:t>
            </a:r>
            <a:r>
              <a:rPr lang="en-US" dirty="0" smtClean="0"/>
              <a:t> = “</a:t>
            </a:r>
            <a:r>
              <a:rPr lang="en-US" dirty="0" smtClean="0">
                <a:solidFill>
                  <a:srgbClr val="FF0000"/>
                </a:solidFill>
              </a:rPr>
              <a:t>bad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do Spanish textbooks use?</a:t>
            </a:r>
            <a:endParaRPr lang="en-US" dirty="0"/>
          </a:p>
        </p:txBody>
      </p:sp>
      <p:pic>
        <p:nvPicPr>
          <p:cNvPr id="4" name="Picture 3" descr="Screen Shot 2017-04-04 at 12.1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48400"/>
            <a:ext cx="3213100" cy="45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0" y="1066800"/>
            <a:ext cx="2438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u="sng" dirty="0" smtClean="0"/>
              <a:t>Unrelated</a:t>
            </a:r>
            <a:r>
              <a:rPr lang="en-US" sz="1800" u="sng" dirty="0" smtClean="0"/>
              <a:t> list example</a:t>
            </a:r>
            <a:r>
              <a:rPr lang="en-US" sz="1800" dirty="0" smtClean="0"/>
              <a:t>: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-paint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-funeral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-</a:t>
            </a:r>
            <a:r>
              <a:rPr lang="en-US" sz="1800" dirty="0"/>
              <a:t>r</a:t>
            </a:r>
            <a:r>
              <a:rPr lang="en-US" sz="1800" dirty="0" smtClean="0"/>
              <a:t>ecipe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-market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-uncle </a:t>
            </a:r>
          </a:p>
          <a:p>
            <a:r>
              <a:rPr lang="en-US" sz="1800" dirty="0" smtClean="0"/>
              <a:t>    -ice </a:t>
            </a:r>
          </a:p>
          <a:p>
            <a:endParaRPr lang="en-US" sz="1800" dirty="0" smtClean="0"/>
          </a:p>
          <a:p>
            <a:pPr algn="ctr"/>
            <a:r>
              <a:rPr lang="en-US" sz="1800" u="sng" dirty="0" smtClean="0">
                <a:solidFill>
                  <a:srgbClr val="FF0000"/>
                </a:solidFill>
              </a:rPr>
              <a:t>Related</a:t>
            </a:r>
            <a:r>
              <a:rPr lang="en-US" sz="1800" u="sng" dirty="0" smtClean="0"/>
              <a:t> list example</a:t>
            </a:r>
            <a:r>
              <a:rPr lang="en-US" sz="1800" dirty="0" smtClean="0"/>
              <a:t>: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-melon </a:t>
            </a:r>
          </a:p>
          <a:p>
            <a:r>
              <a:rPr lang="en-US" sz="1800" dirty="0" smtClean="0"/>
              <a:t>    -apple </a:t>
            </a:r>
          </a:p>
          <a:p>
            <a:r>
              <a:rPr lang="en-US" sz="1800" dirty="0" smtClean="0"/>
              <a:t>    -strawberry </a:t>
            </a:r>
            <a:endParaRPr lang="en-US" sz="1800" dirty="0"/>
          </a:p>
          <a:p>
            <a:r>
              <a:rPr lang="en-US" sz="1800" dirty="0"/>
              <a:t> </a:t>
            </a:r>
            <a:r>
              <a:rPr lang="en-US" sz="1800" dirty="0" smtClean="0"/>
              <a:t>   -grape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-peach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-orange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62418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657600" cy="11430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5410200" cy="5029200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López</a:t>
            </a:r>
            <a:r>
              <a:rPr lang="en-US" sz="2000" dirty="0" smtClean="0"/>
              <a:t>-Jiménez (2012): semantic </a:t>
            </a:r>
          </a:p>
          <a:p>
            <a:pPr marL="0" indent="0">
              <a:buNone/>
            </a:pPr>
            <a:r>
              <a:rPr lang="en-US" sz="2000" dirty="0" smtClean="0"/>
              <a:t>     organization in half of </a:t>
            </a:r>
          </a:p>
          <a:p>
            <a:pPr marL="0" indent="0">
              <a:buNone/>
            </a:pPr>
            <a:r>
              <a:rPr lang="en-US" sz="2000" dirty="0" smtClean="0"/>
              <a:t>     Spanish </a:t>
            </a:r>
            <a:r>
              <a:rPr lang="en-US" sz="2000" dirty="0"/>
              <a:t>textbooks (N=12)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1200" dirty="0" smtClean="0"/>
              <a:t>“As </a:t>
            </a:r>
            <a:r>
              <a:rPr lang="en-US" sz="1200" dirty="0"/>
              <a:t>for the organization of the explicit presentation of the </a:t>
            </a:r>
            <a:r>
              <a:rPr lang="en-US" sz="1200" dirty="0" smtClean="0"/>
              <a:t>new </a:t>
            </a:r>
          </a:p>
          <a:p>
            <a:pPr marL="0" indent="0">
              <a:buNone/>
            </a:pPr>
            <a:r>
              <a:rPr lang="en-US" sz="1200" dirty="0" smtClean="0"/>
              <a:t>vocabulary</a:t>
            </a:r>
            <a:r>
              <a:rPr lang="en-US" sz="1200" dirty="0"/>
              <a:t>, most TBs resort to semantic sets to the </a:t>
            </a:r>
            <a:r>
              <a:rPr lang="en-US" sz="1200" dirty="0" smtClean="0"/>
              <a:t>detriment </a:t>
            </a:r>
          </a:p>
          <a:p>
            <a:pPr marL="0" indent="0">
              <a:buNone/>
            </a:pPr>
            <a:r>
              <a:rPr lang="en-US" sz="1200" dirty="0" smtClean="0"/>
              <a:t>of </a:t>
            </a:r>
            <a:r>
              <a:rPr lang="en-US" sz="1200" dirty="0"/>
              <a:t>thematic groupings (see graph 1). In the </a:t>
            </a:r>
            <a:r>
              <a:rPr lang="en-US" sz="1200" dirty="0" smtClean="0"/>
              <a:t>description </a:t>
            </a:r>
            <a:r>
              <a:rPr lang="en-US" sz="1200" dirty="0"/>
              <a:t>of the </a:t>
            </a: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vocabulary </a:t>
            </a:r>
            <a:r>
              <a:rPr lang="en-US" sz="1200" dirty="0"/>
              <a:t>methodology only two books</a:t>
            </a:r>
            <a:r>
              <a:rPr lang="en-US" sz="1200" dirty="0" smtClean="0"/>
              <a:t>, </a:t>
            </a:r>
            <a:r>
              <a:rPr lang="en-US" sz="1200" i="1" dirty="0" err="1" smtClean="0"/>
              <a:t>Nexos</a:t>
            </a:r>
            <a:r>
              <a:rPr lang="en-US" sz="1200" i="1" dirty="0" smtClean="0"/>
              <a:t> </a:t>
            </a:r>
            <a:r>
              <a:rPr lang="en-US" sz="1200" dirty="0"/>
              <a:t>and </a:t>
            </a:r>
            <a:endParaRPr lang="en-US" sz="1200" dirty="0" smtClean="0"/>
          </a:p>
          <a:p>
            <a:pPr marL="0" indent="0">
              <a:buNone/>
            </a:pPr>
            <a:r>
              <a:rPr lang="en-US" sz="1200" i="1" dirty="0" err="1" smtClean="0"/>
              <a:t>Conexiones</a:t>
            </a:r>
            <a:r>
              <a:rPr lang="en-US" sz="1200" dirty="0"/>
              <a:t>, acknowledge the presence </a:t>
            </a:r>
            <a:r>
              <a:rPr lang="en-US" sz="1200" dirty="0" smtClean="0"/>
              <a:t>of </a:t>
            </a:r>
            <a:r>
              <a:rPr lang="en-US" sz="1200" dirty="0"/>
              <a:t>thematically</a:t>
            </a:r>
            <a:r>
              <a:rPr lang="en-US" sz="1200" dirty="0" smtClean="0"/>
              <a:t>–organized</a:t>
            </a:r>
          </a:p>
          <a:p>
            <a:pPr marL="0" indent="0">
              <a:buNone/>
            </a:pPr>
            <a:r>
              <a:rPr lang="en-US" sz="1200" dirty="0" smtClean="0"/>
              <a:t>vocabulary (see Table 1). This description just confirms the </a:t>
            </a:r>
          </a:p>
          <a:p>
            <a:pPr marL="0" indent="0">
              <a:buNone/>
            </a:pPr>
            <a:r>
              <a:rPr lang="en-US" sz="1200" dirty="0" smtClean="0"/>
              <a:t>scarcity </a:t>
            </a:r>
            <a:r>
              <a:rPr lang="en-US" sz="1200" dirty="0"/>
              <a:t>of </a:t>
            </a:r>
            <a:r>
              <a:rPr lang="en-US" sz="1200" dirty="0" smtClean="0"/>
              <a:t>thematic </a:t>
            </a:r>
            <a:r>
              <a:rPr lang="en-US" sz="1200" dirty="0" err="1" smtClean="0"/>
              <a:t>clusterings</a:t>
            </a:r>
            <a:r>
              <a:rPr lang="en-US" sz="1200" dirty="0" smtClean="0"/>
              <a:t> </a:t>
            </a:r>
            <a:r>
              <a:rPr lang="en-US" sz="1200" dirty="0"/>
              <a:t>when organizing the new lexicon. </a:t>
            </a: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In </a:t>
            </a:r>
            <a:r>
              <a:rPr lang="en-US" sz="1200" dirty="0"/>
              <a:t>addition, half of the TBs that present the new vocabulary in </a:t>
            </a:r>
            <a:r>
              <a:rPr lang="en-US" sz="1200" dirty="0" smtClean="0"/>
              <a:t>an</a:t>
            </a:r>
          </a:p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dirty="0"/>
              <a:t>explicit way organize it through semantic sets and are beginning level </a:t>
            </a:r>
            <a:r>
              <a:rPr lang="en-US" sz="1200" dirty="0" err="1"/>
              <a:t>TBs</a:t>
            </a:r>
            <a:r>
              <a:rPr lang="en-US" sz="1200" dirty="0" err="1" smtClean="0"/>
              <a:t>.</a:t>
            </a:r>
            <a:r>
              <a:rPr lang="en-US" sz="1200" dirty="0" smtClean="0"/>
              <a:t>” </a:t>
            </a:r>
            <a:endParaRPr lang="en-US" sz="1200" dirty="0"/>
          </a:p>
        </p:txBody>
      </p:sp>
      <p:pic>
        <p:nvPicPr>
          <p:cNvPr id="5" name="Picture 4" descr="Screen Shot 2017-03-16 at 11.31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533400"/>
            <a:ext cx="4038600" cy="4442966"/>
          </a:xfrm>
          <a:prstGeom prst="rect">
            <a:avLst/>
          </a:prstGeom>
        </p:spPr>
      </p:pic>
      <p:pic>
        <p:nvPicPr>
          <p:cNvPr id="4" name="Picture 3" descr="Screen Shot 2017-04-04 at 12.1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6253038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756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620000" cy="4114800"/>
          </a:xfrm>
        </p:spPr>
        <p:txBody>
          <a:bodyPr/>
          <a:lstStyle/>
          <a:p>
            <a:r>
              <a:rPr lang="en-US" dirty="0" err="1" smtClean="0"/>
              <a:t>López</a:t>
            </a:r>
            <a:r>
              <a:rPr lang="en-US" dirty="0" smtClean="0"/>
              <a:t>-Jiménez (2012)</a:t>
            </a:r>
          </a:p>
          <a:p>
            <a:pPr lvl="1"/>
            <a:r>
              <a:rPr lang="en-US" dirty="0" smtClean="0"/>
              <a:t>Very broad, little discussion on semantic</a:t>
            </a:r>
            <a:r>
              <a:rPr lang="en-US" dirty="0"/>
              <a:t> </a:t>
            </a:r>
            <a:r>
              <a:rPr lang="en-US" dirty="0" smtClean="0"/>
              <a:t>sets in textbooks</a:t>
            </a:r>
          </a:p>
          <a:p>
            <a:pPr lvl="1"/>
            <a:r>
              <a:rPr lang="en-US" dirty="0" smtClean="0"/>
              <a:t>Old textbooks (1999-2009)</a:t>
            </a:r>
          </a:p>
          <a:p>
            <a:pPr lvl="1"/>
            <a:r>
              <a:rPr lang="en-US" dirty="0" smtClean="0"/>
              <a:t>No mention of what measure used for determining semantic sets (!!!)</a:t>
            </a:r>
          </a:p>
        </p:txBody>
      </p:sp>
      <p:pic>
        <p:nvPicPr>
          <p:cNvPr id="4" name="Picture 3" descr="Screen Shot 2017-04-04 at 12.1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6253038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48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620000" cy="4114800"/>
          </a:xfrm>
        </p:spPr>
        <p:txBody>
          <a:bodyPr/>
          <a:lstStyle/>
          <a:p>
            <a:r>
              <a:rPr lang="en-US" dirty="0" smtClean="0"/>
              <a:t>Textbooks used </a:t>
            </a:r>
            <a:r>
              <a:rPr lang="en-US" dirty="0"/>
              <a:t>(N</a:t>
            </a:r>
            <a:r>
              <a:rPr lang="en-US" dirty="0" smtClean="0"/>
              <a:t>=4) in low/intermediate Spanish courses at Iowa State University </a:t>
            </a:r>
          </a:p>
          <a:p>
            <a:pPr lvl="1"/>
            <a:r>
              <a:rPr lang="en-US" dirty="0"/>
              <a:t>3</a:t>
            </a:r>
            <a:r>
              <a:rPr lang="en-US" dirty="0" smtClean="0"/>
              <a:t> published in 2014 (in use)</a:t>
            </a:r>
          </a:p>
          <a:p>
            <a:pPr lvl="1"/>
            <a:r>
              <a:rPr lang="en-US" dirty="0" smtClean="0"/>
              <a:t>1 published in 2016 (to be used next year)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Measure new vocab lists (</a:t>
            </a:r>
            <a:r>
              <a:rPr lang="en-US" sz="2400" b="1" u="sng" dirty="0" smtClean="0"/>
              <a:t>only nouns</a:t>
            </a:r>
            <a:r>
              <a:rPr lang="en-US" dirty="0" smtClean="0"/>
              <a:t>) for semantic relatedness within each textbook and across the textbooks</a:t>
            </a:r>
          </a:p>
        </p:txBody>
      </p:sp>
      <p:pic>
        <p:nvPicPr>
          <p:cNvPr id="4" name="Picture 3" descr="Screen Shot 2017-04-04 at 12.1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500" y="6248400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851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3200400"/>
          </a:xfrm>
        </p:spPr>
        <p:txBody>
          <a:bodyPr/>
          <a:lstStyle/>
          <a:p>
            <a:r>
              <a:rPr lang="en-US" sz="2400" dirty="0"/>
              <a:t>1) What is the threshold measure that distinguishes semantically </a:t>
            </a:r>
            <a:r>
              <a:rPr lang="en-US" sz="2400" dirty="0">
                <a:solidFill>
                  <a:srgbClr val="FF0000"/>
                </a:solidFill>
              </a:rPr>
              <a:t>related</a:t>
            </a:r>
            <a:r>
              <a:rPr lang="en-US" sz="2400" dirty="0"/>
              <a:t> lists from semantically </a:t>
            </a:r>
            <a:r>
              <a:rPr lang="en-US" sz="2400" b="1" dirty="0"/>
              <a:t>unrelated</a:t>
            </a:r>
            <a:r>
              <a:rPr lang="en-US" sz="2400" dirty="0"/>
              <a:t> vocabulary lists</a:t>
            </a:r>
            <a:r>
              <a:rPr lang="en-US" sz="2400" dirty="0" smtClean="0"/>
              <a:t>?</a:t>
            </a:r>
          </a:p>
          <a:p>
            <a:endParaRPr lang="en-US" sz="800" dirty="0"/>
          </a:p>
          <a:p>
            <a:r>
              <a:rPr lang="en-US" sz="2400" dirty="0"/>
              <a:t>2) </a:t>
            </a:r>
            <a:r>
              <a:rPr lang="en-US" sz="2400" dirty="0" smtClean="0"/>
              <a:t>What is the chance that a given list from Textbook X 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will be semantically </a:t>
            </a:r>
            <a:r>
              <a:rPr lang="en-US" sz="2400" dirty="0" smtClean="0">
                <a:solidFill>
                  <a:srgbClr val="FF0000"/>
                </a:solidFill>
              </a:rPr>
              <a:t>related</a:t>
            </a:r>
            <a:r>
              <a:rPr lang="en-US" sz="2400" dirty="0" smtClean="0"/>
              <a:t>? </a:t>
            </a:r>
          </a:p>
          <a:p>
            <a:endParaRPr lang="en-US" sz="800" dirty="0" smtClean="0"/>
          </a:p>
          <a:p>
            <a:r>
              <a:rPr lang="en-US" sz="2400" dirty="0" smtClean="0"/>
              <a:t>3) What is the chance that a given list from the textbook </a:t>
            </a:r>
            <a:r>
              <a:rPr lang="en-US" sz="2400" i="1" dirty="0" smtClean="0"/>
              <a:t>sample</a:t>
            </a:r>
            <a:r>
              <a:rPr lang="en-US" sz="2400" dirty="0" smtClean="0"/>
              <a:t> will be semantically </a:t>
            </a:r>
            <a:r>
              <a:rPr lang="en-US" sz="2400" dirty="0" smtClean="0">
                <a:solidFill>
                  <a:srgbClr val="FF0000"/>
                </a:solidFill>
              </a:rPr>
              <a:t>related</a:t>
            </a:r>
            <a:r>
              <a:rPr lang="en-US" sz="2400" dirty="0" smtClean="0"/>
              <a:t>?</a:t>
            </a:r>
          </a:p>
        </p:txBody>
      </p:sp>
      <p:pic>
        <p:nvPicPr>
          <p:cNvPr id="4" name="Picture 3" descr="Screen Shot 2017-04-04 at 12.1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48400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13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4900262"/>
              </p:ext>
            </p:extLst>
          </p:nvPr>
        </p:nvGraphicFramePr>
        <p:xfrm>
          <a:off x="1447800" y="2514600"/>
          <a:ext cx="6019800" cy="333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1295400"/>
            <a:ext cx="7239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332 students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Need good textbooks to teach them!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Screen Shot 2017-04-04 at 12.18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248400"/>
            <a:ext cx="321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49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Univers 67 CondensedBold"/>
        <a:ea typeface=""/>
        <a:cs typeface=""/>
      </a:majorFont>
      <a:minorFont>
        <a:latin typeface="Univers 67 Condensed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5557</TotalTime>
  <Words>1081</Words>
  <Application>Microsoft Macintosh PowerPoint</Application>
  <PresentationFormat>On-screen Show (4:3)</PresentationFormat>
  <Paragraphs>219</Paragraphs>
  <Slides>21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PowerPoint</vt:lpstr>
      <vt:lpstr>Organization of vocabulary in L2 Spanish textbooks: Semantic relationships within and between vocabulary lists</vt:lpstr>
      <vt:lpstr>Background</vt:lpstr>
      <vt:lpstr>Background</vt:lpstr>
      <vt:lpstr>Background</vt:lpstr>
      <vt:lpstr>Background</vt:lpstr>
      <vt:lpstr>Background</vt:lpstr>
      <vt:lpstr>Present Study</vt:lpstr>
      <vt:lpstr>Research Questions</vt:lpstr>
      <vt:lpstr>Importance</vt:lpstr>
      <vt:lpstr>The Data </vt:lpstr>
      <vt:lpstr>The Measure</vt:lpstr>
      <vt:lpstr>PowerPoint Presentation</vt:lpstr>
      <vt:lpstr>RQ1: The Measure</vt:lpstr>
      <vt:lpstr>RQ1: The Threshold</vt:lpstr>
      <vt:lpstr>PowerPoint Presentation</vt:lpstr>
      <vt:lpstr>Results: RQ2 &amp; RQ3</vt:lpstr>
      <vt:lpstr>Overall findings</vt:lpstr>
      <vt:lpstr>Implications</vt:lpstr>
      <vt:lpstr>Limitations</vt:lpstr>
      <vt:lpstr>Special thanks and Works Cited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Jill Thomasson</dc:creator>
  <cp:lastModifiedBy>Brody Dingel</cp:lastModifiedBy>
  <cp:revision>81</cp:revision>
  <dcterms:created xsi:type="dcterms:W3CDTF">2016-12-19T18:10:52Z</dcterms:created>
  <dcterms:modified xsi:type="dcterms:W3CDTF">2017-04-10T01:47:30Z</dcterms:modified>
</cp:coreProperties>
</file>