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43891200" cy="32918400"/>
  <p:notesSz cx="20104100" cy="150812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286" userDrawn="1">
          <p15:clr>
            <a:srgbClr val="A4A3A4"/>
          </p15:clr>
        </p15:guide>
        <p15:guide id="2" pos="47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446" y="132"/>
      </p:cViewPr>
      <p:guideLst>
        <p:guide orient="horz" pos="6286"/>
        <p:guide pos="47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91839" y="10204703"/>
            <a:ext cx="373075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583680" y="18434304"/>
            <a:ext cx="307238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194560" y="7571232"/>
            <a:ext cx="1909267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603967" y="7571232"/>
            <a:ext cx="1909267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43891200" cy="3581520"/>
          </a:xfrm>
          <a:custGeom>
            <a:avLst/>
            <a:gdLst/>
            <a:ahLst/>
            <a:cxnLst/>
            <a:rect l="l" t="t" r="r" b="b"/>
            <a:pathLst>
              <a:path w="20104100" h="1640839">
                <a:moveTo>
                  <a:pt x="20104100" y="0"/>
                </a:moveTo>
                <a:lnTo>
                  <a:pt x="0" y="0"/>
                </a:lnTo>
                <a:lnTo>
                  <a:pt x="0" y="1640438"/>
                </a:lnTo>
                <a:lnTo>
                  <a:pt x="20104100" y="1640438"/>
                </a:lnTo>
                <a:lnTo>
                  <a:pt x="20104100" y="0"/>
                </a:lnTo>
                <a:close/>
              </a:path>
            </a:pathLst>
          </a:custGeom>
          <a:solidFill>
            <a:srgbClr val="B315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1463973"/>
            <a:ext cx="43891200" cy="1448410"/>
          </a:xfrm>
          <a:custGeom>
            <a:avLst/>
            <a:gdLst/>
            <a:ahLst/>
            <a:cxnLst/>
            <a:rect l="l" t="t" r="r" b="b"/>
            <a:pathLst>
              <a:path w="20104100" h="663575">
                <a:moveTo>
                  <a:pt x="20104100" y="0"/>
                </a:moveTo>
                <a:lnTo>
                  <a:pt x="0" y="0"/>
                </a:lnTo>
                <a:lnTo>
                  <a:pt x="0" y="663156"/>
                </a:lnTo>
                <a:lnTo>
                  <a:pt x="20104100" y="663156"/>
                </a:lnTo>
                <a:lnTo>
                  <a:pt x="20104100" y="0"/>
                </a:lnTo>
                <a:close/>
              </a:path>
            </a:pathLst>
          </a:custGeom>
          <a:solidFill>
            <a:srgbClr val="B3153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199" y="466627"/>
            <a:ext cx="16306799" cy="122846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94560" y="1316736"/>
            <a:ext cx="39502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94560" y="7571232"/>
            <a:ext cx="39502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923008" y="30614113"/>
            <a:ext cx="140451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94561" y="30614113"/>
            <a:ext cx="100949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1601667" y="30614113"/>
            <a:ext cx="100949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97930">
        <a:defRPr>
          <a:latin typeface="+mn-lt"/>
          <a:ea typeface="+mn-ea"/>
          <a:cs typeface="+mn-cs"/>
        </a:defRPr>
      </a:lvl2pPr>
      <a:lvl3pPr marL="1995861">
        <a:defRPr>
          <a:latin typeface="+mn-lt"/>
          <a:ea typeface="+mn-ea"/>
          <a:cs typeface="+mn-cs"/>
        </a:defRPr>
      </a:lvl3pPr>
      <a:lvl4pPr marL="2993791">
        <a:defRPr>
          <a:latin typeface="+mn-lt"/>
          <a:ea typeface="+mn-ea"/>
          <a:cs typeface="+mn-cs"/>
        </a:defRPr>
      </a:lvl4pPr>
      <a:lvl5pPr marL="3991722">
        <a:defRPr>
          <a:latin typeface="+mn-lt"/>
          <a:ea typeface="+mn-ea"/>
          <a:cs typeface="+mn-cs"/>
        </a:defRPr>
      </a:lvl5pPr>
      <a:lvl6pPr marL="4989652">
        <a:defRPr>
          <a:latin typeface="+mn-lt"/>
          <a:ea typeface="+mn-ea"/>
          <a:cs typeface="+mn-cs"/>
        </a:defRPr>
      </a:lvl6pPr>
      <a:lvl7pPr marL="5987583">
        <a:defRPr>
          <a:latin typeface="+mn-lt"/>
          <a:ea typeface="+mn-ea"/>
          <a:cs typeface="+mn-cs"/>
        </a:defRPr>
      </a:lvl7pPr>
      <a:lvl8pPr marL="6985513">
        <a:defRPr>
          <a:latin typeface="+mn-lt"/>
          <a:ea typeface="+mn-ea"/>
          <a:cs typeface="+mn-cs"/>
        </a:defRPr>
      </a:lvl8pPr>
      <a:lvl9pPr marL="798344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97930">
        <a:defRPr>
          <a:latin typeface="+mn-lt"/>
          <a:ea typeface="+mn-ea"/>
          <a:cs typeface="+mn-cs"/>
        </a:defRPr>
      </a:lvl2pPr>
      <a:lvl3pPr marL="1995861">
        <a:defRPr>
          <a:latin typeface="+mn-lt"/>
          <a:ea typeface="+mn-ea"/>
          <a:cs typeface="+mn-cs"/>
        </a:defRPr>
      </a:lvl3pPr>
      <a:lvl4pPr marL="2993791">
        <a:defRPr>
          <a:latin typeface="+mn-lt"/>
          <a:ea typeface="+mn-ea"/>
          <a:cs typeface="+mn-cs"/>
        </a:defRPr>
      </a:lvl4pPr>
      <a:lvl5pPr marL="3991722">
        <a:defRPr>
          <a:latin typeface="+mn-lt"/>
          <a:ea typeface="+mn-ea"/>
          <a:cs typeface="+mn-cs"/>
        </a:defRPr>
      </a:lvl5pPr>
      <a:lvl6pPr marL="4989652">
        <a:defRPr>
          <a:latin typeface="+mn-lt"/>
          <a:ea typeface="+mn-ea"/>
          <a:cs typeface="+mn-cs"/>
        </a:defRPr>
      </a:lvl6pPr>
      <a:lvl7pPr marL="5987583">
        <a:defRPr>
          <a:latin typeface="+mn-lt"/>
          <a:ea typeface="+mn-ea"/>
          <a:cs typeface="+mn-cs"/>
        </a:defRPr>
      </a:lvl7pPr>
      <a:lvl8pPr marL="6985513">
        <a:defRPr>
          <a:latin typeface="+mn-lt"/>
          <a:ea typeface="+mn-ea"/>
          <a:cs typeface="+mn-cs"/>
        </a:defRPr>
      </a:lvl8pPr>
      <a:lvl9pPr marL="798344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oziel@iastate.edu" TargetMode="External"/><Relationship Id="rId7" Type="http://schemas.openxmlformats.org/officeDocument/2006/relationships/image" Target="../media/image5.png"/><Relationship Id="rId2" Type="http://schemas.openxmlformats.org/officeDocument/2006/relationships/hyperlink" Target="mailto:mea1@iastate.edu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9973" y="1925129"/>
            <a:ext cx="24367932" cy="1135037"/>
          </a:xfrm>
          <a:prstGeom prst="rect">
            <a:avLst/>
          </a:prstGeom>
        </p:spPr>
        <p:txBody>
          <a:bodyPr vert="horz" wrap="square" lIns="0" tIns="26335" rIns="0" bIns="0" rtlCol="0">
            <a:spAutoFit/>
          </a:bodyPr>
          <a:lstStyle/>
          <a:p>
            <a:pPr>
              <a:spcBef>
                <a:spcPts val="207"/>
              </a:spcBef>
            </a:pPr>
            <a:r>
              <a:rPr sz="7203" b="1" dirty="0">
                <a:solidFill>
                  <a:srgbClr val="FFFFFF"/>
                </a:solidFill>
                <a:latin typeface="Arial"/>
                <a:cs typeface="Arial"/>
              </a:rPr>
              <a:t>Department</a:t>
            </a:r>
            <a:r>
              <a:rPr sz="7203" b="1" spc="-37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3" b="1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7203" b="1" spc="-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3" b="1" spc="-22" dirty="0">
                <a:solidFill>
                  <a:srgbClr val="FFFFFF"/>
                </a:solidFill>
                <a:latin typeface="Arial"/>
                <a:cs typeface="Arial"/>
              </a:rPr>
              <a:t>Agricultural</a:t>
            </a:r>
            <a:r>
              <a:rPr sz="7203" b="1" spc="-26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3" b="1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7203" b="1" spc="-38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3" b="1" dirty="0">
                <a:solidFill>
                  <a:srgbClr val="FFFFFF"/>
                </a:solidFill>
                <a:latin typeface="Arial"/>
                <a:cs typeface="Arial"/>
              </a:rPr>
              <a:t>Biosystems</a:t>
            </a:r>
            <a:r>
              <a:rPr sz="7203" b="1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203" b="1" spc="-22" dirty="0">
                <a:solidFill>
                  <a:srgbClr val="FFFFFF"/>
                </a:solidFill>
                <a:latin typeface="Arial"/>
                <a:cs typeface="Arial"/>
              </a:rPr>
              <a:t>Engineering</a:t>
            </a:r>
            <a:endParaRPr sz="7203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995239" y="927369"/>
            <a:ext cx="11696774" cy="1567759"/>
          </a:xfrm>
          <a:prstGeom prst="rect">
            <a:avLst/>
          </a:prstGeom>
        </p:spPr>
        <p:txBody>
          <a:bodyPr vert="horz" wrap="square" lIns="0" tIns="189887" rIns="0" bIns="0" rtlCol="0">
            <a:spAutoFit/>
          </a:bodyPr>
          <a:lstStyle/>
          <a:p>
            <a:pPr marR="12474" algn="r">
              <a:spcBef>
                <a:spcPts val="1495"/>
              </a:spcBef>
            </a:pPr>
            <a:r>
              <a:rPr sz="3929" dirty="0">
                <a:solidFill>
                  <a:srgbClr val="FFFFFF"/>
                </a:solidFill>
                <a:latin typeface="Arial"/>
                <a:cs typeface="Arial"/>
              </a:rPr>
              <a:t>TSM</a:t>
            </a:r>
            <a:r>
              <a:rPr sz="3929" spc="-21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29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3929" spc="87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29" spc="-22" dirty="0">
                <a:solidFill>
                  <a:srgbClr val="FFFFFF"/>
                </a:solidFill>
                <a:latin typeface="Arial"/>
                <a:cs typeface="Arial"/>
              </a:rPr>
              <a:t>Capstone</a:t>
            </a:r>
            <a:endParaRPr sz="3929">
              <a:latin typeface="Arial"/>
              <a:cs typeface="Arial"/>
            </a:endParaRPr>
          </a:p>
          <a:p>
            <a:pPr marR="11088" algn="r">
              <a:spcBef>
                <a:spcPts val="1288"/>
              </a:spcBef>
            </a:pPr>
            <a:r>
              <a:rPr sz="3929" dirty="0">
                <a:solidFill>
                  <a:srgbClr val="FFFFFF"/>
                </a:solidFill>
                <a:latin typeface="Arial"/>
                <a:cs typeface="Arial"/>
              </a:rPr>
              <a:t>*Instructors:</a:t>
            </a:r>
            <a:r>
              <a:rPr sz="3929" spc="306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29"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2"/>
              </a:rPr>
              <a:t>mea1@iastate.edu</a:t>
            </a:r>
            <a:r>
              <a:rPr sz="3929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3929" spc="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29" u="sng" spc="-22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3"/>
              </a:rPr>
              <a:t>koziel@iastate.edu</a:t>
            </a:r>
            <a:endParaRPr sz="3929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20" y="3580646"/>
            <a:ext cx="43881960" cy="904157"/>
          </a:xfrm>
          <a:prstGeom prst="rect">
            <a:avLst/>
          </a:prstGeom>
          <a:solidFill>
            <a:srgbClr val="D2D0C9"/>
          </a:solidFill>
        </p:spPr>
        <p:txBody>
          <a:bodyPr vert="horz" wrap="square" lIns="0" tIns="80390" rIns="0" bIns="0" rtlCol="0">
            <a:spAutoFit/>
          </a:bodyPr>
          <a:lstStyle/>
          <a:p>
            <a:pPr marR="135829" algn="ctr">
              <a:spcBef>
                <a:spcPts val="633"/>
              </a:spcBef>
            </a:pP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Stephanie</a:t>
            </a:r>
            <a:r>
              <a:rPr sz="5348" spc="-65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Black,</a:t>
            </a:r>
            <a:r>
              <a:rPr sz="5348" spc="-33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Robert</a:t>
            </a:r>
            <a:r>
              <a:rPr sz="5348" spc="-33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Hodson,</a:t>
            </a:r>
            <a:r>
              <a:rPr sz="5348" spc="-44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Patrick</a:t>
            </a:r>
            <a:r>
              <a:rPr sz="5348" spc="-240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Albers,</a:t>
            </a:r>
            <a:r>
              <a:rPr sz="5348" spc="-33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Jason</a:t>
            </a:r>
            <a:r>
              <a:rPr sz="5348" spc="-44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Park</a:t>
            </a:r>
            <a:r>
              <a:rPr sz="5348" spc="22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-</a:t>
            </a:r>
            <a:r>
              <a:rPr sz="5348" spc="-44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Michael</a:t>
            </a:r>
            <a:r>
              <a:rPr sz="5348" spc="33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E.</a:t>
            </a:r>
            <a:r>
              <a:rPr sz="5348" spc="-186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Anderson*,</a:t>
            </a:r>
            <a:r>
              <a:rPr sz="5348" spc="-33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Jacek</a:t>
            </a:r>
            <a:r>
              <a:rPr sz="5348" spc="-249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dirty="0">
                <a:solidFill>
                  <a:srgbClr val="4B452B"/>
                </a:solidFill>
                <a:latin typeface="Arial"/>
                <a:cs typeface="Arial"/>
              </a:rPr>
              <a:t>A.</a:t>
            </a:r>
            <a:r>
              <a:rPr sz="5348" spc="-33" dirty="0">
                <a:solidFill>
                  <a:srgbClr val="4B452B"/>
                </a:solidFill>
                <a:latin typeface="Arial"/>
                <a:cs typeface="Arial"/>
              </a:rPr>
              <a:t> </a:t>
            </a:r>
            <a:r>
              <a:rPr sz="5348" spc="-22" dirty="0">
                <a:solidFill>
                  <a:srgbClr val="4B452B"/>
                </a:solidFill>
                <a:latin typeface="Arial"/>
                <a:cs typeface="Arial"/>
              </a:rPr>
              <a:t>Koziel*</a:t>
            </a:r>
            <a:endParaRPr sz="5348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053" y="31821707"/>
            <a:ext cx="29116496" cy="652650"/>
          </a:xfrm>
          <a:prstGeom prst="rect">
            <a:avLst/>
          </a:prstGeom>
        </p:spPr>
        <p:txBody>
          <a:bodyPr vert="horz" wrap="square" lIns="0" tIns="27721" rIns="0" bIns="0" rtlCol="0">
            <a:spAutoFit/>
          </a:bodyPr>
          <a:lstStyle/>
          <a:p>
            <a:pPr marL="27720" marR="11088">
              <a:lnSpc>
                <a:spcPct val="125000"/>
              </a:lnSpc>
              <a:spcBef>
                <a:spcPts val="218"/>
              </a:spcBef>
            </a:pPr>
            <a:r>
              <a:rPr sz="3601" spc="-22" dirty="0">
                <a:solidFill>
                  <a:srgbClr val="FFFFFF"/>
                </a:solidFill>
                <a:latin typeface="Arial"/>
                <a:cs typeface="Arial"/>
              </a:rPr>
              <a:t>Acknowledgements:</a:t>
            </a:r>
            <a:r>
              <a:rPr sz="3601" spc="-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Authors</a:t>
            </a:r>
            <a:r>
              <a:rPr sz="360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3601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grateful</a:t>
            </a:r>
            <a:r>
              <a:rPr sz="3601" spc="-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3601" spc="-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Christine</a:t>
            </a:r>
            <a:r>
              <a:rPr sz="3601" spc="2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Gay</a:t>
            </a:r>
            <a:r>
              <a:rPr sz="360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360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601" spc="-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opportunity</a:t>
            </a:r>
            <a:r>
              <a:rPr sz="360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3601" spc="-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3601" spc="76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3601" spc="-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3601" spc="1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r>
              <a:rPr sz="3601" spc="-87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3601" spc="-2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was</a:t>
            </a:r>
            <a:r>
              <a:rPr sz="3601" spc="76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co-funded</a:t>
            </a:r>
            <a:r>
              <a:rPr sz="3601" spc="-186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3601" spc="-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dirty="0">
                <a:solidFill>
                  <a:srgbClr val="FFFFFF"/>
                </a:solidFill>
                <a:latin typeface="Arial"/>
                <a:cs typeface="Arial"/>
              </a:rPr>
              <a:t>differential</a:t>
            </a:r>
            <a:r>
              <a:rPr sz="3601" spc="33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1" spc="-22" dirty="0">
                <a:solidFill>
                  <a:srgbClr val="FFFFFF"/>
                </a:solidFill>
                <a:latin typeface="Arial"/>
                <a:cs typeface="Arial"/>
              </a:rPr>
              <a:t>tuition. </a:t>
            </a:r>
            <a:endParaRPr sz="3601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1205" y="4729649"/>
            <a:ext cx="20485640" cy="1261031"/>
          </a:xfrm>
          <a:prstGeom prst="rect">
            <a:avLst/>
          </a:prstGeom>
        </p:spPr>
        <p:txBody>
          <a:bodyPr vert="horz" wrap="square" lIns="0" tIns="34651" rIns="0" bIns="0" rtlCol="0">
            <a:spAutoFit/>
          </a:bodyPr>
          <a:lstStyle/>
          <a:p>
            <a:pPr marL="27720">
              <a:spcBef>
                <a:spcPts val="273"/>
              </a:spcBef>
            </a:pPr>
            <a:r>
              <a:rPr sz="7967" b="1" dirty="0">
                <a:solidFill>
                  <a:srgbClr val="2C2C89"/>
                </a:solidFill>
                <a:latin typeface="Arial"/>
                <a:cs typeface="Arial"/>
              </a:rPr>
              <a:t>Site</a:t>
            </a:r>
            <a:r>
              <a:rPr sz="7967" b="1" spc="-120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7967" b="1" dirty="0">
                <a:solidFill>
                  <a:srgbClr val="2C2C89"/>
                </a:solidFill>
                <a:latin typeface="Arial"/>
                <a:cs typeface="Arial"/>
              </a:rPr>
              <a:t>Safety</a:t>
            </a:r>
            <a:r>
              <a:rPr sz="7967" b="1" spc="-196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7967" b="1" dirty="0">
                <a:solidFill>
                  <a:srgbClr val="2C2C89"/>
                </a:solidFill>
                <a:latin typeface="Arial"/>
                <a:cs typeface="Arial"/>
              </a:rPr>
              <a:t>Inventory</a:t>
            </a:r>
            <a:r>
              <a:rPr sz="7967" b="1" spc="-22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7967" b="1" dirty="0">
                <a:solidFill>
                  <a:srgbClr val="2C2C89"/>
                </a:solidFill>
                <a:latin typeface="Arial"/>
                <a:cs typeface="Arial"/>
              </a:rPr>
              <a:t>Management</a:t>
            </a:r>
            <a:r>
              <a:rPr sz="7967" b="1" spc="-262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7967" b="1" spc="-22" dirty="0">
                <a:solidFill>
                  <a:srgbClr val="2C2C89"/>
                </a:solidFill>
                <a:latin typeface="Arial"/>
                <a:cs typeface="Arial"/>
              </a:rPr>
              <a:t>System</a:t>
            </a:r>
            <a:endParaRPr sz="7967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129581" y="4910587"/>
            <a:ext cx="15274138" cy="1042638"/>
          </a:xfrm>
          <a:prstGeom prst="rect">
            <a:avLst/>
          </a:prstGeom>
        </p:spPr>
        <p:txBody>
          <a:bodyPr vert="horz" wrap="square" lIns="0" tIns="34651" rIns="0" bIns="0" rtlCol="0">
            <a:spAutoFit/>
          </a:bodyPr>
          <a:lstStyle/>
          <a:p>
            <a:pPr marL="27720">
              <a:spcBef>
                <a:spcPts val="273"/>
              </a:spcBef>
            </a:pPr>
            <a:r>
              <a:rPr sz="6548" b="1" dirty="0">
                <a:solidFill>
                  <a:srgbClr val="212168"/>
                </a:solidFill>
                <a:latin typeface="Arial"/>
                <a:cs typeface="Arial"/>
              </a:rPr>
              <a:t>Client:</a:t>
            </a:r>
            <a:r>
              <a:rPr sz="6548" b="1" spc="-22" dirty="0">
                <a:solidFill>
                  <a:srgbClr val="212168"/>
                </a:solidFill>
                <a:latin typeface="Arial"/>
                <a:cs typeface="Arial"/>
              </a:rPr>
              <a:t> Todd</a:t>
            </a:r>
            <a:r>
              <a:rPr sz="6548" b="1" spc="-87" dirty="0">
                <a:solidFill>
                  <a:srgbClr val="212168"/>
                </a:solidFill>
                <a:latin typeface="Arial"/>
                <a:cs typeface="Arial"/>
              </a:rPr>
              <a:t> </a:t>
            </a:r>
            <a:r>
              <a:rPr sz="6548" b="1" dirty="0">
                <a:solidFill>
                  <a:srgbClr val="212168"/>
                </a:solidFill>
                <a:latin typeface="Arial"/>
                <a:cs typeface="Arial"/>
              </a:rPr>
              <a:t>&amp;</a:t>
            </a:r>
            <a:r>
              <a:rPr sz="6548" b="1" spc="-98" dirty="0">
                <a:solidFill>
                  <a:srgbClr val="212168"/>
                </a:solidFill>
                <a:latin typeface="Arial"/>
                <a:cs typeface="Arial"/>
              </a:rPr>
              <a:t> </a:t>
            </a:r>
            <a:r>
              <a:rPr sz="6548" b="1" dirty="0">
                <a:solidFill>
                  <a:srgbClr val="212168"/>
                </a:solidFill>
                <a:latin typeface="Arial"/>
                <a:cs typeface="Arial"/>
              </a:rPr>
              <a:t>Sargent</a:t>
            </a:r>
            <a:r>
              <a:rPr sz="6548" b="1" spc="-87" dirty="0">
                <a:solidFill>
                  <a:srgbClr val="212168"/>
                </a:solidFill>
                <a:latin typeface="Arial"/>
                <a:cs typeface="Arial"/>
              </a:rPr>
              <a:t> </a:t>
            </a:r>
            <a:r>
              <a:rPr sz="6548" b="1" dirty="0">
                <a:solidFill>
                  <a:srgbClr val="212168"/>
                </a:solidFill>
                <a:latin typeface="Arial"/>
                <a:cs typeface="Arial"/>
              </a:rPr>
              <a:t>-</a:t>
            </a:r>
            <a:r>
              <a:rPr sz="6548" b="1" spc="-76" dirty="0">
                <a:solidFill>
                  <a:srgbClr val="212168"/>
                </a:solidFill>
                <a:latin typeface="Arial"/>
                <a:cs typeface="Arial"/>
              </a:rPr>
              <a:t> </a:t>
            </a:r>
            <a:r>
              <a:rPr sz="6548" b="1" dirty="0">
                <a:solidFill>
                  <a:srgbClr val="212168"/>
                </a:solidFill>
                <a:latin typeface="Arial"/>
                <a:cs typeface="Arial"/>
              </a:rPr>
              <a:t>Christine</a:t>
            </a:r>
            <a:r>
              <a:rPr sz="6548" b="1" spc="-44" dirty="0">
                <a:solidFill>
                  <a:srgbClr val="212168"/>
                </a:solidFill>
                <a:latin typeface="Arial"/>
                <a:cs typeface="Arial"/>
              </a:rPr>
              <a:t> </a:t>
            </a:r>
            <a:r>
              <a:rPr sz="6548" b="1" spc="-55" dirty="0">
                <a:solidFill>
                  <a:srgbClr val="212168"/>
                </a:solidFill>
                <a:latin typeface="Arial"/>
                <a:cs typeface="Arial"/>
              </a:rPr>
              <a:t>Gay</a:t>
            </a:r>
            <a:endParaRPr sz="6548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053" y="6280350"/>
            <a:ext cx="12685019" cy="6466123"/>
          </a:xfrm>
          <a:prstGeom prst="rect">
            <a:avLst/>
          </a:prstGeom>
          <a:solidFill>
            <a:srgbClr val="D9D9D9"/>
          </a:solidFill>
          <a:ln w="11634">
            <a:solidFill>
              <a:srgbClr val="333399"/>
            </a:solidFill>
          </a:ln>
        </p:spPr>
        <p:txBody>
          <a:bodyPr vert="horz" wrap="square" lIns="0" tIns="24949" rIns="0" bIns="0" rtlCol="0">
            <a:spAutoFit/>
          </a:bodyPr>
          <a:lstStyle/>
          <a:p>
            <a:pPr algn="ctr">
              <a:spcBef>
                <a:spcPts val="196"/>
              </a:spcBef>
            </a:pPr>
            <a:r>
              <a:rPr sz="6548" b="1" dirty="0">
                <a:latin typeface="Arial"/>
                <a:cs typeface="Arial"/>
              </a:rPr>
              <a:t>Problem</a:t>
            </a:r>
            <a:r>
              <a:rPr sz="6548" b="1" spc="-33" dirty="0">
                <a:latin typeface="Arial"/>
                <a:cs typeface="Arial"/>
              </a:rPr>
              <a:t> </a:t>
            </a:r>
            <a:r>
              <a:rPr sz="6548" b="1" spc="-22" dirty="0" smtClean="0">
                <a:latin typeface="Arial"/>
                <a:cs typeface="Arial"/>
              </a:rPr>
              <a:t>Statement</a:t>
            </a:r>
            <a:endParaRPr lang="en-US" sz="6548" dirty="0">
              <a:latin typeface="Arial"/>
              <a:cs typeface="Arial"/>
            </a:endParaRPr>
          </a:p>
          <a:p>
            <a:pPr algn="l">
              <a:spcBef>
                <a:spcPts val="196"/>
              </a:spcBef>
            </a:pPr>
            <a:r>
              <a:rPr sz="5020" dirty="0" smtClean="0">
                <a:latin typeface="Arial"/>
                <a:cs typeface="Arial"/>
              </a:rPr>
              <a:t>A</a:t>
            </a:r>
            <a:r>
              <a:rPr sz="5020" spc="-338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significant</a:t>
            </a:r>
            <a:r>
              <a:rPr sz="5020" spc="-18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amount</a:t>
            </a:r>
            <a:r>
              <a:rPr sz="5020" spc="-17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of</a:t>
            </a:r>
            <a:r>
              <a:rPr sz="5020" spc="-3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money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is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being </a:t>
            </a:r>
            <a:r>
              <a:rPr sz="5020" dirty="0" smtClean="0">
                <a:latin typeface="Arial"/>
                <a:cs typeface="Arial"/>
              </a:rPr>
              <a:t>spen</a:t>
            </a:r>
            <a:r>
              <a:rPr lang="en-US" sz="5020" dirty="0" smtClean="0">
                <a:latin typeface="Arial"/>
                <a:cs typeface="Arial"/>
              </a:rPr>
              <a:t>t </a:t>
            </a:r>
            <a:r>
              <a:rPr sz="5020" dirty="0" smtClean="0">
                <a:latin typeface="Arial"/>
                <a:cs typeface="Arial"/>
              </a:rPr>
              <a:t>on</a:t>
            </a:r>
            <a:r>
              <a:rPr sz="5020" spc="-22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excess</a:t>
            </a:r>
            <a:r>
              <a:rPr sz="5020" spc="-4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PPE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and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spc="-22" dirty="0" smtClean="0">
                <a:latin typeface="Arial"/>
                <a:cs typeface="Arial"/>
              </a:rPr>
              <a:t>safety</a:t>
            </a:r>
            <a:r>
              <a:rPr lang="en-US" sz="5020" spc="-22" dirty="0" smtClean="0">
                <a:latin typeface="Arial"/>
                <a:cs typeface="Arial"/>
              </a:rPr>
              <a:t> </a:t>
            </a:r>
            <a:r>
              <a:rPr sz="5020" spc="-44" dirty="0" smtClean="0">
                <a:latin typeface="Arial"/>
                <a:cs typeface="Arial"/>
              </a:rPr>
              <a:t>inventory</a:t>
            </a:r>
            <a:r>
              <a:rPr sz="5020" spc="-44" dirty="0">
                <a:latin typeface="Arial"/>
                <a:cs typeface="Arial"/>
              </a:rPr>
              <a:t>,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which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can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be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used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elsewhere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spc="-55" dirty="0" smtClean="0">
                <a:latin typeface="Arial"/>
                <a:cs typeface="Arial"/>
              </a:rPr>
              <a:t>to</a:t>
            </a:r>
            <a:r>
              <a:rPr lang="en-US" sz="5020" spc="-55" dirty="0" smtClean="0">
                <a:latin typeface="Arial"/>
                <a:cs typeface="Arial"/>
              </a:rPr>
              <a:t> </a:t>
            </a:r>
            <a:r>
              <a:rPr sz="5020" dirty="0" smtClean="0">
                <a:latin typeface="Arial"/>
                <a:cs typeface="Arial"/>
              </a:rPr>
              <a:t>improve</a:t>
            </a:r>
            <a:r>
              <a:rPr sz="5020" spc="-142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spc="-55" dirty="0">
                <a:latin typeface="Arial"/>
                <a:cs typeface="Arial"/>
              </a:rPr>
              <a:t>company.</a:t>
            </a:r>
            <a:r>
              <a:rPr sz="5020" spc="-24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1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safety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spc="-44" dirty="0">
                <a:latin typeface="Arial"/>
                <a:cs typeface="Arial"/>
              </a:rPr>
              <a:t>team </a:t>
            </a:r>
            <a:r>
              <a:rPr sz="5020" dirty="0">
                <a:latin typeface="Arial"/>
                <a:cs typeface="Arial"/>
              </a:rPr>
              <a:t>cannot</a:t>
            </a:r>
            <a:r>
              <a:rPr sz="5020" spc="-207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afford</a:t>
            </a:r>
            <a:r>
              <a:rPr sz="5020" spc="-16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this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expenditure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over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spc="-44" dirty="0">
                <a:latin typeface="Arial"/>
                <a:cs typeface="Arial"/>
              </a:rPr>
              <a:t>long </a:t>
            </a:r>
            <a:r>
              <a:rPr sz="5020" dirty="0" smtClean="0">
                <a:latin typeface="Arial"/>
                <a:cs typeface="Arial"/>
              </a:rPr>
              <a:t>term</a:t>
            </a:r>
            <a:r>
              <a:rPr lang="en-US" sz="5020" dirty="0" smtClean="0">
                <a:latin typeface="Arial"/>
                <a:cs typeface="Arial"/>
              </a:rPr>
              <a:t> o</a:t>
            </a:r>
            <a:r>
              <a:rPr sz="5020" dirty="0" smtClean="0">
                <a:latin typeface="Arial"/>
                <a:cs typeface="Arial"/>
              </a:rPr>
              <a:t>verspending</a:t>
            </a:r>
            <a:r>
              <a:rPr sz="5020" spc="-142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on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excess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PPE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sz="5020" spc="-55" dirty="0" smtClean="0">
                <a:latin typeface="Arial"/>
                <a:cs typeface="Arial"/>
              </a:rPr>
              <a:t>can</a:t>
            </a:r>
            <a:r>
              <a:rPr lang="en-US" sz="5020" spc="-55" dirty="0" smtClean="0">
                <a:latin typeface="Arial"/>
                <a:cs typeface="Arial"/>
              </a:rPr>
              <a:t> </a:t>
            </a:r>
            <a:r>
              <a:rPr sz="5020" dirty="0" smtClean="0">
                <a:latin typeface="Arial"/>
                <a:cs typeface="Arial"/>
              </a:rPr>
              <a:t>be</a:t>
            </a:r>
            <a:r>
              <a:rPr sz="5020" spc="-153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avoided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by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better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housekeeping</a:t>
            </a:r>
            <a:r>
              <a:rPr sz="5020" spc="-207" dirty="0">
                <a:latin typeface="Arial"/>
                <a:cs typeface="Arial"/>
              </a:rPr>
              <a:t> </a:t>
            </a:r>
            <a:r>
              <a:rPr sz="5020" spc="-55" dirty="0" smtClean="0">
                <a:latin typeface="Arial"/>
                <a:cs typeface="Arial"/>
              </a:rPr>
              <a:t>and</a:t>
            </a:r>
            <a:r>
              <a:rPr lang="en-US" sz="5020" spc="-55" dirty="0" smtClean="0">
                <a:latin typeface="Arial"/>
                <a:cs typeface="Arial"/>
              </a:rPr>
              <a:t> </a:t>
            </a:r>
            <a:r>
              <a:rPr sz="5020" dirty="0" smtClean="0">
                <a:latin typeface="Arial"/>
                <a:cs typeface="Arial"/>
              </a:rPr>
              <a:t>inventory</a:t>
            </a:r>
            <a:r>
              <a:rPr sz="5020" spc="-153" dirty="0" smtClean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management.</a:t>
            </a:r>
            <a:endParaRPr sz="502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408298" y="6261304"/>
            <a:ext cx="14065513" cy="937646"/>
          </a:xfrm>
          <a:prstGeom prst="rect">
            <a:avLst/>
          </a:prstGeom>
          <a:solidFill>
            <a:srgbClr val="212168"/>
          </a:solidFill>
          <a:ln w="4362">
            <a:solidFill>
              <a:srgbClr val="4B452B"/>
            </a:solidFill>
          </a:ln>
        </p:spPr>
        <p:txBody>
          <a:bodyPr vert="horz" wrap="square" lIns="0" tIns="13860" rIns="0" bIns="0" rtlCol="0">
            <a:spAutoFit/>
          </a:bodyPr>
          <a:lstStyle/>
          <a:p>
            <a:pPr algn="ctr">
              <a:spcBef>
                <a:spcPts val="109"/>
              </a:spcBef>
            </a:pPr>
            <a:r>
              <a:rPr sz="6002" b="1" i="1" spc="-22" dirty="0">
                <a:solidFill>
                  <a:srgbClr val="FFFFFF"/>
                </a:solidFill>
                <a:latin typeface="Arial"/>
                <a:cs typeface="Arial"/>
              </a:rPr>
              <a:t>FEATURES:</a:t>
            </a:r>
            <a:endParaRPr sz="6002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4576" y="13761382"/>
            <a:ext cx="12637894" cy="8760129"/>
          </a:xfrm>
          <a:prstGeom prst="rect">
            <a:avLst/>
          </a:prstGeom>
          <a:solidFill>
            <a:srgbClr val="F1F1F1"/>
          </a:solidFill>
          <a:ln w="4362">
            <a:solidFill>
              <a:srgbClr val="252573"/>
            </a:solidFill>
          </a:ln>
        </p:spPr>
        <p:txBody>
          <a:bodyPr vert="horz" wrap="square" lIns="0" tIns="19405" rIns="0" bIns="0" rtlCol="0">
            <a:spAutoFit/>
          </a:bodyPr>
          <a:lstStyle/>
          <a:p>
            <a:pPr marR="6930" algn="ctr">
              <a:spcBef>
                <a:spcPts val="153"/>
              </a:spcBef>
            </a:pPr>
            <a:r>
              <a:rPr sz="6548" b="1" dirty="0">
                <a:latin typeface="Arial"/>
                <a:cs typeface="Arial"/>
              </a:rPr>
              <a:t>Major</a:t>
            </a:r>
            <a:r>
              <a:rPr sz="6548" b="1" spc="-33" dirty="0">
                <a:latin typeface="Arial"/>
                <a:cs typeface="Arial"/>
              </a:rPr>
              <a:t> </a:t>
            </a:r>
            <a:r>
              <a:rPr sz="6548" b="1" spc="-22" dirty="0">
                <a:latin typeface="Arial"/>
                <a:cs typeface="Arial"/>
              </a:rPr>
              <a:t>Deliverables</a:t>
            </a:r>
            <a:endParaRPr sz="6548" dirty="0">
              <a:latin typeface="Arial"/>
              <a:cs typeface="Arial"/>
            </a:endParaRPr>
          </a:p>
          <a:p>
            <a:pPr marL="770624" marR="1272361" indent="-686077">
              <a:lnSpc>
                <a:spcPts val="6002"/>
              </a:lnSpc>
              <a:spcBef>
                <a:spcPts val="262"/>
              </a:spcBef>
              <a:buChar char="•"/>
              <a:tabLst>
                <a:tab pos="770624" algn="l"/>
                <a:tab pos="772010" algn="l"/>
              </a:tabLst>
            </a:pPr>
            <a:r>
              <a:rPr sz="5020" dirty="0">
                <a:latin typeface="Arial"/>
                <a:cs typeface="Arial"/>
              </a:rPr>
              <a:t>An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spc="-44" dirty="0">
                <a:latin typeface="Arial"/>
                <a:cs typeface="Arial"/>
              </a:rPr>
              <a:t>end-</a:t>
            </a:r>
            <a:r>
              <a:rPr sz="5020" spc="-22" dirty="0">
                <a:latin typeface="Arial"/>
                <a:cs typeface="Arial"/>
              </a:rPr>
              <a:t>of-</a:t>
            </a:r>
            <a:r>
              <a:rPr sz="5020" dirty="0">
                <a:latin typeface="Arial"/>
                <a:cs typeface="Arial"/>
              </a:rPr>
              <a:t>project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report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including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spc="-55" dirty="0">
                <a:latin typeface="Arial"/>
                <a:cs typeface="Arial"/>
              </a:rPr>
              <a:t>any </a:t>
            </a:r>
            <a:r>
              <a:rPr sz="5020" dirty="0">
                <a:latin typeface="Arial"/>
                <a:cs typeface="Arial"/>
              </a:rPr>
              <a:t>attachments</a:t>
            </a:r>
            <a:r>
              <a:rPr sz="5020" spc="-27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and</a:t>
            </a:r>
            <a:r>
              <a:rPr sz="5020" spc="-33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deliverables</a:t>
            </a:r>
            <a:endParaRPr sz="5020" dirty="0">
              <a:latin typeface="Arial"/>
              <a:cs typeface="Arial"/>
            </a:endParaRPr>
          </a:p>
          <a:p>
            <a:pPr marL="770624" indent="-686077">
              <a:lnSpc>
                <a:spcPts val="5784"/>
              </a:lnSpc>
              <a:buChar char="•"/>
              <a:tabLst>
                <a:tab pos="770624" algn="l"/>
                <a:tab pos="772010" algn="l"/>
              </a:tabLst>
            </a:pPr>
            <a:r>
              <a:rPr sz="5020" dirty="0">
                <a:latin typeface="Arial"/>
                <a:cs typeface="Arial"/>
              </a:rPr>
              <a:t>This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form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keeps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track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of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all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components</a:t>
            </a:r>
            <a:endParaRPr sz="5020" dirty="0">
              <a:latin typeface="Arial"/>
              <a:cs typeface="Arial"/>
            </a:endParaRPr>
          </a:p>
          <a:p>
            <a:pPr marL="770624" marR="490649">
              <a:lnSpc>
                <a:spcPts val="6002"/>
              </a:lnSpc>
              <a:spcBef>
                <a:spcPts val="207"/>
              </a:spcBef>
            </a:pPr>
            <a:r>
              <a:rPr sz="5020" dirty="0">
                <a:latin typeface="Arial"/>
                <a:cs typeface="Arial"/>
              </a:rPr>
              <a:t>using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precise</a:t>
            </a:r>
            <a:r>
              <a:rPr sz="5020" spc="-17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system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that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allows</a:t>
            </a:r>
            <a:r>
              <a:rPr sz="5020" spc="11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users </a:t>
            </a:r>
            <a:r>
              <a:rPr sz="5020" dirty="0">
                <a:latin typeface="Arial"/>
                <a:cs typeface="Arial"/>
              </a:rPr>
              <a:t>to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work on</a:t>
            </a:r>
            <a:r>
              <a:rPr sz="5020" spc="-4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it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even</a:t>
            </a:r>
            <a:r>
              <a:rPr sz="5020" spc="-4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if</a:t>
            </a:r>
            <a:r>
              <a:rPr sz="5020" spc="-1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they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don't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spc="-44" dirty="0">
                <a:latin typeface="Arial"/>
                <a:cs typeface="Arial"/>
              </a:rPr>
              <a:t>have </a:t>
            </a:r>
            <a:r>
              <a:rPr sz="5020" dirty="0">
                <a:latin typeface="Arial"/>
                <a:cs typeface="Arial"/>
              </a:rPr>
              <a:t>access</a:t>
            </a:r>
            <a:r>
              <a:rPr sz="5020" spc="-16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to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internet.</a:t>
            </a:r>
            <a:endParaRPr sz="5020" dirty="0">
              <a:latin typeface="Arial"/>
              <a:cs typeface="Arial"/>
            </a:endParaRPr>
          </a:p>
          <a:p>
            <a:pPr marL="770624" indent="-686077">
              <a:lnSpc>
                <a:spcPts val="5784"/>
              </a:lnSpc>
              <a:buChar char="•"/>
              <a:tabLst>
                <a:tab pos="770624" algn="l"/>
                <a:tab pos="772010" algn="l"/>
              </a:tabLst>
            </a:pPr>
            <a:r>
              <a:rPr sz="5020" dirty="0">
                <a:latin typeface="Arial"/>
                <a:cs typeface="Arial"/>
              </a:rPr>
              <a:t>Suitable</a:t>
            </a:r>
            <a:r>
              <a:rPr sz="5020" spc="-19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for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all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age</a:t>
            </a:r>
            <a:r>
              <a:rPr sz="5020" spc="-4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groups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and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includes</a:t>
            </a:r>
            <a:endParaRPr sz="5020" dirty="0">
              <a:latin typeface="Arial"/>
              <a:cs typeface="Arial"/>
            </a:endParaRPr>
          </a:p>
          <a:p>
            <a:pPr marL="770624">
              <a:lnSpc>
                <a:spcPts val="6002"/>
              </a:lnSpc>
            </a:pPr>
            <a:r>
              <a:rPr sz="5020" dirty="0">
                <a:latin typeface="Arial"/>
                <a:cs typeface="Arial"/>
              </a:rPr>
              <a:t>the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client's</a:t>
            </a:r>
            <a:r>
              <a:rPr sz="5020" spc="-207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desired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components.</a:t>
            </a:r>
            <a:endParaRPr sz="5020" dirty="0">
              <a:latin typeface="Arial"/>
              <a:cs typeface="Arial"/>
            </a:endParaRPr>
          </a:p>
          <a:p>
            <a:pPr marL="770624" marR="2012491" indent="-686077">
              <a:lnSpc>
                <a:spcPts val="6002"/>
              </a:lnSpc>
              <a:spcBef>
                <a:spcPts val="207"/>
              </a:spcBef>
              <a:buChar char="•"/>
              <a:tabLst>
                <a:tab pos="770624" algn="l"/>
                <a:tab pos="772010" algn="l"/>
              </a:tabLst>
            </a:pPr>
            <a:r>
              <a:rPr sz="5020" dirty="0">
                <a:latin typeface="Arial"/>
                <a:cs typeface="Arial"/>
              </a:rPr>
              <a:t>Results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are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kept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private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and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do</a:t>
            </a:r>
            <a:r>
              <a:rPr sz="5020" spc="-44" dirty="0">
                <a:latin typeface="Arial"/>
                <a:cs typeface="Arial"/>
              </a:rPr>
              <a:t> </a:t>
            </a:r>
            <a:r>
              <a:rPr sz="5020" spc="-55" dirty="0">
                <a:latin typeface="Arial"/>
                <a:cs typeface="Arial"/>
              </a:rPr>
              <a:t>not </a:t>
            </a:r>
            <a:r>
              <a:rPr sz="5020" dirty="0">
                <a:latin typeface="Arial"/>
                <a:cs typeface="Arial"/>
              </a:rPr>
              <a:t>disappear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after</a:t>
            </a:r>
            <a:r>
              <a:rPr sz="5020" spc="-186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completion.</a:t>
            </a:r>
            <a:endParaRPr sz="502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762982" y="13718710"/>
            <a:ext cx="15447392" cy="5571934"/>
          </a:xfrm>
          <a:prstGeom prst="rect">
            <a:avLst/>
          </a:prstGeom>
          <a:solidFill>
            <a:srgbClr val="F1F1F1"/>
          </a:solidFill>
          <a:ln w="4362">
            <a:solidFill>
              <a:srgbClr val="2C2C89"/>
            </a:solidFill>
          </a:ln>
        </p:spPr>
        <p:txBody>
          <a:bodyPr vert="horz" wrap="square" lIns="0" tIns="29107" rIns="0" bIns="0" rtlCol="0">
            <a:spAutoFit/>
          </a:bodyPr>
          <a:lstStyle/>
          <a:p>
            <a:pPr algn="ctr">
              <a:spcBef>
                <a:spcPts val="229"/>
              </a:spcBef>
            </a:pPr>
            <a:r>
              <a:rPr sz="6548" b="1" spc="-22" dirty="0">
                <a:latin typeface="Arial"/>
                <a:cs typeface="Arial"/>
              </a:rPr>
              <a:t>Scope</a:t>
            </a:r>
            <a:endParaRPr sz="6548" dirty="0">
              <a:latin typeface="Arial"/>
              <a:cs typeface="Arial"/>
            </a:endParaRPr>
          </a:p>
          <a:p>
            <a:pPr marL="775891" indent="-685800">
              <a:spcBef>
                <a:spcPts val="33"/>
              </a:spcBef>
              <a:buFont typeface="Arial" panose="020B0604020202020204" pitchFamily="34" charset="0"/>
              <a:buChar char="•"/>
              <a:tabLst>
                <a:tab pos="769238" algn="l"/>
              </a:tabLst>
            </a:pPr>
            <a:r>
              <a:rPr sz="4802" dirty="0">
                <a:latin typeface="Arial"/>
                <a:cs typeface="Arial"/>
              </a:rPr>
              <a:t>Conducting</a:t>
            </a:r>
            <a:r>
              <a:rPr sz="4802" spc="-249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preliminary</a:t>
            </a:r>
            <a:r>
              <a:rPr sz="4802" spc="-284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research</a:t>
            </a:r>
            <a:r>
              <a:rPr sz="4802" spc="-175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and</a:t>
            </a:r>
            <a:r>
              <a:rPr sz="4802" spc="-186" dirty="0">
                <a:latin typeface="Arial"/>
                <a:cs typeface="Arial"/>
              </a:rPr>
              <a:t> </a:t>
            </a:r>
            <a:r>
              <a:rPr sz="4802" spc="-22" dirty="0">
                <a:latin typeface="Arial"/>
                <a:cs typeface="Arial"/>
              </a:rPr>
              <a:t>brainstorming</a:t>
            </a:r>
            <a:endParaRPr sz="4802" dirty="0">
              <a:latin typeface="Arial"/>
              <a:cs typeface="Arial"/>
            </a:endParaRPr>
          </a:p>
          <a:p>
            <a:pPr marL="775891" indent="-685800">
              <a:lnSpc>
                <a:spcPts val="5730"/>
              </a:lnSpc>
              <a:spcBef>
                <a:spcPts val="11"/>
              </a:spcBef>
              <a:buFont typeface="Arial" panose="020B0604020202020204" pitchFamily="34" charset="0"/>
              <a:buChar char="•"/>
              <a:tabLst>
                <a:tab pos="767852" algn="l"/>
              </a:tabLst>
            </a:pPr>
            <a:r>
              <a:rPr sz="4802" dirty="0">
                <a:latin typeface="Arial"/>
                <a:cs typeface="Arial"/>
              </a:rPr>
              <a:t>Program</a:t>
            </a:r>
            <a:r>
              <a:rPr sz="4802" spc="-11" dirty="0">
                <a:latin typeface="Arial"/>
                <a:cs typeface="Arial"/>
              </a:rPr>
              <a:t> </a:t>
            </a:r>
            <a:r>
              <a:rPr sz="4802" spc="-22" dirty="0">
                <a:latin typeface="Arial"/>
                <a:cs typeface="Arial"/>
              </a:rPr>
              <a:t>development</a:t>
            </a:r>
            <a:endParaRPr sz="4802" dirty="0">
              <a:latin typeface="Arial"/>
              <a:cs typeface="Arial"/>
            </a:endParaRPr>
          </a:p>
          <a:p>
            <a:pPr marL="775891" indent="-685800">
              <a:lnSpc>
                <a:spcPts val="5708"/>
              </a:lnSpc>
              <a:buFont typeface="Arial" panose="020B0604020202020204" pitchFamily="34" charset="0"/>
              <a:buChar char="•"/>
              <a:tabLst>
                <a:tab pos="769238" algn="l"/>
              </a:tabLst>
            </a:pPr>
            <a:r>
              <a:rPr sz="4802" spc="-22" dirty="0">
                <a:latin typeface="Arial"/>
                <a:cs typeface="Arial"/>
              </a:rPr>
              <a:t>Implementation</a:t>
            </a:r>
            <a:r>
              <a:rPr sz="4802" spc="-218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and</a:t>
            </a:r>
            <a:r>
              <a:rPr sz="4802" spc="33" dirty="0">
                <a:latin typeface="Arial"/>
                <a:cs typeface="Arial"/>
              </a:rPr>
              <a:t> </a:t>
            </a:r>
            <a:r>
              <a:rPr sz="4802" spc="-22" dirty="0">
                <a:latin typeface="Arial"/>
                <a:cs typeface="Arial"/>
              </a:rPr>
              <a:t>testing</a:t>
            </a:r>
            <a:endParaRPr sz="4802" dirty="0">
              <a:latin typeface="Arial"/>
              <a:cs typeface="Arial"/>
            </a:endParaRPr>
          </a:p>
          <a:p>
            <a:pPr marL="796925" marR="1208605" indent="-679450" algn="l">
              <a:lnSpc>
                <a:spcPts val="6002"/>
              </a:lnSpc>
              <a:spcBef>
                <a:spcPts val="196"/>
              </a:spcBef>
              <a:buFont typeface="Arial" panose="020B0604020202020204" pitchFamily="34" charset="0"/>
              <a:buChar char="•"/>
            </a:pPr>
            <a:r>
              <a:rPr sz="5020" dirty="0">
                <a:latin typeface="Arial"/>
                <a:cs typeface="Arial"/>
              </a:rPr>
              <a:t>An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employee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training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is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to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be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conducted</a:t>
            </a:r>
            <a:r>
              <a:rPr sz="5020" spc="-17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by</a:t>
            </a:r>
            <a:r>
              <a:rPr sz="5020" spc="-55" dirty="0">
                <a:latin typeface="Arial"/>
                <a:cs typeface="Arial"/>
              </a:rPr>
              <a:t> the </a:t>
            </a:r>
            <a:r>
              <a:rPr sz="5020" dirty="0">
                <a:latin typeface="Arial"/>
                <a:cs typeface="Arial"/>
              </a:rPr>
              <a:t>Safety</a:t>
            </a:r>
            <a:r>
              <a:rPr sz="5020" spc="-26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Coordinator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(client)</a:t>
            </a:r>
            <a:r>
              <a:rPr sz="5020" spc="-21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before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system</a:t>
            </a:r>
            <a:r>
              <a:rPr sz="5020" spc="12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is</a:t>
            </a:r>
            <a:r>
              <a:rPr sz="5020" spc="-3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sent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to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job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spc="-22" dirty="0" smtClean="0">
                <a:latin typeface="Arial"/>
                <a:cs typeface="Arial"/>
              </a:rPr>
              <a:t>sites</a:t>
            </a:r>
            <a:endParaRPr sz="502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4576" y="23618596"/>
            <a:ext cx="12723828" cy="7302389"/>
          </a:xfrm>
          <a:prstGeom prst="rect">
            <a:avLst/>
          </a:prstGeom>
          <a:solidFill>
            <a:srgbClr val="D9D9D9"/>
          </a:solidFill>
          <a:ln w="4362">
            <a:solidFill>
              <a:srgbClr val="252573"/>
            </a:solidFill>
          </a:ln>
        </p:spPr>
        <p:txBody>
          <a:bodyPr vert="horz" wrap="square" lIns="0" tIns="23563" rIns="0" bIns="0" rtlCol="0">
            <a:spAutoFit/>
          </a:bodyPr>
          <a:lstStyle/>
          <a:p>
            <a:pPr marR="5544" algn="ctr">
              <a:spcBef>
                <a:spcPts val="186"/>
              </a:spcBef>
            </a:pPr>
            <a:r>
              <a:rPr sz="6548" b="1" spc="-22" dirty="0">
                <a:latin typeface="Arial"/>
                <a:cs typeface="Arial"/>
              </a:rPr>
              <a:t>Recommendations</a:t>
            </a:r>
            <a:endParaRPr sz="6548" dirty="0">
              <a:latin typeface="Arial"/>
              <a:cs typeface="Arial"/>
            </a:endParaRPr>
          </a:p>
          <a:p>
            <a:pPr marL="796925" marR="121969" indent="-679450" algn="l">
              <a:lnSpc>
                <a:spcPts val="6002"/>
              </a:lnSpc>
              <a:spcBef>
                <a:spcPts val="262"/>
              </a:spcBef>
              <a:buFont typeface="Arial" panose="020B0604020202020204" pitchFamily="34" charset="0"/>
              <a:buChar char="•"/>
            </a:pPr>
            <a:r>
              <a:rPr sz="50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Microsoft</a:t>
            </a:r>
            <a:r>
              <a:rPr sz="5020" spc="-17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5020" spc="-22" dirty="0" smtClean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Forms</a:t>
            </a:r>
            <a:r>
              <a:rPr lang="en-US" sz="5020" spc="-22" dirty="0" smtClean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lang="en-US" sz="5020" dirty="0" smtClean="0">
                <a:latin typeface="Arial"/>
                <a:cs typeface="Arial"/>
              </a:rPr>
              <a:t>a</a:t>
            </a:r>
            <a:r>
              <a:rPr sz="5020" dirty="0" smtClean="0">
                <a:latin typeface="Arial"/>
                <a:cs typeface="Arial"/>
              </a:rPr>
              <a:t>utomatically</a:t>
            </a:r>
            <a:r>
              <a:rPr sz="5020" spc="-249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logs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PPE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usage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to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</a:t>
            </a:r>
            <a:r>
              <a:rPr sz="5020" spc="-11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Excel </a:t>
            </a:r>
            <a:r>
              <a:rPr sz="5020" dirty="0">
                <a:latin typeface="Arial"/>
                <a:cs typeface="Arial"/>
              </a:rPr>
              <a:t>spreadsheet.</a:t>
            </a:r>
            <a:r>
              <a:rPr sz="5020" spc="-28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Displays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trends</a:t>
            </a:r>
            <a:r>
              <a:rPr sz="5020" spc="-19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and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lang="en-US" sz="5020" spc="-87" dirty="0" smtClean="0">
                <a:latin typeface="Arial"/>
                <a:cs typeface="Arial"/>
              </a:rPr>
              <a:t>p</a:t>
            </a:r>
            <a:r>
              <a:rPr sz="5020" spc="-22" dirty="0" smtClean="0">
                <a:latin typeface="Arial"/>
                <a:cs typeface="Arial"/>
              </a:rPr>
              <a:t>atterns </a:t>
            </a:r>
            <a:r>
              <a:rPr sz="5020" dirty="0">
                <a:latin typeface="Arial"/>
                <a:cs typeface="Arial"/>
              </a:rPr>
              <a:t>along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with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employee</a:t>
            </a:r>
            <a:r>
              <a:rPr sz="5020" spc="-19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information.</a:t>
            </a:r>
            <a:r>
              <a:rPr sz="5020" spc="-229" dirty="0">
                <a:latin typeface="Arial"/>
                <a:cs typeface="Arial"/>
              </a:rPr>
              <a:t> </a:t>
            </a:r>
            <a:endParaRPr lang="en-US" sz="5020" spc="-229" dirty="0" smtClean="0">
              <a:latin typeface="Arial"/>
              <a:cs typeface="Arial"/>
            </a:endParaRPr>
          </a:p>
          <a:p>
            <a:pPr marL="796925" marR="121969" indent="-679450" algn="l">
              <a:lnSpc>
                <a:spcPts val="6002"/>
              </a:lnSpc>
              <a:spcBef>
                <a:spcPts val="262"/>
              </a:spcBef>
              <a:buFont typeface="Arial" panose="020B0604020202020204" pitchFamily="34" charset="0"/>
              <a:buChar char="•"/>
            </a:pPr>
            <a:r>
              <a:rPr sz="5020" spc="-22" dirty="0" err="1" smtClean="0">
                <a:latin typeface="Arial"/>
                <a:cs typeface="Arial"/>
              </a:rPr>
              <a:t>Scannable</a:t>
            </a:r>
            <a:r>
              <a:rPr lang="en-US" sz="5020" spc="-22" dirty="0" smtClean="0">
                <a:latin typeface="Arial"/>
                <a:cs typeface="Arial"/>
              </a:rPr>
              <a:t> </a:t>
            </a:r>
            <a:r>
              <a:rPr sz="5020" dirty="0" smtClean="0">
                <a:latin typeface="Arial"/>
                <a:cs typeface="Arial"/>
              </a:rPr>
              <a:t>paper</a:t>
            </a:r>
            <a:r>
              <a:rPr sz="5020" spc="-76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form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for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sites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without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</a:t>
            </a:r>
            <a:r>
              <a:rPr sz="5020" spc="-44" dirty="0">
                <a:latin typeface="Arial"/>
                <a:cs typeface="Arial"/>
              </a:rPr>
              <a:t> </a:t>
            </a:r>
            <a:r>
              <a:rPr sz="5020" spc="-22" dirty="0" smtClean="0">
                <a:latin typeface="Arial"/>
                <a:cs typeface="Arial"/>
              </a:rPr>
              <a:t>internet</a:t>
            </a:r>
            <a:r>
              <a:rPr lang="en-US" sz="5020" spc="-22" dirty="0" smtClean="0">
                <a:latin typeface="Arial"/>
                <a:cs typeface="Arial"/>
              </a:rPr>
              <a:t> </a:t>
            </a:r>
            <a:r>
              <a:rPr sz="5020" dirty="0" smtClean="0">
                <a:latin typeface="Arial"/>
                <a:cs typeface="Arial"/>
              </a:rPr>
              <a:t>connection</a:t>
            </a:r>
            <a:r>
              <a:rPr sz="5020" dirty="0">
                <a:latin typeface="Arial"/>
                <a:cs typeface="Arial"/>
              </a:rPr>
              <a:t>.</a:t>
            </a:r>
            <a:r>
              <a:rPr sz="5020" spc="-249" dirty="0">
                <a:latin typeface="Arial"/>
                <a:cs typeface="Arial"/>
              </a:rPr>
              <a:t> </a:t>
            </a:r>
            <a:endParaRPr lang="en-US" sz="5020" spc="-249" dirty="0" smtClean="0">
              <a:latin typeface="Arial"/>
              <a:cs typeface="Arial"/>
            </a:endParaRPr>
          </a:p>
          <a:p>
            <a:pPr marL="796925" marR="121969" indent="-679450" algn="l">
              <a:lnSpc>
                <a:spcPts val="6002"/>
              </a:lnSpc>
              <a:spcBef>
                <a:spcPts val="262"/>
              </a:spcBef>
              <a:buFont typeface="Arial" panose="020B0604020202020204" pitchFamily="34" charset="0"/>
              <a:buChar char="•"/>
            </a:pPr>
            <a:r>
              <a:rPr sz="5020" dirty="0" smtClean="0">
                <a:latin typeface="Arial"/>
                <a:cs typeface="Arial"/>
              </a:rPr>
              <a:t>Phone</a:t>
            </a:r>
            <a:r>
              <a:rPr sz="5020" spc="-142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app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for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individuals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spc="-44" dirty="0">
                <a:latin typeface="Arial"/>
                <a:cs typeface="Arial"/>
              </a:rPr>
              <a:t>with </a:t>
            </a:r>
            <a:r>
              <a:rPr sz="5020" dirty="0">
                <a:latin typeface="Arial"/>
                <a:cs typeface="Arial"/>
              </a:rPr>
              <a:t>cellular</a:t>
            </a:r>
            <a:r>
              <a:rPr sz="5020" spc="-19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or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hotspot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spc="-44" dirty="0">
                <a:latin typeface="Arial"/>
                <a:cs typeface="Arial"/>
              </a:rPr>
              <a:t>data.</a:t>
            </a:r>
            <a:endParaRPr sz="5020" dirty="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7797027" y="9153905"/>
            <a:ext cx="15418286" cy="4257908"/>
            <a:chOff x="12730822" y="4371565"/>
            <a:chExt cx="7063740" cy="1950720"/>
          </a:xfrm>
        </p:grpSpPr>
        <p:sp>
          <p:nvSpPr>
            <p:cNvPr id="14" name="object 14"/>
            <p:cNvSpPr/>
            <p:nvPr/>
          </p:nvSpPr>
          <p:spPr>
            <a:xfrm>
              <a:off x="12733004" y="4373746"/>
              <a:ext cx="7059295" cy="1946275"/>
            </a:xfrm>
            <a:custGeom>
              <a:avLst/>
              <a:gdLst/>
              <a:ahLst/>
              <a:cxnLst/>
              <a:rect l="l" t="t" r="r" b="b"/>
              <a:pathLst>
                <a:path w="7059294" h="1946275">
                  <a:moveTo>
                    <a:pt x="7059122" y="0"/>
                  </a:moveTo>
                  <a:lnTo>
                    <a:pt x="0" y="0"/>
                  </a:lnTo>
                  <a:lnTo>
                    <a:pt x="0" y="1945839"/>
                  </a:lnTo>
                  <a:lnTo>
                    <a:pt x="7059122" y="1945839"/>
                  </a:lnTo>
                  <a:lnTo>
                    <a:pt x="7059122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733004" y="4373746"/>
              <a:ext cx="7059295" cy="1946275"/>
            </a:xfrm>
            <a:custGeom>
              <a:avLst/>
              <a:gdLst/>
              <a:ahLst/>
              <a:cxnLst/>
              <a:rect l="l" t="t" r="r" b="b"/>
              <a:pathLst>
                <a:path w="7059294" h="1946275">
                  <a:moveTo>
                    <a:pt x="0" y="1945839"/>
                  </a:moveTo>
                  <a:lnTo>
                    <a:pt x="7059122" y="1945839"/>
                  </a:lnTo>
                  <a:lnTo>
                    <a:pt x="7059122" y="0"/>
                  </a:lnTo>
                  <a:lnTo>
                    <a:pt x="0" y="0"/>
                  </a:lnTo>
                  <a:lnTo>
                    <a:pt x="0" y="1945839"/>
                  </a:lnTo>
                  <a:close/>
                </a:path>
              </a:pathLst>
            </a:custGeom>
            <a:ln w="4362">
              <a:solidFill>
                <a:srgbClr val="2C2C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27891454" y="9152563"/>
            <a:ext cx="15231170" cy="4133227"/>
          </a:xfrm>
          <a:prstGeom prst="rect">
            <a:avLst/>
          </a:prstGeom>
        </p:spPr>
        <p:txBody>
          <a:bodyPr vert="horz" wrap="square" lIns="0" tIns="34651" rIns="0" bIns="0" rtlCol="0">
            <a:spAutoFit/>
          </a:bodyPr>
          <a:lstStyle/>
          <a:p>
            <a:pPr marR="1386" algn="ctr">
              <a:spcBef>
                <a:spcPts val="273"/>
              </a:spcBef>
            </a:pPr>
            <a:r>
              <a:rPr sz="6548" b="1" spc="-22" dirty="0">
                <a:latin typeface="Arial"/>
                <a:cs typeface="Arial"/>
              </a:rPr>
              <a:t>Constraints</a:t>
            </a:r>
            <a:endParaRPr sz="6548" dirty="0">
              <a:latin typeface="Arial"/>
              <a:cs typeface="Arial"/>
            </a:endParaRPr>
          </a:p>
          <a:p>
            <a:pPr marL="856557" marR="2655604" indent="-857943">
              <a:lnSpc>
                <a:spcPts val="6002"/>
              </a:lnSpc>
              <a:spcBef>
                <a:spcPts val="262"/>
              </a:spcBef>
              <a:buChar char="•"/>
              <a:tabLst>
                <a:tab pos="856557" algn="l"/>
                <a:tab pos="857943" algn="l"/>
              </a:tabLst>
            </a:pPr>
            <a:r>
              <a:rPr sz="5020" spc="-249" dirty="0">
                <a:latin typeface="Arial"/>
                <a:cs typeface="Arial"/>
              </a:rPr>
              <a:t>To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find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existing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system</a:t>
            </a:r>
            <a:r>
              <a:rPr sz="5020" spc="-164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within</a:t>
            </a:r>
            <a:r>
              <a:rPr sz="5020" spc="-33" dirty="0">
                <a:latin typeface="Arial"/>
                <a:cs typeface="Arial"/>
              </a:rPr>
              <a:t> </a:t>
            </a:r>
            <a:r>
              <a:rPr sz="5020" spc="-55" dirty="0">
                <a:latin typeface="Arial"/>
                <a:cs typeface="Arial"/>
              </a:rPr>
              <a:t>the </a:t>
            </a:r>
            <a:r>
              <a:rPr sz="5020" dirty="0">
                <a:latin typeface="Arial"/>
                <a:cs typeface="Arial"/>
              </a:rPr>
              <a:t>company</a:t>
            </a:r>
            <a:r>
              <a:rPr sz="5020" spc="-18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that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can</a:t>
            </a:r>
            <a:r>
              <a:rPr sz="5020" spc="-76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be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easily</a:t>
            </a:r>
            <a:r>
              <a:rPr sz="5020" spc="-87" dirty="0">
                <a:latin typeface="Arial"/>
                <a:cs typeface="Arial"/>
              </a:rPr>
              <a:t> </a:t>
            </a:r>
            <a:r>
              <a:rPr sz="5020" spc="-22" dirty="0" smtClean="0">
                <a:latin typeface="Arial"/>
                <a:cs typeface="Arial"/>
              </a:rPr>
              <a:t>implemented</a:t>
            </a:r>
            <a:endParaRPr sz="5020" dirty="0">
              <a:latin typeface="Arial"/>
              <a:cs typeface="Arial"/>
            </a:endParaRPr>
          </a:p>
          <a:p>
            <a:pPr marL="856557" indent="-857943">
              <a:lnSpc>
                <a:spcPts val="5784"/>
              </a:lnSpc>
              <a:buChar char="•"/>
              <a:tabLst>
                <a:tab pos="856557" algn="l"/>
                <a:tab pos="857943" algn="l"/>
              </a:tabLst>
            </a:pPr>
            <a:r>
              <a:rPr sz="5020" dirty="0">
                <a:latin typeface="Arial"/>
                <a:cs typeface="Arial"/>
              </a:rPr>
              <a:t>Management</a:t>
            </a:r>
            <a:r>
              <a:rPr sz="5020" spc="-153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of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company-</a:t>
            </a:r>
            <a:r>
              <a:rPr sz="5020" dirty="0">
                <a:latin typeface="Arial"/>
                <a:cs typeface="Arial"/>
              </a:rPr>
              <a:t>wide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safety</a:t>
            </a:r>
            <a:r>
              <a:rPr sz="5020" spc="-186" dirty="0">
                <a:latin typeface="Arial"/>
                <a:cs typeface="Arial"/>
              </a:rPr>
              <a:t> </a:t>
            </a:r>
            <a:r>
              <a:rPr sz="5020" spc="-22" dirty="0">
                <a:latin typeface="Arial"/>
                <a:cs typeface="Arial"/>
              </a:rPr>
              <a:t>inventory</a:t>
            </a:r>
            <a:endParaRPr sz="5020" dirty="0">
              <a:latin typeface="Arial"/>
              <a:cs typeface="Arial"/>
            </a:endParaRPr>
          </a:p>
          <a:p>
            <a:pPr marL="856557">
              <a:lnSpc>
                <a:spcPts val="6013"/>
              </a:lnSpc>
            </a:pPr>
            <a:r>
              <a:rPr sz="5020" dirty="0">
                <a:latin typeface="Arial"/>
                <a:cs typeface="Arial"/>
              </a:rPr>
              <a:t>and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history</a:t>
            </a:r>
            <a:r>
              <a:rPr sz="5020" spc="-120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of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each</a:t>
            </a:r>
            <a:r>
              <a:rPr sz="5020" spc="-98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employees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spc="-44" dirty="0" smtClean="0">
                <a:latin typeface="Arial"/>
                <a:cs typeface="Arial"/>
              </a:rPr>
              <a:t>PPE</a:t>
            </a:r>
            <a:endParaRPr sz="502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787237" y="19628273"/>
            <a:ext cx="15437690" cy="4751197"/>
          </a:xfrm>
          <a:prstGeom prst="rect">
            <a:avLst/>
          </a:prstGeom>
          <a:solidFill>
            <a:srgbClr val="D9D9D9"/>
          </a:solidFill>
          <a:ln w="4362">
            <a:solidFill>
              <a:srgbClr val="2C2C89"/>
            </a:solidFill>
          </a:ln>
        </p:spPr>
        <p:txBody>
          <a:bodyPr vert="horz" wrap="square" lIns="0" tIns="29107" rIns="0" bIns="0" rtlCol="0">
            <a:spAutoFit/>
          </a:bodyPr>
          <a:lstStyle/>
          <a:p>
            <a:pPr algn="ctr">
              <a:spcBef>
                <a:spcPts val="229"/>
              </a:spcBef>
            </a:pPr>
            <a:r>
              <a:rPr sz="6548" b="1" spc="-22" dirty="0">
                <a:latin typeface="Arial"/>
                <a:cs typeface="Arial"/>
              </a:rPr>
              <a:t>Methods/Approach</a:t>
            </a:r>
            <a:endParaRPr sz="6548" dirty="0">
              <a:latin typeface="Arial"/>
              <a:cs typeface="Arial"/>
            </a:endParaRPr>
          </a:p>
          <a:p>
            <a:pPr marL="665287" indent="-573810">
              <a:spcBef>
                <a:spcPts val="44"/>
              </a:spcBef>
              <a:buChar char="•"/>
              <a:tabLst>
                <a:tab pos="665287" algn="l"/>
                <a:tab pos="666673" algn="l"/>
              </a:tabLst>
            </a:pPr>
            <a:r>
              <a:rPr sz="4802" dirty="0">
                <a:latin typeface="Arial"/>
                <a:cs typeface="Arial"/>
              </a:rPr>
              <a:t>A</a:t>
            </a:r>
            <a:r>
              <a:rPr sz="4802" spc="-338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software</a:t>
            </a:r>
            <a:r>
              <a:rPr sz="4802" spc="-218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solution</a:t>
            </a:r>
            <a:r>
              <a:rPr sz="4802" spc="-131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for</a:t>
            </a:r>
            <a:r>
              <a:rPr sz="4802" spc="-175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logging</a:t>
            </a:r>
            <a:r>
              <a:rPr sz="4802" spc="-131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inventory</a:t>
            </a:r>
            <a:r>
              <a:rPr sz="4802" spc="-229" dirty="0">
                <a:latin typeface="Arial"/>
                <a:cs typeface="Arial"/>
              </a:rPr>
              <a:t> </a:t>
            </a:r>
            <a:r>
              <a:rPr sz="4802" spc="-44" dirty="0">
                <a:latin typeface="Arial"/>
                <a:cs typeface="Arial"/>
              </a:rPr>
              <a:t>data</a:t>
            </a:r>
            <a:endParaRPr sz="4802" dirty="0">
              <a:latin typeface="Arial"/>
              <a:cs typeface="Arial"/>
            </a:endParaRPr>
          </a:p>
          <a:p>
            <a:pPr marL="665287" marR="210674" indent="-572424">
              <a:lnSpc>
                <a:spcPts val="5697"/>
              </a:lnSpc>
              <a:spcBef>
                <a:spcPts val="249"/>
              </a:spcBef>
              <a:buChar char="•"/>
              <a:tabLst>
                <a:tab pos="665287" algn="l"/>
                <a:tab pos="666673" algn="l"/>
              </a:tabLst>
            </a:pPr>
            <a:r>
              <a:rPr sz="4802" dirty="0">
                <a:latin typeface="Arial"/>
                <a:cs typeface="Arial"/>
              </a:rPr>
              <a:t>An</a:t>
            </a:r>
            <a:r>
              <a:rPr sz="4802" spc="-22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online</a:t>
            </a:r>
            <a:r>
              <a:rPr sz="4802" spc="-22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form that</a:t>
            </a:r>
            <a:r>
              <a:rPr sz="4802" spc="-33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logs</a:t>
            </a:r>
            <a:r>
              <a:rPr sz="4802" spc="-33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into</a:t>
            </a:r>
            <a:r>
              <a:rPr sz="4802" spc="-22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an</a:t>
            </a:r>
            <a:r>
              <a:rPr sz="4802" spc="-22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easily</a:t>
            </a:r>
            <a:r>
              <a:rPr sz="4802" spc="22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understood</a:t>
            </a:r>
            <a:r>
              <a:rPr sz="4802" spc="-87" dirty="0">
                <a:latin typeface="Arial"/>
                <a:cs typeface="Arial"/>
              </a:rPr>
              <a:t> </a:t>
            </a:r>
            <a:r>
              <a:rPr sz="4802" spc="-55" dirty="0">
                <a:latin typeface="Arial"/>
                <a:cs typeface="Arial"/>
              </a:rPr>
              <a:t>and </a:t>
            </a:r>
            <a:r>
              <a:rPr sz="4802" dirty="0">
                <a:latin typeface="Arial"/>
                <a:cs typeface="Arial"/>
              </a:rPr>
              <a:t>accessible</a:t>
            </a:r>
            <a:r>
              <a:rPr sz="4802" spc="-164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database</a:t>
            </a:r>
            <a:r>
              <a:rPr sz="4802" spc="-284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is</a:t>
            </a:r>
            <a:r>
              <a:rPr sz="4802" spc="-131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the</a:t>
            </a:r>
            <a:r>
              <a:rPr sz="4802" spc="-153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preferred</a:t>
            </a:r>
            <a:r>
              <a:rPr sz="4802" spc="-87" dirty="0">
                <a:latin typeface="Arial"/>
                <a:cs typeface="Arial"/>
              </a:rPr>
              <a:t> </a:t>
            </a:r>
            <a:r>
              <a:rPr sz="4802" spc="-22" dirty="0">
                <a:latin typeface="Arial"/>
                <a:cs typeface="Arial"/>
              </a:rPr>
              <a:t>solution.</a:t>
            </a:r>
            <a:endParaRPr sz="4802" dirty="0">
              <a:latin typeface="Arial"/>
              <a:cs typeface="Arial"/>
            </a:endParaRPr>
          </a:p>
          <a:p>
            <a:pPr marL="665287" marR="1226623" indent="-572424">
              <a:lnSpc>
                <a:spcPts val="5762"/>
              </a:lnSpc>
              <a:spcBef>
                <a:spcPts val="33"/>
              </a:spcBef>
              <a:buChar char="•"/>
              <a:tabLst>
                <a:tab pos="665287" algn="l"/>
                <a:tab pos="666673" algn="l"/>
              </a:tabLst>
            </a:pPr>
            <a:r>
              <a:rPr sz="4802" dirty="0">
                <a:latin typeface="Arial"/>
                <a:cs typeface="Arial"/>
              </a:rPr>
              <a:t>The</a:t>
            </a:r>
            <a:r>
              <a:rPr sz="4802" spc="-218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Microsoft</a:t>
            </a:r>
            <a:r>
              <a:rPr sz="4802" spc="-109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form</a:t>
            </a:r>
            <a:r>
              <a:rPr sz="4802" spc="-131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can</a:t>
            </a:r>
            <a:r>
              <a:rPr sz="4802" spc="-153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be</a:t>
            </a:r>
            <a:r>
              <a:rPr sz="4802" spc="-142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easily</a:t>
            </a:r>
            <a:r>
              <a:rPr sz="4802" spc="-120" dirty="0">
                <a:latin typeface="Arial"/>
                <a:cs typeface="Arial"/>
              </a:rPr>
              <a:t> </a:t>
            </a:r>
            <a:r>
              <a:rPr sz="4802" dirty="0">
                <a:latin typeface="Arial"/>
                <a:cs typeface="Arial"/>
              </a:rPr>
              <a:t>incorporated</a:t>
            </a:r>
            <a:r>
              <a:rPr sz="4802" spc="-207" dirty="0">
                <a:latin typeface="Arial"/>
                <a:cs typeface="Arial"/>
              </a:rPr>
              <a:t> </a:t>
            </a:r>
            <a:r>
              <a:rPr sz="4802" spc="-44" dirty="0">
                <a:latin typeface="Arial"/>
                <a:cs typeface="Arial"/>
              </a:rPr>
              <a:t>into </a:t>
            </a:r>
            <a:r>
              <a:rPr sz="4802" dirty="0">
                <a:latin typeface="Arial"/>
                <a:cs typeface="Arial"/>
              </a:rPr>
              <a:t>existing</a:t>
            </a:r>
            <a:r>
              <a:rPr sz="4802" spc="-33" dirty="0">
                <a:latin typeface="Arial"/>
                <a:cs typeface="Arial"/>
              </a:rPr>
              <a:t> </a:t>
            </a:r>
            <a:r>
              <a:rPr sz="4802" spc="-22" dirty="0" smtClean="0">
                <a:latin typeface="Arial"/>
                <a:cs typeface="Arial"/>
              </a:rPr>
              <a:t>systems</a:t>
            </a:r>
            <a:endParaRPr sz="4802" dirty="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651073" y="21417216"/>
            <a:ext cx="13846433" cy="968488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164971" y="7827901"/>
            <a:ext cx="9342057" cy="13046502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13372496" y="7865356"/>
            <a:ext cx="4853905" cy="4100121"/>
          </a:xfrm>
          <a:prstGeom prst="rect">
            <a:avLst/>
          </a:prstGeom>
        </p:spPr>
        <p:txBody>
          <a:bodyPr vert="horz" wrap="square" lIns="0" tIns="29107" rIns="0" bIns="0" rtlCol="0">
            <a:spAutoFit/>
          </a:bodyPr>
          <a:lstStyle/>
          <a:p>
            <a:pPr marL="26334" marR="11088" algn="ctr">
              <a:lnSpc>
                <a:spcPct val="100800"/>
              </a:lnSpc>
              <a:spcBef>
                <a:spcPts val="229"/>
              </a:spcBef>
            </a:pPr>
            <a:r>
              <a:rPr sz="4365" i="1" dirty="0">
                <a:latin typeface="Arial"/>
                <a:cs typeface="Arial"/>
              </a:rPr>
              <a:t>The</a:t>
            </a:r>
            <a:r>
              <a:rPr sz="4365" i="1" spc="-44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ability</a:t>
            </a:r>
            <a:r>
              <a:rPr sz="4365" i="1" spc="44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to</a:t>
            </a:r>
            <a:r>
              <a:rPr sz="4365" i="1" spc="22" dirty="0">
                <a:latin typeface="Arial"/>
                <a:cs typeface="Arial"/>
              </a:rPr>
              <a:t> </a:t>
            </a:r>
            <a:r>
              <a:rPr sz="4365" i="1" spc="-22" dirty="0">
                <a:latin typeface="Arial"/>
                <a:cs typeface="Arial"/>
              </a:rPr>
              <a:t>select </a:t>
            </a:r>
            <a:r>
              <a:rPr sz="4365" i="1" dirty="0">
                <a:latin typeface="Arial"/>
                <a:cs typeface="Arial"/>
              </a:rPr>
              <a:t>multiple</a:t>
            </a:r>
            <a:r>
              <a:rPr sz="4365" i="1" spc="-44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items</a:t>
            </a:r>
            <a:r>
              <a:rPr sz="4365" i="1" spc="44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in</a:t>
            </a:r>
            <a:r>
              <a:rPr sz="4365" i="1" spc="44" dirty="0">
                <a:latin typeface="Arial"/>
                <a:cs typeface="Arial"/>
              </a:rPr>
              <a:t> </a:t>
            </a:r>
            <a:r>
              <a:rPr sz="4365" i="1" spc="-109" dirty="0">
                <a:latin typeface="Arial"/>
                <a:cs typeface="Arial"/>
              </a:rPr>
              <a:t>a </a:t>
            </a:r>
            <a:r>
              <a:rPr sz="4365" i="1" dirty="0">
                <a:latin typeface="Arial"/>
                <a:cs typeface="Arial"/>
              </a:rPr>
              <a:t>single</a:t>
            </a:r>
            <a:r>
              <a:rPr sz="4365" i="1" spc="-11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form</a:t>
            </a:r>
            <a:r>
              <a:rPr sz="4365" i="1" spc="-22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so</a:t>
            </a:r>
            <a:r>
              <a:rPr sz="4365" i="1" spc="76" dirty="0">
                <a:latin typeface="Arial"/>
                <a:cs typeface="Arial"/>
              </a:rPr>
              <a:t> </a:t>
            </a:r>
            <a:r>
              <a:rPr sz="4365" i="1" spc="-55" dirty="0">
                <a:latin typeface="Arial"/>
                <a:cs typeface="Arial"/>
              </a:rPr>
              <a:t>you </a:t>
            </a:r>
            <a:r>
              <a:rPr sz="4365" i="1" dirty="0">
                <a:latin typeface="Arial"/>
                <a:cs typeface="Arial"/>
              </a:rPr>
              <a:t>don't</a:t>
            </a:r>
            <a:r>
              <a:rPr sz="4365" i="1" spc="-22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have</a:t>
            </a:r>
            <a:r>
              <a:rPr sz="4365" i="1" spc="-131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to</a:t>
            </a:r>
            <a:r>
              <a:rPr sz="4365" i="1" spc="98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fill</a:t>
            </a:r>
            <a:r>
              <a:rPr sz="4365" i="1" spc="22" dirty="0">
                <a:latin typeface="Arial"/>
                <a:cs typeface="Arial"/>
              </a:rPr>
              <a:t> </a:t>
            </a:r>
            <a:r>
              <a:rPr sz="4365" i="1" spc="-55" dirty="0">
                <a:latin typeface="Arial"/>
                <a:cs typeface="Arial"/>
              </a:rPr>
              <a:t>out </a:t>
            </a:r>
            <a:r>
              <a:rPr sz="4365" i="1" dirty="0">
                <a:latin typeface="Arial"/>
                <a:cs typeface="Arial"/>
              </a:rPr>
              <a:t>separate</a:t>
            </a:r>
            <a:r>
              <a:rPr sz="4365" i="1" spc="-33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forms</a:t>
            </a:r>
            <a:r>
              <a:rPr sz="4365" i="1" spc="65" dirty="0">
                <a:latin typeface="Arial"/>
                <a:cs typeface="Arial"/>
              </a:rPr>
              <a:t> </a:t>
            </a:r>
            <a:r>
              <a:rPr sz="4365" i="1" spc="-55" dirty="0">
                <a:latin typeface="Arial"/>
                <a:cs typeface="Arial"/>
              </a:rPr>
              <a:t>for </a:t>
            </a:r>
            <a:r>
              <a:rPr sz="4365" i="1" dirty="0">
                <a:latin typeface="Arial"/>
                <a:cs typeface="Arial"/>
              </a:rPr>
              <a:t>each</a:t>
            </a:r>
            <a:r>
              <a:rPr sz="4365" i="1" spc="22" dirty="0">
                <a:latin typeface="Arial"/>
                <a:cs typeface="Arial"/>
              </a:rPr>
              <a:t> </a:t>
            </a:r>
            <a:r>
              <a:rPr sz="4365" i="1" spc="-22" dirty="0" smtClean="0">
                <a:latin typeface="Arial"/>
                <a:cs typeface="Arial"/>
              </a:rPr>
              <a:t>item</a:t>
            </a:r>
            <a:endParaRPr sz="4365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466747" y="13270981"/>
            <a:ext cx="4665404" cy="2740412"/>
          </a:xfrm>
          <a:prstGeom prst="rect">
            <a:avLst/>
          </a:prstGeom>
        </p:spPr>
        <p:txBody>
          <a:bodyPr vert="horz" wrap="square" lIns="0" tIns="26335" rIns="0" bIns="0" rtlCol="0">
            <a:spAutoFit/>
          </a:bodyPr>
          <a:lstStyle/>
          <a:p>
            <a:pPr marL="27720" marR="11088" algn="just">
              <a:lnSpc>
                <a:spcPct val="101200"/>
              </a:lnSpc>
              <a:spcBef>
                <a:spcPts val="207"/>
              </a:spcBef>
            </a:pP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Immersive</a:t>
            </a:r>
            <a:r>
              <a:rPr sz="4365" i="1" spc="22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spc="-22" dirty="0">
                <a:solidFill>
                  <a:srgbClr val="2C2C89"/>
                </a:solidFill>
                <a:latin typeface="Arial"/>
                <a:cs typeface="Arial"/>
              </a:rPr>
              <a:t>reading </a:t>
            </a: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features</a:t>
            </a:r>
            <a:r>
              <a:rPr sz="4365" i="1" spc="-87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for</a:t>
            </a:r>
            <a:r>
              <a:rPr sz="4365" i="1" spc="76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spc="-22" dirty="0">
                <a:solidFill>
                  <a:srgbClr val="2C2C89"/>
                </a:solidFill>
                <a:latin typeface="Arial"/>
                <a:cs typeface="Arial"/>
              </a:rPr>
              <a:t>those </a:t>
            </a: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who</a:t>
            </a:r>
            <a:r>
              <a:rPr sz="4365" i="1" spc="87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read</a:t>
            </a:r>
            <a:r>
              <a:rPr sz="4365" i="1" spc="-55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or</a:t>
            </a:r>
            <a:r>
              <a:rPr sz="4365" i="1" spc="-55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spc="-22" dirty="0">
                <a:solidFill>
                  <a:srgbClr val="2C2C89"/>
                </a:solidFill>
                <a:latin typeface="Arial"/>
                <a:cs typeface="Arial"/>
              </a:rPr>
              <a:t>speak </a:t>
            </a:r>
            <a:r>
              <a:rPr sz="4365" i="1" dirty="0">
                <a:solidFill>
                  <a:srgbClr val="2C2C89"/>
                </a:solidFill>
                <a:latin typeface="Arial"/>
                <a:cs typeface="Arial"/>
              </a:rPr>
              <a:t>other</a:t>
            </a:r>
            <a:r>
              <a:rPr sz="4365" i="1" spc="-11" dirty="0">
                <a:solidFill>
                  <a:srgbClr val="2C2C89"/>
                </a:solidFill>
                <a:latin typeface="Arial"/>
                <a:cs typeface="Arial"/>
              </a:rPr>
              <a:t> </a:t>
            </a:r>
            <a:r>
              <a:rPr sz="4365" i="1" spc="-22" dirty="0" smtClean="0">
                <a:solidFill>
                  <a:srgbClr val="2C2C89"/>
                </a:solidFill>
                <a:latin typeface="Arial"/>
                <a:cs typeface="Arial"/>
              </a:rPr>
              <a:t>languages</a:t>
            </a:r>
            <a:endParaRPr sz="4365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484934" y="17307771"/>
            <a:ext cx="4626594" cy="3423066"/>
          </a:xfrm>
          <a:prstGeom prst="rect">
            <a:avLst/>
          </a:prstGeom>
        </p:spPr>
        <p:txBody>
          <a:bodyPr vert="horz" wrap="square" lIns="0" tIns="30493" rIns="0" bIns="0" rtlCol="0">
            <a:spAutoFit/>
          </a:bodyPr>
          <a:lstStyle/>
          <a:p>
            <a:pPr marL="27720" marR="11088" indent="-9702" algn="ctr">
              <a:lnSpc>
                <a:spcPct val="100600"/>
              </a:lnSpc>
              <a:spcBef>
                <a:spcPts val="240"/>
              </a:spcBef>
            </a:pPr>
            <a:r>
              <a:rPr sz="4365" i="1" dirty="0">
                <a:latin typeface="Arial"/>
                <a:cs typeface="Arial"/>
              </a:rPr>
              <a:t>A</a:t>
            </a:r>
            <a:r>
              <a:rPr sz="4365" i="1" spc="-120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results</a:t>
            </a:r>
            <a:r>
              <a:rPr sz="4365" i="1" spc="-65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page </a:t>
            </a:r>
            <a:r>
              <a:rPr sz="4365" i="1" spc="-55" dirty="0">
                <a:latin typeface="Arial"/>
                <a:cs typeface="Arial"/>
              </a:rPr>
              <a:t>is </a:t>
            </a:r>
            <a:r>
              <a:rPr sz="4365" i="1" dirty="0">
                <a:latin typeface="Arial"/>
                <a:cs typeface="Arial"/>
              </a:rPr>
              <a:t>generated</a:t>
            </a:r>
            <a:r>
              <a:rPr sz="4365" i="1" spc="98" dirty="0">
                <a:latin typeface="Arial"/>
                <a:cs typeface="Arial"/>
              </a:rPr>
              <a:t> </a:t>
            </a:r>
            <a:r>
              <a:rPr sz="4365" i="1" spc="-44" dirty="0">
                <a:latin typeface="Arial"/>
                <a:cs typeface="Arial"/>
              </a:rPr>
              <a:t>with </a:t>
            </a:r>
            <a:r>
              <a:rPr sz="4365" i="1" dirty="0">
                <a:latin typeface="Arial"/>
                <a:cs typeface="Arial"/>
              </a:rPr>
              <a:t>tables,</a:t>
            </a:r>
            <a:r>
              <a:rPr sz="4365" i="1" spc="11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charts,</a:t>
            </a:r>
            <a:r>
              <a:rPr sz="4365" i="1" spc="11" dirty="0">
                <a:latin typeface="Arial"/>
                <a:cs typeface="Arial"/>
              </a:rPr>
              <a:t> </a:t>
            </a:r>
            <a:r>
              <a:rPr sz="4365" i="1" spc="-55" dirty="0">
                <a:latin typeface="Arial"/>
                <a:cs typeface="Arial"/>
              </a:rPr>
              <a:t>and </a:t>
            </a:r>
            <a:r>
              <a:rPr sz="4365" i="1" dirty="0">
                <a:latin typeface="Arial"/>
                <a:cs typeface="Arial"/>
              </a:rPr>
              <a:t>excels</a:t>
            </a:r>
            <a:r>
              <a:rPr sz="4365" i="1" spc="11" dirty="0">
                <a:latin typeface="Arial"/>
                <a:cs typeface="Arial"/>
              </a:rPr>
              <a:t> </a:t>
            </a:r>
            <a:r>
              <a:rPr sz="4365" i="1" dirty="0">
                <a:latin typeface="Arial"/>
                <a:cs typeface="Arial"/>
              </a:rPr>
              <a:t>for </a:t>
            </a:r>
            <a:r>
              <a:rPr sz="4365" i="1" spc="-44" dirty="0">
                <a:latin typeface="Arial"/>
                <a:cs typeface="Arial"/>
              </a:rPr>
              <a:t>easy </a:t>
            </a:r>
            <a:r>
              <a:rPr sz="4365" i="1" spc="-22" dirty="0" smtClean="0">
                <a:latin typeface="Arial"/>
                <a:cs typeface="Arial"/>
              </a:rPr>
              <a:t>viewing</a:t>
            </a:r>
            <a:endParaRPr sz="4365" dirty="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27887607" y="24687659"/>
            <a:ext cx="15235017" cy="7642755"/>
            <a:chOff x="12946589" y="11557706"/>
            <a:chExt cx="7080935" cy="3494655"/>
          </a:xfrm>
        </p:grpSpPr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27613" y="14389207"/>
              <a:ext cx="2377763" cy="66315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946589" y="11557706"/>
              <a:ext cx="7080935" cy="2831501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3288256" y="12093195"/>
              <a:ext cx="6600659" cy="593725"/>
            </a:xfrm>
            <a:custGeom>
              <a:avLst/>
              <a:gdLst/>
              <a:ahLst/>
              <a:cxnLst/>
              <a:rect l="l" t="t" r="r" b="b"/>
              <a:pathLst>
                <a:path w="6322059" h="593725">
                  <a:moveTo>
                    <a:pt x="4485030" y="305396"/>
                  </a:moveTo>
                  <a:lnTo>
                    <a:pt x="1766963" y="305396"/>
                  </a:lnTo>
                  <a:lnTo>
                    <a:pt x="1766963" y="593356"/>
                  </a:lnTo>
                  <a:lnTo>
                    <a:pt x="4485030" y="593356"/>
                  </a:lnTo>
                  <a:lnTo>
                    <a:pt x="4485030" y="305396"/>
                  </a:lnTo>
                  <a:close/>
                </a:path>
                <a:path w="6322059" h="593725">
                  <a:moveTo>
                    <a:pt x="6321806" y="0"/>
                  </a:moveTo>
                  <a:lnTo>
                    <a:pt x="0" y="0"/>
                  </a:lnTo>
                  <a:lnTo>
                    <a:pt x="0" y="287947"/>
                  </a:lnTo>
                  <a:lnTo>
                    <a:pt x="6321806" y="287947"/>
                  </a:lnTo>
                  <a:lnTo>
                    <a:pt x="6321806" y="0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8605603" y="24858289"/>
            <a:ext cx="14180554" cy="615553"/>
          </a:xfrm>
          <a:prstGeom prst="rect">
            <a:avLst/>
          </a:prstGeom>
          <a:solidFill>
            <a:srgbClr val="C0C0C0"/>
          </a:solidFill>
        </p:spPr>
        <p:txBody>
          <a:bodyPr vert="horz" wrap="square" lIns="0" tIns="0" rIns="0" bIns="0" rtlCol="0">
            <a:spAutoFit/>
          </a:bodyPr>
          <a:lstStyle/>
          <a:p>
            <a:pPr marL="34650">
              <a:lnSpc>
                <a:spcPts val="4835"/>
              </a:lnSpc>
            </a:pPr>
            <a:r>
              <a:rPr sz="4365" spc="-55" dirty="0">
                <a:latin typeface="Arial"/>
                <a:cs typeface="Arial"/>
              </a:rPr>
              <a:t>Todd</a:t>
            </a:r>
            <a:r>
              <a:rPr sz="4365" spc="-44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&amp;</a:t>
            </a:r>
            <a:r>
              <a:rPr sz="4365" spc="22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Sargent</a:t>
            </a:r>
            <a:r>
              <a:rPr sz="4365" spc="-76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is</a:t>
            </a:r>
            <a:r>
              <a:rPr sz="4365" spc="65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currently</a:t>
            </a:r>
            <a:r>
              <a:rPr sz="4365" spc="-175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working</a:t>
            </a:r>
            <a:r>
              <a:rPr sz="4365" spc="-98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on</a:t>
            </a:r>
            <a:r>
              <a:rPr sz="4365" spc="-33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the</a:t>
            </a:r>
            <a:r>
              <a:rPr sz="4365" spc="44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ISU</a:t>
            </a:r>
            <a:r>
              <a:rPr sz="4365" spc="218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feed</a:t>
            </a:r>
            <a:r>
              <a:rPr sz="4365" spc="-109" dirty="0">
                <a:latin typeface="Arial"/>
                <a:cs typeface="Arial"/>
              </a:rPr>
              <a:t> </a:t>
            </a:r>
            <a:r>
              <a:rPr sz="4365" spc="-22" dirty="0">
                <a:latin typeface="Arial"/>
                <a:cs typeface="Arial"/>
              </a:rPr>
              <a:t>mill,</a:t>
            </a:r>
            <a:endParaRPr sz="4365" dirty="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605603" y="25447339"/>
            <a:ext cx="14180554" cy="615553"/>
          </a:xfrm>
          <a:prstGeom prst="rect">
            <a:avLst/>
          </a:prstGeom>
          <a:solidFill>
            <a:srgbClr val="C0C0C0"/>
          </a:solidFill>
        </p:spPr>
        <p:txBody>
          <a:bodyPr vert="horz" wrap="square" lIns="0" tIns="0" rIns="0" bIns="0" rtlCol="0">
            <a:spAutoFit/>
          </a:bodyPr>
          <a:lstStyle/>
          <a:p>
            <a:pPr marL="5544">
              <a:lnSpc>
                <a:spcPts val="4835"/>
              </a:lnSpc>
            </a:pPr>
            <a:r>
              <a:rPr sz="4365" dirty="0">
                <a:latin typeface="Arial"/>
                <a:cs typeface="Arial"/>
              </a:rPr>
              <a:t>which</a:t>
            </a:r>
            <a:r>
              <a:rPr sz="4365" spc="-87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is</a:t>
            </a:r>
            <a:r>
              <a:rPr sz="4365" spc="98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located just</a:t>
            </a:r>
            <a:r>
              <a:rPr sz="4365" spc="-33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off</a:t>
            </a:r>
            <a:r>
              <a:rPr sz="4365" spc="33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Highway</a:t>
            </a:r>
            <a:r>
              <a:rPr sz="4365" spc="-131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30.</a:t>
            </a:r>
            <a:r>
              <a:rPr sz="4365" spc="-44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This</a:t>
            </a:r>
            <a:r>
              <a:rPr sz="4365" spc="33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was</a:t>
            </a:r>
            <a:r>
              <a:rPr sz="4365" spc="22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the</a:t>
            </a:r>
            <a:r>
              <a:rPr sz="4365" spc="76" dirty="0">
                <a:latin typeface="Arial"/>
                <a:cs typeface="Arial"/>
              </a:rPr>
              <a:t> </a:t>
            </a:r>
            <a:r>
              <a:rPr sz="4365" spc="-22" dirty="0">
                <a:latin typeface="Arial"/>
                <a:cs typeface="Arial"/>
              </a:rPr>
              <a:t>jobsite</a:t>
            </a:r>
            <a:endParaRPr sz="4365" dirty="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8605603" y="25885047"/>
            <a:ext cx="13681580" cy="706712"/>
          </a:xfrm>
          <a:prstGeom prst="rect">
            <a:avLst/>
          </a:prstGeom>
        </p:spPr>
        <p:txBody>
          <a:bodyPr vert="horz" wrap="square" lIns="0" tIns="34651" rIns="0" bIns="0" rtlCol="0">
            <a:spAutoFit/>
          </a:bodyPr>
          <a:lstStyle/>
          <a:p>
            <a:pPr marL="27720">
              <a:spcBef>
                <a:spcPts val="273"/>
              </a:spcBef>
            </a:pPr>
            <a:r>
              <a:rPr sz="4365" dirty="0">
                <a:latin typeface="Arial"/>
                <a:cs typeface="Arial"/>
              </a:rPr>
              <a:t>where</a:t>
            </a:r>
            <a:r>
              <a:rPr sz="4365" spc="-76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we</a:t>
            </a:r>
            <a:r>
              <a:rPr sz="4365" spc="11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tested</a:t>
            </a:r>
            <a:r>
              <a:rPr sz="4365" spc="98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our</a:t>
            </a:r>
            <a:r>
              <a:rPr sz="4365" spc="22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form to</a:t>
            </a:r>
            <a:r>
              <a:rPr sz="4365" spc="87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ensure</a:t>
            </a:r>
            <a:r>
              <a:rPr sz="4365" spc="-65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it</a:t>
            </a:r>
            <a:r>
              <a:rPr sz="4365" spc="44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covered</a:t>
            </a:r>
            <a:r>
              <a:rPr sz="4365" spc="22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all</a:t>
            </a:r>
            <a:r>
              <a:rPr sz="4365" spc="-98" dirty="0">
                <a:latin typeface="Arial"/>
                <a:cs typeface="Arial"/>
              </a:rPr>
              <a:t> </a:t>
            </a:r>
            <a:r>
              <a:rPr sz="4365" dirty="0">
                <a:latin typeface="Arial"/>
                <a:cs typeface="Arial"/>
              </a:rPr>
              <a:t>of</a:t>
            </a:r>
            <a:r>
              <a:rPr sz="4365" spc="44" dirty="0">
                <a:latin typeface="Arial"/>
                <a:cs typeface="Arial"/>
              </a:rPr>
              <a:t> </a:t>
            </a:r>
            <a:r>
              <a:rPr sz="4365" spc="-55" dirty="0">
                <a:latin typeface="Arial"/>
                <a:cs typeface="Arial"/>
              </a:rPr>
              <a:t>the</a:t>
            </a:r>
            <a:endParaRPr sz="4365"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2704810" y="26434421"/>
            <a:ext cx="5982140" cy="706712"/>
          </a:xfrm>
          <a:prstGeom prst="rect">
            <a:avLst/>
          </a:prstGeom>
        </p:spPr>
        <p:txBody>
          <a:bodyPr vert="horz" wrap="square" lIns="0" tIns="34651" rIns="0" bIns="0" rtlCol="0">
            <a:spAutoFit/>
          </a:bodyPr>
          <a:lstStyle/>
          <a:p>
            <a:pPr marL="27720">
              <a:spcBef>
                <a:spcPts val="273"/>
              </a:spcBef>
            </a:pPr>
            <a:r>
              <a:rPr sz="4365" dirty="0">
                <a:latin typeface="Arial"/>
                <a:cs typeface="Arial"/>
              </a:rPr>
              <a:t>necessary </a:t>
            </a:r>
            <a:r>
              <a:rPr sz="4365" spc="-22" dirty="0" smtClean="0">
                <a:latin typeface="Arial"/>
                <a:cs typeface="Arial"/>
              </a:rPr>
              <a:t>components</a:t>
            </a:r>
            <a:endParaRPr sz="4365" dirty="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778372" y="6280350"/>
            <a:ext cx="15361458" cy="2596995"/>
          </a:xfrm>
          <a:prstGeom prst="rect">
            <a:avLst/>
          </a:prstGeom>
          <a:solidFill>
            <a:srgbClr val="F1F1F1"/>
          </a:solidFill>
          <a:ln w="4362">
            <a:solidFill>
              <a:srgbClr val="2C2C89"/>
            </a:solidFill>
          </a:ln>
        </p:spPr>
        <p:txBody>
          <a:bodyPr vert="horz" wrap="square" lIns="0" tIns="31879" rIns="0" bIns="0" rtlCol="0">
            <a:spAutoFit/>
          </a:bodyPr>
          <a:lstStyle/>
          <a:p>
            <a:pPr algn="ctr">
              <a:lnSpc>
                <a:spcPts val="7847"/>
              </a:lnSpc>
              <a:spcBef>
                <a:spcPts val="251"/>
              </a:spcBef>
            </a:pPr>
            <a:r>
              <a:rPr sz="6548" b="1" spc="-22" dirty="0">
                <a:latin typeface="Arial"/>
                <a:cs typeface="Arial"/>
              </a:rPr>
              <a:t>Objective</a:t>
            </a:r>
            <a:endParaRPr sz="6548" dirty="0">
              <a:latin typeface="Arial"/>
              <a:cs typeface="Arial"/>
            </a:endParaRPr>
          </a:p>
          <a:p>
            <a:pPr marL="121969" marR="101179" algn="l">
              <a:lnSpc>
                <a:spcPts val="6002"/>
              </a:lnSpc>
              <a:spcBef>
                <a:spcPts val="196"/>
              </a:spcBef>
            </a:pPr>
            <a:r>
              <a:rPr sz="5020" dirty="0">
                <a:latin typeface="Arial"/>
                <a:cs typeface="Arial"/>
              </a:rPr>
              <a:t>Reduce</a:t>
            </a:r>
            <a:r>
              <a:rPr sz="5020" spc="-17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overspending</a:t>
            </a:r>
            <a:r>
              <a:rPr sz="5020" spc="-131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within</a:t>
            </a:r>
            <a:r>
              <a:rPr sz="5020" spc="-5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the</a:t>
            </a:r>
            <a:r>
              <a:rPr sz="5020" spc="-142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safety</a:t>
            </a:r>
            <a:r>
              <a:rPr sz="5020" spc="-207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department</a:t>
            </a:r>
            <a:r>
              <a:rPr sz="5020" spc="-218" dirty="0">
                <a:latin typeface="Arial"/>
                <a:cs typeface="Arial"/>
              </a:rPr>
              <a:t> </a:t>
            </a:r>
            <a:r>
              <a:rPr sz="5020" spc="-55" dirty="0" smtClean="0">
                <a:latin typeface="Arial"/>
                <a:cs typeface="Arial"/>
              </a:rPr>
              <a:t>by</a:t>
            </a:r>
            <a:r>
              <a:rPr lang="en-US" sz="5020" spc="-55" dirty="0" smtClean="0">
                <a:latin typeface="Arial"/>
                <a:cs typeface="Arial"/>
              </a:rPr>
              <a:t> </a:t>
            </a:r>
            <a:r>
              <a:rPr sz="5020" dirty="0" smtClean="0">
                <a:latin typeface="Arial"/>
                <a:cs typeface="Arial"/>
              </a:rPr>
              <a:t>implementing</a:t>
            </a:r>
            <a:r>
              <a:rPr sz="5020" spc="-273" dirty="0" smtClean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an</a:t>
            </a:r>
            <a:r>
              <a:rPr sz="5020" spc="-109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inventory</a:t>
            </a:r>
            <a:r>
              <a:rPr sz="5020" spc="-65" dirty="0">
                <a:latin typeface="Arial"/>
                <a:cs typeface="Arial"/>
              </a:rPr>
              <a:t> </a:t>
            </a:r>
            <a:r>
              <a:rPr sz="5020" dirty="0">
                <a:latin typeface="Arial"/>
                <a:cs typeface="Arial"/>
              </a:rPr>
              <a:t>management</a:t>
            </a:r>
            <a:r>
              <a:rPr sz="5020" spc="-262" dirty="0">
                <a:latin typeface="Arial"/>
                <a:cs typeface="Arial"/>
              </a:rPr>
              <a:t> </a:t>
            </a:r>
            <a:r>
              <a:rPr sz="5020" spc="-22" dirty="0" smtClean="0">
                <a:latin typeface="Arial"/>
                <a:cs typeface="Arial"/>
              </a:rPr>
              <a:t>system</a:t>
            </a:r>
            <a:endParaRPr sz="502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15247E9BDDDE48AB816008E8BFBAFE" ma:contentTypeVersion="16" ma:contentTypeDescription="Create a new document." ma:contentTypeScope="" ma:versionID="dbb58a1fa4df48ef8432bfbf4c55a767">
  <xsd:schema xmlns:xsd="http://www.w3.org/2001/XMLSchema" xmlns:xs="http://www.w3.org/2001/XMLSchema" xmlns:p="http://schemas.microsoft.com/office/2006/metadata/properties" xmlns:ns2="40d7b083-ea40-48bd-bd72-fb8430f4b2d5" xmlns:ns3="e9217b18-2d6c-49de-a896-e2667ef880c2" targetNamespace="http://schemas.microsoft.com/office/2006/metadata/properties" ma:root="true" ma:fieldsID="201a04534817a5207f8b811cdb5a4798" ns2:_="" ns3:_="">
    <xsd:import namespace="40d7b083-ea40-48bd-bd72-fb8430f4b2d5"/>
    <xsd:import namespace="e9217b18-2d6c-49de-a896-e2667ef880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d7b083-ea40-48bd-bd72-fb8430f4b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de203d1-7cfb-462f-9308-eb621c314a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17b18-2d6c-49de-a896-e2667ef880c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4d29f0c-9891-4ee0-b230-393259b39be0}" ma:internalName="TaxCatchAll" ma:showField="CatchAllData" ma:web="e9217b18-2d6c-49de-a896-e2667ef880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0d7b083-ea40-48bd-bd72-fb8430f4b2d5">
      <Terms xmlns="http://schemas.microsoft.com/office/infopath/2007/PartnerControls"/>
    </lcf76f155ced4ddcb4097134ff3c332f>
    <TaxCatchAll xmlns="e9217b18-2d6c-49de-a896-e2667ef880c2" xsi:nil="true"/>
  </documentManagement>
</p:properties>
</file>

<file path=customXml/itemProps1.xml><?xml version="1.0" encoding="utf-8"?>
<ds:datastoreItem xmlns:ds="http://schemas.openxmlformats.org/officeDocument/2006/customXml" ds:itemID="{2445196C-B9C8-4265-91D9-3CE3D6C12A3F}"/>
</file>

<file path=customXml/itemProps2.xml><?xml version="1.0" encoding="utf-8"?>
<ds:datastoreItem xmlns:ds="http://schemas.openxmlformats.org/officeDocument/2006/customXml" ds:itemID="{8B819B0A-C86E-4BF2-A96F-41695676AFBF}"/>
</file>

<file path=customXml/itemProps3.xml><?xml version="1.0" encoding="utf-8"?>
<ds:datastoreItem xmlns:ds="http://schemas.openxmlformats.org/officeDocument/2006/customXml" ds:itemID="{EBDA6511-52CD-4956-B16A-A9CBCE250E8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428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Koziel, Jacek A [A&amp;BE]</cp:lastModifiedBy>
  <cp:revision>3</cp:revision>
  <dcterms:created xsi:type="dcterms:W3CDTF">2022-04-22T13:38:11Z</dcterms:created>
  <dcterms:modified xsi:type="dcterms:W3CDTF">2022-04-22T13:53:39Z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2022-04-21T00:00:00Z</vt:filetime>
  </property>
  <property fmtid="{D5CDD505-2E9C-101B-9397-08002B2CF9AE}" pid="3" name="LastSaved">
    <vt:filetime>2022-04-22T00:00:00Z</vt:filetime>
  </property>
  <property fmtid="{D5CDD505-2E9C-101B-9397-08002B2CF9AE}" pid="4" name="ContentTypeId">
    <vt:lpwstr>0x0101006A15247E9BDDDE48AB816008E8BFBAFE</vt:lpwstr>
  </property>
</Properties>
</file>