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66" r:id="rId5"/>
    <p:sldId id="263" r:id="rId6"/>
    <p:sldId id="260" r:id="rId7"/>
    <p:sldId id="267" r:id="rId8"/>
    <p:sldId id="265" r:id="rId9"/>
    <p:sldId id="264" r:id="rId10"/>
    <p:sldId id="262" r:id="rId11"/>
    <p:sldId id="261"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824" autoAdjust="0"/>
  </p:normalViewPr>
  <p:slideViewPr>
    <p:cSldViewPr snapToGrid="0" snapToObjects="1">
      <p:cViewPr>
        <p:scale>
          <a:sx n="90" d="100"/>
          <a:sy n="90" d="100"/>
        </p:scale>
        <p:origin x="-98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0B9932-502D-1246-96E6-7FC507DE1D6D}" type="datetimeFigureOut">
              <a:rPr lang="en-US" smtClean="0"/>
              <a:t>4/9/17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02748D-8D02-E743-8B11-469A50A44EC4}" type="slidenum">
              <a:rPr lang="en-US" smtClean="0"/>
              <a:t>‹#›</a:t>
            </a:fld>
            <a:endParaRPr lang="en-US"/>
          </a:p>
        </p:txBody>
      </p:sp>
    </p:spTree>
    <p:extLst>
      <p:ext uri="{BB962C8B-B14F-4D97-AF65-F5344CB8AC3E}">
        <p14:creationId xmlns:p14="http://schemas.microsoft.com/office/powerpoint/2010/main" val="13373149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02748D-8D02-E743-8B11-469A50A44EC4}" type="slidenum">
              <a:rPr lang="en-US" smtClean="0"/>
              <a:t>1</a:t>
            </a:fld>
            <a:endParaRPr lang="en-US"/>
          </a:p>
        </p:txBody>
      </p:sp>
    </p:spTree>
    <p:extLst>
      <p:ext uri="{BB962C8B-B14F-4D97-AF65-F5344CB8AC3E}">
        <p14:creationId xmlns:p14="http://schemas.microsoft.com/office/powerpoint/2010/main" val="2366076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seen</a:t>
            </a:r>
            <a:r>
              <a:rPr lang="en-US" baseline="0" dirty="0" smtClean="0"/>
              <a:t> in my findings, mental health can affect all aspects of students lives, from performance at school and work to relationships with family and friends. </a:t>
            </a:r>
          </a:p>
          <a:p>
            <a:r>
              <a:rPr lang="en-US" dirty="0" smtClean="0"/>
              <a:t>-feelings</a:t>
            </a:r>
            <a:r>
              <a:rPr lang="en-US" baseline="0" dirty="0" smtClean="0"/>
              <a:t> of stress, anxiety and being overwhelmed were very common among respondent-these are also some of the most common mental health concerns seen nationwide among college students</a:t>
            </a:r>
          </a:p>
          <a:p>
            <a:r>
              <a:rPr lang="en-US" baseline="0" dirty="0" smtClean="0"/>
              <a:t>-because of the higher perceived public stigma over personal stigma, stigma is still seen as a barrier to both seeking help and discussing mental health concerns with peers, which was also found in my preliminary research </a:t>
            </a:r>
          </a:p>
          <a:p>
            <a:r>
              <a:rPr lang="en-US" dirty="0" smtClean="0"/>
              <a:t>-Those who have previously</a:t>
            </a:r>
            <a:r>
              <a:rPr lang="en-US" baseline="0" dirty="0" smtClean="0"/>
              <a:t> been diagnosed with mental health illnesses are very likely to use resources, especially counseling, after the diagnosis and onset of these issues</a:t>
            </a:r>
          </a:p>
        </p:txBody>
      </p:sp>
      <p:sp>
        <p:nvSpPr>
          <p:cNvPr id="4" name="Slide Number Placeholder 3"/>
          <p:cNvSpPr>
            <a:spLocks noGrp="1"/>
          </p:cNvSpPr>
          <p:nvPr>
            <p:ph type="sldNum" sz="quarter" idx="10"/>
          </p:nvPr>
        </p:nvSpPr>
        <p:spPr/>
        <p:txBody>
          <a:bodyPr/>
          <a:lstStyle/>
          <a:p>
            <a:fld id="{CC02748D-8D02-E743-8B11-469A50A44EC4}" type="slidenum">
              <a:rPr lang="en-US" smtClean="0"/>
              <a:t>10</a:t>
            </a:fld>
            <a:endParaRPr lang="en-US"/>
          </a:p>
        </p:txBody>
      </p:sp>
    </p:spTree>
    <p:extLst>
      <p:ext uri="{BB962C8B-B14F-4D97-AF65-F5344CB8AC3E}">
        <p14:creationId xmlns:p14="http://schemas.microsoft.com/office/powerpoint/2010/main" val="21600791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-Mental health is a topic many people don’t understand and aren’t always comfortable discussing but one leadership theory could help us to better understand what others are going through when they have mental health concerns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-Emotional Intelligence is a leadership theory with four different sectors, self-awareness, social awareness, self-management and relationship management</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-Self-awareness involves being aware of your own emotions, understanding why you have those emotions and knowing the implications of those emotions while social awareness relates to knowing and recognizing the emotions of others and being able to empathize with them, regardless of if you know what they are feeling or not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-When addressing mental health concerns in others, empathy is so important, you will not always know exactly what someone else is going through but by listening and showing empathy and concern for them, you are able to help them become more comfortable accepting the issues they have and are helping to eliminate the stigma associated with mental health</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-Stigma change is an important step in being able to openly communicate about mental health, and for those suffering from mental health issues to seek the help they need, without fear of being judged or ridiculed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Student Wellness center is a wonderful resource, that not many people know about yet, for raising awareness of mental health and to promote healthy behaviors that could potentially prevent the onset of serious mental health concerns, their efforts can help to curve  a lot of mental health issues within our campus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-Recognizing that mental health is more than just taking care of your mind is crucial in helping to change the way mental health is viewed. Taking care of your mind is just as important as taking care of your body. If you aren’t eating right, exercising or sleeping right, that can be affecting your mind in ways that you don’t even realize.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Mental health is such an important topic, especially in college environments because it is when most mental health concerns are first onset. By taking a step back to have a more holistic view of your own mental health, and by being emotionally intelligent about those around you, we could put an end to the stigma behind mental health. </a:t>
            </a:r>
          </a:p>
        </p:txBody>
      </p:sp>
      <p:sp>
        <p:nvSpPr>
          <p:cNvPr id="4" name="Slide Number Placeholder 3"/>
          <p:cNvSpPr>
            <a:spLocks noGrp="1"/>
          </p:cNvSpPr>
          <p:nvPr>
            <p:ph type="sldNum" sz="quarter" idx="10"/>
          </p:nvPr>
        </p:nvSpPr>
        <p:spPr/>
        <p:txBody>
          <a:bodyPr/>
          <a:lstStyle/>
          <a:p>
            <a:fld id="{CC02748D-8D02-E743-8B11-469A50A44EC4}" type="slidenum">
              <a:rPr lang="en-US" smtClean="0"/>
              <a:t>11</a:t>
            </a:fld>
            <a:endParaRPr lang="en-US"/>
          </a:p>
        </p:txBody>
      </p:sp>
    </p:spTree>
    <p:extLst>
      <p:ext uri="{BB962C8B-B14F-4D97-AF65-F5344CB8AC3E}">
        <p14:creationId xmlns:p14="http://schemas.microsoft.com/office/powerpoint/2010/main" val="222639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02748D-8D02-E743-8B11-469A50A44EC4}" type="slidenum">
              <a:rPr lang="en-US" smtClean="0"/>
              <a:t>12</a:t>
            </a:fld>
            <a:endParaRPr lang="en-US"/>
          </a:p>
        </p:txBody>
      </p:sp>
    </p:spTree>
    <p:extLst>
      <p:ext uri="{BB962C8B-B14F-4D97-AF65-F5344CB8AC3E}">
        <p14:creationId xmlns:p14="http://schemas.microsoft.com/office/powerpoint/2010/main" val="215638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1-1:30</a:t>
            </a:r>
            <a:r>
              <a:rPr lang="en-US" baseline="0" dirty="0" smtClean="0"/>
              <a:t> minutes</a:t>
            </a:r>
          </a:p>
          <a:p>
            <a:r>
              <a:rPr lang="en-US" baseline="0" dirty="0" smtClean="0"/>
              <a:t>-research project for capstone </a:t>
            </a:r>
            <a:r>
              <a:rPr lang="en-US" baseline="0" dirty="0" smtClean="0"/>
              <a:t>course </a:t>
            </a:r>
          </a:p>
          <a:p>
            <a:r>
              <a:rPr lang="en-US" baseline="0" dirty="0" smtClean="0"/>
              <a:t>-mental health is an issue that affects millions of people all across the world, but is particularly important in young adulthood, as that is when the most mental health disorders are first onset</a:t>
            </a:r>
          </a:p>
          <a:p>
            <a:r>
              <a:rPr lang="en-US" baseline="0" dirty="0" smtClean="0"/>
              <a:t>-this is for many reasons, but because young adults are attending college at higher rates than generations past, more colleges are seeing the effects of these mental health issues in students </a:t>
            </a:r>
          </a:p>
          <a:p>
            <a:r>
              <a:rPr lang="en-US" baseline="0" dirty="0" smtClean="0"/>
              <a:t>-looking at the prevalence of mental health on ISU campus based on common feelings and behaviors reported by students </a:t>
            </a:r>
          </a:p>
          <a:p>
            <a:r>
              <a:rPr lang="en-US" baseline="0" dirty="0" smtClean="0"/>
              <a:t>-determine </a:t>
            </a:r>
            <a:r>
              <a:rPr lang="en-US" baseline="0" dirty="0" err="1" smtClean="0"/>
              <a:t>theeffect</a:t>
            </a:r>
            <a:r>
              <a:rPr lang="en-US" baseline="0" dirty="0" smtClean="0"/>
              <a:t> resources available to students are helping with and/or treating mental health concerns</a:t>
            </a:r>
            <a:endParaRPr lang="en-US" dirty="0"/>
          </a:p>
        </p:txBody>
      </p:sp>
      <p:sp>
        <p:nvSpPr>
          <p:cNvPr id="4" name="Slide Number Placeholder 3"/>
          <p:cNvSpPr>
            <a:spLocks noGrp="1"/>
          </p:cNvSpPr>
          <p:nvPr>
            <p:ph type="sldNum" sz="quarter" idx="10"/>
          </p:nvPr>
        </p:nvSpPr>
        <p:spPr/>
        <p:txBody>
          <a:bodyPr/>
          <a:lstStyle/>
          <a:p>
            <a:fld id="{CC02748D-8D02-E743-8B11-469A50A44EC4}" type="slidenum">
              <a:rPr lang="en-US" smtClean="0"/>
              <a:t>2</a:t>
            </a:fld>
            <a:endParaRPr lang="en-US"/>
          </a:p>
        </p:txBody>
      </p:sp>
    </p:spTree>
    <p:extLst>
      <p:ext uri="{BB962C8B-B14F-4D97-AF65-F5344CB8AC3E}">
        <p14:creationId xmlns:p14="http://schemas.microsoft.com/office/powerpoint/2010/main" val="248179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a:t>
            </a:r>
            <a:r>
              <a:rPr lang="en-US" baseline="0" dirty="0" smtClean="0"/>
              <a:t> </a:t>
            </a:r>
            <a:r>
              <a:rPr lang="en-US" baseline="0" dirty="0" smtClean="0"/>
              <a:t>min</a:t>
            </a:r>
          </a:p>
          <a:p>
            <a:r>
              <a:rPr lang="en-US" baseline="0" dirty="0" smtClean="0"/>
              <a:t>-biggest reason students don</a:t>
            </a:r>
            <a:r>
              <a:rPr lang="uk-UA" baseline="0" dirty="0" smtClean="0"/>
              <a:t>’</a:t>
            </a:r>
            <a:r>
              <a:rPr lang="en-US" baseline="0" dirty="0" smtClean="0"/>
              <a:t>t seek help for mental health issues is due to the perceived stigma of mental health </a:t>
            </a:r>
          </a:p>
          <a:p>
            <a:r>
              <a:rPr lang="en-US" baseline="0" dirty="0" smtClean="0"/>
              <a:t>	-Oxford Dictionary defines stigma as a mark of disgrace associated with a particular circumstance, quality or person</a:t>
            </a:r>
          </a:p>
          <a:p>
            <a:r>
              <a:rPr lang="en-US" baseline="0" dirty="0" smtClean="0"/>
              <a:t>-young people are embarrassed or even ashamed of mental illness and therefore believe it is something that should be handled privately </a:t>
            </a:r>
          </a:p>
          <a:p>
            <a:r>
              <a:rPr lang="en-US" baseline="0" dirty="0" smtClean="0"/>
              <a:t>-stigma is the main barrier to care for mental health- as many don’t seek out the help they need because of the fear of what others will think </a:t>
            </a:r>
          </a:p>
          <a:p>
            <a:r>
              <a:rPr lang="en-US" baseline="0" dirty="0" smtClean="0"/>
              <a:t>-some people diagnosed with depression reported low self esteem and tasks such as finding a job are significant problems in their lives </a:t>
            </a:r>
          </a:p>
          <a:p>
            <a:endParaRPr lang="en-US" dirty="0"/>
          </a:p>
        </p:txBody>
      </p:sp>
      <p:sp>
        <p:nvSpPr>
          <p:cNvPr id="4" name="Slide Number Placeholder 3"/>
          <p:cNvSpPr>
            <a:spLocks noGrp="1"/>
          </p:cNvSpPr>
          <p:nvPr>
            <p:ph type="sldNum" sz="quarter" idx="10"/>
          </p:nvPr>
        </p:nvSpPr>
        <p:spPr/>
        <p:txBody>
          <a:bodyPr/>
          <a:lstStyle/>
          <a:p>
            <a:fld id="{CC02748D-8D02-E743-8B11-469A50A44EC4}" type="slidenum">
              <a:rPr lang="en-US" smtClean="0"/>
              <a:t>3</a:t>
            </a:fld>
            <a:endParaRPr lang="en-US"/>
          </a:p>
        </p:txBody>
      </p:sp>
    </p:spTree>
    <p:extLst>
      <p:ext uri="{BB962C8B-B14F-4D97-AF65-F5344CB8AC3E}">
        <p14:creationId xmlns:p14="http://schemas.microsoft.com/office/powerpoint/2010/main" val="1005219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preliminary research I have found many articles that discuss the relationship between stigma on mental health and help-seeking behaviors</a:t>
            </a:r>
          </a:p>
          <a:p>
            <a:r>
              <a:rPr lang="en-US" baseline="0" dirty="0" smtClean="0"/>
              <a:t>-These previous studies done only shown how stigma influences peoples intentions for seeking help, but doesn’t include actual behavior of seeking help</a:t>
            </a:r>
            <a:endParaRPr lang="en-US" dirty="0" smtClean="0"/>
          </a:p>
          <a:p>
            <a:r>
              <a:rPr lang="en-US" dirty="0" smtClean="0"/>
              <a:t>-It has been noted that prior </a:t>
            </a:r>
            <a:r>
              <a:rPr lang="en-US" dirty="0" smtClean="0"/>
              <a:t>to coming</a:t>
            </a:r>
            <a:r>
              <a:rPr lang="en-US" baseline="0" dirty="0" smtClean="0"/>
              <a:t> to college, </a:t>
            </a:r>
            <a:r>
              <a:rPr lang="en-US" baseline="0" dirty="0" smtClean="0"/>
              <a:t>today’s students </a:t>
            </a:r>
            <a:r>
              <a:rPr lang="en-US" baseline="0" dirty="0" smtClean="0"/>
              <a:t>have </a:t>
            </a:r>
            <a:r>
              <a:rPr lang="en-US" baseline="0" dirty="0" smtClean="0"/>
              <a:t>more experience and exposure </a:t>
            </a:r>
            <a:r>
              <a:rPr lang="en-US" baseline="0" dirty="0" smtClean="0"/>
              <a:t>to mental health services </a:t>
            </a:r>
            <a:r>
              <a:rPr lang="en-US" baseline="0" dirty="0" smtClean="0"/>
              <a:t>more than </a:t>
            </a:r>
            <a:r>
              <a:rPr lang="en-US" baseline="0" dirty="0" smtClean="0"/>
              <a:t>previous generations </a:t>
            </a:r>
            <a:r>
              <a:rPr lang="en-US" baseline="0" dirty="0" smtClean="0"/>
              <a:t>have </a:t>
            </a:r>
          </a:p>
          <a:p>
            <a:r>
              <a:rPr lang="en-US" baseline="0" dirty="0" smtClean="0"/>
              <a:t>- Compared to past generations, we’ve seen a greater acceptance of treatment for those with mental health problems which in turn has caused an increase in demand for these services </a:t>
            </a:r>
            <a:endParaRPr lang="en-US" dirty="0" smtClean="0"/>
          </a:p>
          <a:p>
            <a:r>
              <a:rPr lang="en-US" dirty="0" smtClean="0"/>
              <a:t>-Budget shortfalls </a:t>
            </a:r>
            <a:r>
              <a:rPr lang="en-US" dirty="0" smtClean="0"/>
              <a:t>have</a:t>
            </a:r>
            <a:r>
              <a:rPr lang="en-US" baseline="0" dirty="0" smtClean="0"/>
              <a:t> led </a:t>
            </a:r>
            <a:r>
              <a:rPr lang="en-US" dirty="0" smtClean="0"/>
              <a:t>to </a:t>
            </a:r>
            <a:r>
              <a:rPr lang="en-US" dirty="0" smtClean="0"/>
              <a:t>an increase in</a:t>
            </a:r>
            <a:r>
              <a:rPr lang="en-US" baseline="0" dirty="0" smtClean="0"/>
              <a:t> use of medications, shorter forms of psychotherapy and peer counseling programs over one-on-one counseling </a:t>
            </a:r>
          </a:p>
          <a:p>
            <a:r>
              <a:rPr lang="en-US" baseline="0" dirty="0" smtClean="0"/>
              <a:t>-funding for mental health services has increased over time but some universities are finding they need to charge separate health fees to cover </a:t>
            </a:r>
            <a:r>
              <a:rPr lang="en-US" baseline="0" dirty="0" smtClean="0"/>
              <a:t>the treatment of mental health issues </a:t>
            </a:r>
            <a:endParaRPr lang="en-US" dirty="0"/>
          </a:p>
        </p:txBody>
      </p:sp>
      <p:sp>
        <p:nvSpPr>
          <p:cNvPr id="4" name="Slide Number Placeholder 3"/>
          <p:cNvSpPr>
            <a:spLocks noGrp="1"/>
          </p:cNvSpPr>
          <p:nvPr>
            <p:ph type="sldNum" sz="quarter" idx="10"/>
          </p:nvPr>
        </p:nvSpPr>
        <p:spPr/>
        <p:txBody>
          <a:bodyPr/>
          <a:lstStyle/>
          <a:p>
            <a:fld id="{CC02748D-8D02-E743-8B11-469A50A44EC4}" type="slidenum">
              <a:rPr lang="en-US" smtClean="0"/>
              <a:t>4</a:t>
            </a:fld>
            <a:endParaRPr lang="en-US"/>
          </a:p>
        </p:txBody>
      </p:sp>
    </p:spTree>
    <p:extLst>
      <p:ext uri="{BB962C8B-B14F-4D97-AF65-F5344CB8AC3E}">
        <p14:creationId xmlns:p14="http://schemas.microsoft.com/office/powerpoint/2010/main" val="1112870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 </a:t>
            </a:r>
            <a:r>
              <a:rPr lang="en-US" dirty="0" smtClean="0"/>
              <a:t>min</a:t>
            </a:r>
          </a:p>
          <a:p>
            <a:r>
              <a:rPr lang="en-US" dirty="0" smtClean="0"/>
              <a:t>For</a:t>
            </a:r>
            <a:r>
              <a:rPr lang="en-US" baseline="0" dirty="0" smtClean="0"/>
              <a:t> my own research, I developed a survey to determine common feelings of students that correlate with mental health issues as well as stigmatized beliefs of mental health </a:t>
            </a:r>
            <a:endParaRPr lang="en-US" dirty="0" smtClean="0"/>
          </a:p>
          <a:p>
            <a:r>
              <a:rPr lang="en-US" dirty="0" smtClean="0"/>
              <a:t>-anonymous</a:t>
            </a:r>
            <a:r>
              <a:rPr lang="en-US" baseline="0" dirty="0" smtClean="0"/>
              <a:t> survey for college students with 10 questions pertaining to feelings and behaviors experienced within the past two weeks and 8 questions pertaining to perceived personal and public stigma </a:t>
            </a:r>
          </a:p>
          <a:p>
            <a:r>
              <a:rPr lang="en-US" baseline="0" dirty="0" smtClean="0"/>
              <a:t>-certain demographics were also recorded, including gender, ethnicity and geographical location of hometown in terms of rural, suburban or urban </a:t>
            </a:r>
          </a:p>
          <a:p>
            <a:r>
              <a:rPr lang="en-US" baseline="0" dirty="0" smtClean="0"/>
              <a:t>I also conducted interviews with 3 professionals at Iowa State in the mental health field </a:t>
            </a:r>
          </a:p>
          <a:p>
            <a:r>
              <a:rPr lang="en-US" baseline="0" dirty="0" smtClean="0"/>
              <a:t>-I asked 5 questions pertaining to the resources available on this campus, how effective they believe the resources are, and what trends they see In mental health on this campus </a:t>
            </a:r>
          </a:p>
        </p:txBody>
      </p:sp>
      <p:sp>
        <p:nvSpPr>
          <p:cNvPr id="4" name="Slide Number Placeholder 3"/>
          <p:cNvSpPr>
            <a:spLocks noGrp="1"/>
          </p:cNvSpPr>
          <p:nvPr>
            <p:ph type="sldNum" sz="quarter" idx="10"/>
          </p:nvPr>
        </p:nvSpPr>
        <p:spPr/>
        <p:txBody>
          <a:bodyPr/>
          <a:lstStyle/>
          <a:p>
            <a:fld id="{CC02748D-8D02-E743-8B11-469A50A44EC4}" type="slidenum">
              <a:rPr lang="en-US" smtClean="0"/>
              <a:t>5</a:t>
            </a:fld>
            <a:endParaRPr lang="en-US"/>
          </a:p>
        </p:txBody>
      </p:sp>
    </p:spTree>
    <p:extLst>
      <p:ext uri="{BB962C8B-B14F-4D97-AF65-F5344CB8AC3E}">
        <p14:creationId xmlns:p14="http://schemas.microsoft.com/office/powerpoint/2010/main" val="882312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analyzing</a:t>
            </a:r>
            <a:r>
              <a:rPr lang="en-US" baseline="0" dirty="0" smtClean="0"/>
              <a:t> my survey results, I found that among students who reported previously being diagnosed with a mental illness, counseling was the most sought out resource, with 90% saying they had received some form of 1 on 1 counseling. In addition,14% indicated they had received some type of peer counseling as treatment for mental health issues. Other forms of treatment included biofeedback programs and self-teaching</a:t>
            </a:r>
          </a:p>
          <a:p>
            <a:r>
              <a:rPr lang="en-US" baseline="0" dirty="0" smtClean="0"/>
              <a:t>-Something I found interesting was the differences in responses from perceived personal stigma and perceived public stigma, The first questions asked were relating to personal stigma while the last questions included the beliefs of others and related to the public stigma of mental health. Respondents were much more likely to strongly agree and agree with statements beginning with “I believe people think</a:t>
            </a:r>
            <a:r>
              <a:rPr lang="is-IS" baseline="0" dirty="0" smtClean="0"/>
              <a:t>…” rather than the statements beginning with “I believe” </a:t>
            </a:r>
          </a:p>
          <a:p>
            <a:r>
              <a:rPr lang="is-IS" baseline="0" dirty="0" smtClean="0"/>
              <a:t>-If I was to conduct this survey again, I would tweak the questions to be exactly the same excpet for the beginning words to analyze more accurately the differences between public and personal stigma. </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CC02748D-8D02-E743-8B11-469A50A44EC4}" type="slidenum">
              <a:rPr lang="en-US" smtClean="0"/>
              <a:t>6</a:t>
            </a:fld>
            <a:endParaRPr lang="en-US"/>
          </a:p>
        </p:txBody>
      </p:sp>
    </p:spTree>
    <p:extLst>
      <p:ext uri="{BB962C8B-B14F-4D97-AF65-F5344CB8AC3E}">
        <p14:creationId xmlns:p14="http://schemas.microsoft.com/office/powerpoint/2010/main" val="2775810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analyzing the results from common feelings and behaviors, I found</a:t>
            </a:r>
            <a:r>
              <a:rPr lang="en-US" baseline="0" dirty="0" smtClean="0"/>
              <a:t> at least ¼ of respondents were often or always tired and had little energy, were unable to get thoughts out of their mind and felt anxious and tense. </a:t>
            </a:r>
          </a:p>
          <a:p>
            <a:r>
              <a:rPr lang="en-US" baseline="0" dirty="0" smtClean="0"/>
              <a:t>-no students responded that they never felt tired or had little energy</a:t>
            </a:r>
          </a:p>
          <a:p>
            <a:r>
              <a:rPr lang="en-US" baseline="0" dirty="0" smtClean="0"/>
              <a:t>-these are common feelings associated with the onset of mental illnesses, and are also very common feelings in college students nationwide</a:t>
            </a:r>
          </a:p>
        </p:txBody>
      </p:sp>
      <p:sp>
        <p:nvSpPr>
          <p:cNvPr id="4" name="Slide Number Placeholder 3"/>
          <p:cNvSpPr>
            <a:spLocks noGrp="1"/>
          </p:cNvSpPr>
          <p:nvPr>
            <p:ph type="sldNum" sz="quarter" idx="10"/>
          </p:nvPr>
        </p:nvSpPr>
        <p:spPr/>
        <p:txBody>
          <a:bodyPr/>
          <a:lstStyle/>
          <a:p>
            <a:fld id="{CC02748D-8D02-E743-8B11-469A50A44EC4}" type="slidenum">
              <a:rPr lang="en-US" smtClean="0"/>
              <a:t>7</a:t>
            </a:fld>
            <a:endParaRPr lang="en-US"/>
          </a:p>
        </p:txBody>
      </p:sp>
    </p:spTree>
    <p:extLst>
      <p:ext uri="{BB962C8B-B14F-4D97-AF65-F5344CB8AC3E}">
        <p14:creationId xmlns:p14="http://schemas.microsoft.com/office/powerpoint/2010/main" val="3249575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-Over half of respondents indicated having trouble concentrating or focusing at least some of the time</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-48%</a:t>
            </a:r>
            <a:r>
              <a:rPr lang="en-US" baseline="0" dirty="0" smtClean="0"/>
              <a:t> of students reported feeling sad, down or unhappy at least some of the time, however no one reported they always felt sad, down or unhappy during the two week span</a:t>
            </a:r>
            <a:endParaRPr lang="en-US" dirty="0" smtClean="0"/>
          </a:p>
          <a:p>
            <a:r>
              <a:rPr lang="en-US" dirty="0" smtClean="0"/>
              <a:t>-around 25% of respondents</a:t>
            </a:r>
            <a:r>
              <a:rPr lang="en-US" baseline="0" dirty="0" smtClean="0"/>
              <a:t> indicated they felt worried or fearful and anxious and tense at least some of the time</a:t>
            </a:r>
            <a:endParaRPr lang="en-US" dirty="0" smtClean="0"/>
          </a:p>
          <a:p>
            <a:r>
              <a:rPr lang="en-US" dirty="0" smtClean="0"/>
              <a:t>-46</a:t>
            </a:r>
            <a:r>
              <a:rPr lang="en-US" dirty="0" smtClean="0"/>
              <a:t>% of respondents indicated their behaviors affected relationships with friends or family sometimes, very often or </a:t>
            </a:r>
            <a:r>
              <a:rPr lang="en-US" dirty="0" smtClean="0"/>
              <a:t>always</a:t>
            </a:r>
          </a:p>
          <a:p>
            <a:r>
              <a:rPr lang="en-US" dirty="0" smtClean="0"/>
              <a:t>-61% of respondents</a:t>
            </a:r>
            <a:r>
              <a:rPr lang="en-US" baseline="0" dirty="0" smtClean="0"/>
              <a:t> indicated that they never turned to drugs or alcohol as a way to get by </a:t>
            </a:r>
            <a:endParaRPr lang="en-US" dirty="0"/>
          </a:p>
        </p:txBody>
      </p:sp>
      <p:sp>
        <p:nvSpPr>
          <p:cNvPr id="4" name="Slide Number Placeholder 3"/>
          <p:cNvSpPr>
            <a:spLocks noGrp="1"/>
          </p:cNvSpPr>
          <p:nvPr>
            <p:ph type="sldNum" sz="quarter" idx="10"/>
          </p:nvPr>
        </p:nvSpPr>
        <p:spPr/>
        <p:txBody>
          <a:bodyPr/>
          <a:lstStyle/>
          <a:p>
            <a:fld id="{CC02748D-8D02-E743-8B11-469A50A44EC4}" type="slidenum">
              <a:rPr lang="en-US" smtClean="0"/>
              <a:t>8</a:t>
            </a:fld>
            <a:endParaRPr lang="en-US"/>
          </a:p>
        </p:txBody>
      </p:sp>
    </p:spTree>
    <p:extLst>
      <p:ext uri="{BB962C8B-B14F-4D97-AF65-F5344CB8AC3E}">
        <p14:creationId xmlns:p14="http://schemas.microsoft.com/office/powerpoint/2010/main" val="4041626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a:t>
            </a:r>
            <a:r>
              <a:rPr lang="en-US" baseline="0" dirty="0" smtClean="0"/>
              <a:t> three interviewees indicated that counseling with student counseling services was the most sought out resource for students and they believe it was also one of the most effective and beneficial in helping with mental health concerns </a:t>
            </a:r>
          </a:p>
          <a:p>
            <a:r>
              <a:rPr lang="en-US" baseline="0" dirty="0" smtClean="0"/>
              <a:t>-with the multitude of students seeking out counseling services, the need for a waitlist has emerged, because of this group counseling or peer counseling has become very popular and one interviewee suggested it was a way to “help students realize they aren’t alone in their mental health struggles”</a:t>
            </a:r>
          </a:p>
          <a:p>
            <a:r>
              <a:rPr lang="en-US" baseline="0" dirty="0" smtClean="0"/>
              <a:t>-Another interviewee discussed the likelihood of students confiding in peers, such as roommates, friends, significant others and sometimes family, when mental health issues arise </a:t>
            </a:r>
          </a:p>
          <a:p>
            <a:r>
              <a:rPr lang="en-US" baseline="0" dirty="0" smtClean="0"/>
              <a:t>-the new Student Wellness Center’s goal is to be a holistic resource  and to have a proactive role in preventing mental health concerns by promotion of health and wellness for students in areas like stress management. Helping to recognize and manage these concerns before they get out of control </a:t>
            </a:r>
          </a:p>
          <a:p>
            <a:r>
              <a:rPr lang="en-US" baseline="0" dirty="0" smtClean="0"/>
              <a:t>-</a:t>
            </a:r>
            <a:r>
              <a:rPr lang="en-US" baseline="0" dirty="0" err="1" smtClean="0"/>
              <a:t>Thielen</a:t>
            </a:r>
            <a:r>
              <a:rPr lang="en-US" baseline="0" dirty="0" smtClean="0"/>
              <a:t> Student Health Center, Student Counseling Services and Student Wellness as a continuum of care for students </a:t>
            </a:r>
            <a:endParaRPr lang="en-US" dirty="0"/>
          </a:p>
        </p:txBody>
      </p:sp>
      <p:sp>
        <p:nvSpPr>
          <p:cNvPr id="4" name="Slide Number Placeholder 3"/>
          <p:cNvSpPr>
            <a:spLocks noGrp="1"/>
          </p:cNvSpPr>
          <p:nvPr>
            <p:ph type="sldNum" sz="quarter" idx="10"/>
          </p:nvPr>
        </p:nvSpPr>
        <p:spPr/>
        <p:txBody>
          <a:bodyPr/>
          <a:lstStyle/>
          <a:p>
            <a:fld id="{CC02748D-8D02-E743-8B11-469A50A44EC4}" type="slidenum">
              <a:rPr lang="en-US" smtClean="0"/>
              <a:t>9</a:t>
            </a:fld>
            <a:endParaRPr lang="en-US"/>
          </a:p>
        </p:txBody>
      </p:sp>
    </p:spTree>
    <p:extLst>
      <p:ext uri="{BB962C8B-B14F-4D97-AF65-F5344CB8AC3E}">
        <p14:creationId xmlns:p14="http://schemas.microsoft.com/office/powerpoint/2010/main" val="3711475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20" name="Footer Placeholder 19"/>
          <p:cNvSpPr>
            <a:spLocks noGrp="1"/>
          </p:cNvSpPr>
          <p:nvPr>
            <p:ph type="ftr" sz="quarter" idx="11"/>
          </p:nvPr>
        </p:nvSpPr>
        <p:spPr/>
        <p:txBody>
          <a:bodyPr/>
          <a:lstStyle>
            <a:extLst/>
          </a:lstStyle>
          <a:p>
            <a:endParaRPr kumimoji="0" lang="en-US"/>
          </a:p>
        </p:txBody>
      </p:sp>
      <p:sp>
        <p:nvSpPr>
          <p:cNvPr id="10" name="Slide Number Placeholder 9"/>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4AB02A5-4FE5-49D9-9E24-09F23B90C450}" type="datetimeFigureOut">
              <a:rPr lang="en-US" smtClean="0"/>
              <a:t>4/9/17</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6294C92D-0306-4E69-9CD3-20855E849650}" type="slidenum">
              <a:rPr kumimoji="0" lang="en-US" smtClean="0"/>
              <a:t>‹#›</a:t>
            </a:fld>
            <a:endParaRPr kumimoji="0"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Drag picture to placeholder or click icon to add</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54AB02A5-4FE5-49D9-9E24-09F23B90C450}" type="datetimeFigureOut">
              <a:rPr lang="en-US" smtClean="0"/>
              <a:t>4/9/17</a:t>
            </a:fld>
            <a:endParaRPr lang="en-US" sz="1200">
              <a:solidFill>
                <a:schemeClr val="bg2">
                  <a:shade val="50000"/>
                </a:scheme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kumimoji="0" lang="en-US" sz="1200">
              <a:solidFill>
                <a:schemeClr val="bg2">
                  <a:shade val="50000"/>
                </a:schemeClr>
              </a:solidFill>
              <a:effectLst/>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6294C92D-0306-4E69-9CD3-20855E849650}" type="slidenum">
              <a:rPr kumimoji="0" lang="en-US" smtClean="0"/>
              <a:t>‹#›</a:t>
            </a:fld>
            <a:endParaRPr kumimoji="0" lang="en-US" sz="1200">
              <a:solidFill>
                <a:schemeClr val="bg2">
                  <a:shade val="50000"/>
                </a:schemeClr>
              </a:solidFill>
              <a:effectLst/>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1115809"/>
            <a:ext cx="7406640" cy="1472184"/>
          </a:xfrm>
        </p:spPr>
        <p:txBody>
          <a:bodyPr>
            <a:normAutofit fontScale="90000"/>
          </a:bodyPr>
          <a:lstStyle/>
          <a:p>
            <a:r>
              <a:rPr lang="en-US" dirty="0" smtClean="0"/>
              <a:t>The Rise of Mental Health &amp; Effectiveness of Resources Available on College Campuses</a:t>
            </a:r>
            <a:endParaRPr lang="en-US" dirty="0"/>
          </a:p>
        </p:txBody>
      </p:sp>
      <p:sp>
        <p:nvSpPr>
          <p:cNvPr id="3" name="Subtitle 2"/>
          <p:cNvSpPr>
            <a:spLocks noGrp="1"/>
          </p:cNvSpPr>
          <p:nvPr>
            <p:ph type="subTitle" idx="1"/>
          </p:nvPr>
        </p:nvSpPr>
        <p:spPr>
          <a:xfrm>
            <a:off x="1432560" y="2726364"/>
            <a:ext cx="7406640" cy="1752600"/>
          </a:xfrm>
        </p:spPr>
        <p:txBody>
          <a:bodyPr/>
          <a:lstStyle/>
          <a:p>
            <a:r>
              <a:rPr lang="en-US" dirty="0" smtClean="0"/>
              <a:t>By Annika Mikkelson</a:t>
            </a:r>
            <a:endParaRPr lang="en-US" dirty="0"/>
          </a:p>
        </p:txBody>
      </p:sp>
    </p:spTree>
    <p:extLst>
      <p:ext uri="{BB962C8B-B14F-4D97-AF65-F5344CB8AC3E}">
        <p14:creationId xmlns:p14="http://schemas.microsoft.com/office/powerpoint/2010/main" val="1844938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Discussions</a:t>
            </a:r>
            <a:endParaRPr lang="en-US" dirty="0"/>
          </a:p>
        </p:txBody>
      </p:sp>
      <p:sp>
        <p:nvSpPr>
          <p:cNvPr id="3" name="Content Placeholder 2"/>
          <p:cNvSpPr>
            <a:spLocks noGrp="1"/>
          </p:cNvSpPr>
          <p:nvPr>
            <p:ph idx="1"/>
          </p:nvPr>
        </p:nvSpPr>
        <p:spPr/>
        <p:txBody>
          <a:bodyPr>
            <a:normAutofit lnSpcReduction="10000"/>
          </a:bodyPr>
          <a:lstStyle/>
          <a:p>
            <a:r>
              <a:rPr lang="en-US" dirty="0" smtClean="0"/>
              <a:t>Mental health affects all aspects of students lives </a:t>
            </a:r>
            <a:endParaRPr lang="en-US" dirty="0" smtClean="0"/>
          </a:p>
          <a:p>
            <a:pPr lvl="1"/>
            <a:r>
              <a:rPr lang="en-US" dirty="0" smtClean="0"/>
              <a:t>Effects relationships with family and friends and interferes with school and work</a:t>
            </a:r>
          </a:p>
          <a:p>
            <a:pPr lvl="1"/>
            <a:r>
              <a:rPr lang="en-US" dirty="0"/>
              <a:t>High percentages of respondents feeling stressed, anxious and </a:t>
            </a:r>
            <a:r>
              <a:rPr lang="en-US" dirty="0" smtClean="0"/>
              <a:t>overwhelmed</a:t>
            </a:r>
            <a:endParaRPr lang="en-US" dirty="0" smtClean="0"/>
          </a:p>
          <a:p>
            <a:r>
              <a:rPr lang="en-US" dirty="0" smtClean="0"/>
              <a:t>Public s</a:t>
            </a:r>
            <a:r>
              <a:rPr lang="en-US" dirty="0" smtClean="0"/>
              <a:t>tigma </a:t>
            </a:r>
            <a:r>
              <a:rPr lang="en-US" dirty="0" smtClean="0"/>
              <a:t>is still seen as a barrier to discussing mental </a:t>
            </a:r>
            <a:r>
              <a:rPr lang="en-US" dirty="0" smtClean="0"/>
              <a:t>health concerns</a:t>
            </a:r>
            <a:endParaRPr lang="en-US" dirty="0" smtClean="0"/>
          </a:p>
          <a:p>
            <a:r>
              <a:rPr lang="en-US" dirty="0" smtClean="0"/>
              <a:t>Strong usage of resources after onset and/or </a:t>
            </a:r>
            <a:r>
              <a:rPr lang="en-US" dirty="0" smtClean="0"/>
              <a:t>diagnosis</a:t>
            </a:r>
            <a:r>
              <a:rPr lang="en-US" dirty="0"/>
              <a:t> </a:t>
            </a:r>
            <a:r>
              <a:rPr lang="en-US" dirty="0" smtClean="0"/>
              <a:t>(i.e. counseling)</a:t>
            </a:r>
            <a:endParaRPr lang="en-US" dirty="0" smtClean="0"/>
          </a:p>
        </p:txBody>
      </p:sp>
    </p:spTree>
    <p:extLst>
      <p:ext uri="{BB962C8B-B14F-4D97-AF65-F5344CB8AC3E}">
        <p14:creationId xmlns:p14="http://schemas.microsoft.com/office/powerpoint/2010/main" val="3298005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Emotional Intelligence </a:t>
            </a:r>
          </a:p>
          <a:p>
            <a:pPr lvl="1"/>
            <a:r>
              <a:rPr lang="en-US" dirty="0" smtClean="0"/>
              <a:t>Knowing yoursel</a:t>
            </a:r>
            <a:r>
              <a:rPr lang="en-US" dirty="0" smtClean="0"/>
              <a:t>f and knowing those around you</a:t>
            </a:r>
            <a:endParaRPr lang="en-US" dirty="0" smtClean="0"/>
          </a:p>
          <a:p>
            <a:r>
              <a:rPr lang="en-US" dirty="0" smtClean="0"/>
              <a:t>Stigma change</a:t>
            </a:r>
          </a:p>
          <a:p>
            <a:pPr lvl="1"/>
            <a:r>
              <a:rPr lang="en-US" dirty="0" smtClean="0"/>
              <a:t>Advocating for a change in stigma</a:t>
            </a:r>
            <a:endParaRPr lang="en-US" dirty="0" smtClean="0"/>
          </a:p>
          <a:p>
            <a:pPr lvl="1"/>
            <a:r>
              <a:rPr lang="en-US" dirty="0" smtClean="0"/>
              <a:t>Open communication with </a:t>
            </a:r>
            <a:r>
              <a:rPr lang="en-US" dirty="0" smtClean="0"/>
              <a:t>peers</a:t>
            </a:r>
          </a:p>
          <a:p>
            <a:r>
              <a:rPr lang="en-US" dirty="0"/>
              <a:t>Student Wellness Center</a:t>
            </a:r>
          </a:p>
          <a:p>
            <a:pPr lvl="1"/>
            <a:r>
              <a:rPr lang="en-US" dirty="0"/>
              <a:t>Mental health awareness </a:t>
            </a:r>
          </a:p>
          <a:p>
            <a:pPr lvl="1"/>
            <a:r>
              <a:rPr lang="en-US" dirty="0"/>
              <a:t>Promoting healthy </a:t>
            </a:r>
            <a:r>
              <a:rPr lang="en-US" dirty="0" smtClean="0"/>
              <a:t>behaviors</a:t>
            </a:r>
            <a:endParaRPr lang="en-US" dirty="0" smtClean="0"/>
          </a:p>
          <a:p>
            <a:r>
              <a:rPr lang="en-US" dirty="0"/>
              <a:t>Having a holistic view of mental health </a:t>
            </a:r>
          </a:p>
          <a:p>
            <a:pPr lvl="1"/>
            <a:r>
              <a:rPr lang="en-US" dirty="0"/>
              <a:t>Mind and body </a:t>
            </a:r>
          </a:p>
        </p:txBody>
      </p:sp>
    </p:spTree>
    <p:extLst>
      <p:ext uri="{BB962C8B-B14F-4D97-AF65-F5344CB8AC3E}">
        <p14:creationId xmlns:p14="http://schemas.microsoft.com/office/powerpoint/2010/main" val="867451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0000" lnSpcReduction="20000"/>
          </a:bodyPr>
          <a:lstStyle/>
          <a:p>
            <a:r>
              <a:rPr lang="en-US" dirty="0" err="1"/>
              <a:t>Bharadwaj</a:t>
            </a:r>
            <a:r>
              <a:rPr lang="en-US" dirty="0"/>
              <a:t>, P., </a:t>
            </a:r>
            <a:r>
              <a:rPr lang="en-US" dirty="0" err="1"/>
              <a:t>Pai</a:t>
            </a:r>
            <a:r>
              <a:rPr lang="en-US" dirty="0"/>
              <a:t>, M. M., &amp; </a:t>
            </a:r>
            <a:r>
              <a:rPr lang="en-US" dirty="0" err="1"/>
              <a:t>Suziedelyte</a:t>
            </a:r>
            <a:r>
              <a:rPr lang="en-US" dirty="0"/>
              <a:t>, A. (2015, June). </a:t>
            </a:r>
            <a:r>
              <a:rPr lang="en-US" i="1" dirty="0"/>
              <a:t>Mental Health Stigma</a:t>
            </a:r>
            <a:r>
              <a:rPr lang="en-US" dirty="0"/>
              <a:t> [Scholarly project]. In </a:t>
            </a:r>
            <a:r>
              <a:rPr lang="en-US" i="1" dirty="0"/>
              <a:t>NBER Working Paper Series</a:t>
            </a:r>
            <a:r>
              <a:rPr lang="en-US" dirty="0"/>
              <a:t>. Retrieved January 25, 2017, from http://</a:t>
            </a:r>
            <a:r>
              <a:rPr lang="en-US" dirty="0" err="1"/>
              <a:t>www.nber.org</a:t>
            </a:r>
            <a:r>
              <a:rPr lang="en-US" dirty="0"/>
              <a:t>/papers/w21240 </a:t>
            </a:r>
            <a:endParaRPr lang="en-US" dirty="0" smtClean="0"/>
          </a:p>
          <a:p>
            <a:r>
              <a:rPr lang="en-US" dirty="0"/>
              <a:t>Eisenberg, D., Downs, M. F., </a:t>
            </a:r>
            <a:r>
              <a:rPr lang="en-US" dirty="0" err="1"/>
              <a:t>Golberstein</a:t>
            </a:r>
            <a:r>
              <a:rPr lang="en-US" dirty="0"/>
              <a:t>, E., &amp; </a:t>
            </a:r>
            <a:r>
              <a:rPr lang="en-US" dirty="0" err="1"/>
              <a:t>Zivin</a:t>
            </a:r>
            <a:r>
              <a:rPr lang="en-US" dirty="0"/>
              <a:t>, K. (2009). Stigma and Help Seeking for Mental Health Among College Students. </a:t>
            </a:r>
            <a:r>
              <a:rPr lang="en-US" i="1" dirty="0"/>
              <a:t>Medical Care Research and Review,</a:t>
            </a:r>
            <a:r>
              <a:rPr lang="en-US" dirty="0"/>
              <a:t> </a:t>
            </a:r>
            <a:r>
              <a:rPr lang="en-US" i="1" dirty="0"/>
              <a:t>66</a:t>
            </a:r>
            <a:r>
              <a:rPr lang="en-US" dirty="0"/>
              <a:t>(5), 522-541. doi:10.1177/</a:t>
            </a:r>
            <a:r>
              <a:rPr lang="en-US" dirty="0" smtClean="0"/>
              <a:t>1077558709335173</a:t>
            </a:r>
          </a:p>
          <a:p>
            <a:r>
              <a:rPr lang="en-US" dirty="0" err="1"/>
              <a:t>Kitzrow</a:t>
            </a:r>
            <a:r>
              <a:rPr lang="en-US" dirty="0"/>
              <a:t>, M. A. (2003). The Mental Health Needs of Today's College Students: Challenges and Recommendations. </a:t>
            </a:r>
            <a:r>
              <a:rPr lang="en-US" i="1" dirty="0"/>
              <a:t>NASPA Journal,</a:t>
            </a:r>
            <a:r>
              <a:rPr lang="en-US" dirty="0"/>
              <a:t> </a:t>
            </a:r>
            <a:r>
              <a:rPr lang="en-US" i="1" dirty="0"/>
              <a:t>41</a:t>
            </a:r>
            <a:r>
              <a:rPr lang="en-US" dirty="0"/>
              <a:t>(1), 167-181. Retrieved January 25, 2017</a:t>
            </a:r>
            <a:r>
              <a:rPr lang="en-US" dirty="0" smtClean="0"/>
              <a:t>.</a:t>
            </a:r>
            <a:endParaRPr lang="en-US" dirty="0"/>
          </a:p>
          <a:p>
            <a:r>
              <a:rPr lang="en-US" dirty="0" smtClean="0"/>
              <a:t>Kraft</a:t>
            </a:r>
            <a:r>
              <a:rPr lang="en-US" dirty="0"/>
              <a:t>, D. P. (2011). One Hundred Years of College Mental </a:t>
            </a:r>
            <a:r>
              <a:rPr lang="en-US" dirty="0" err="1"/>
              <a:t>Heatlh</a:t>
            </a:r>
            <a:r>
              <a:rPr lang="en-US" dirty="0"/>
              <a:t>. </a:t>
            </a:r>
            <a:r>
              <a:rPr lang="en-US" i="1" dirty="0"/>
              <a:t>Journal Of American College Health,</a:t>
            </a:r>
            <a:r>
              <a:rPr lang="en-US" dirty="0"/>
              <a:t> </a:t>
            </a:r>
            <a:r>
              <a:rPr lang="en-US" i="1" dirty="0"/>
              <a:t>59</a:t>
            </a:r>
            <a:r>
              <a:rPr lang="en-US" dirty="0"/>
              <a:t>(6), 477-481. Retrieved January 29, 2017, from http://www.informaworld.com/openurl?genre=article&amp;doi=10.1080/07448481.2011.569964&amp;magic=crossref||</a:t>
            </a:r>
            <a:r>
              <a:rPr lang="en-US" dirty="0" smtClean="0"/>
              <a:t>D404A21C5BB053405B1A640AFFD44AE3 </a:t>
            </a:r>
          </a:p>
          <a:p>
            <a:r>
              <a:rPr lang="en-US" dirty="0"/>
              <a:t>Lai, Y. M., Hong, C. P., &amp; </a:t>
            </a:r>
            <a:r>
              <a:rPr lang="en-US" dirty="0" err="1"/>
              <a:t>Chee</a:t>
            </a:r>
            <a:r>
              <a:rPr lang="en-US" dirty="0"/>
              <a:t>, C. I. (2001). Stigma of mental illness. </a:t>
            </a:r>
            <a:r>
              <a:rPr lang="en-US" i="1" dirty="0"/>
              <a:t>Singapore Medical Journal,</a:t>
            </a:r>
            <a:r>
              <a:rPr lang="en-US" dirty="0"/>
              <a:t> </a:t>
            </a:r>
            <a:r>
              <a:rPr lang="en-US" i="1" dirty="0"/>
              <a:t>42</a:t>
            </a:r>
            <a:r>
              <a:rPr lang="en-US" dirty="0"/>
              <a:t>(3), 111-114. Retrieved January 25, 2017, from https://</a:t>
            </a:r>
            <a:r>
              <a:rPr lang="en-US" dirty="0" err="1"/>
              <a:t>www.ncbi.nlm.nih.gov</a:t>
            </a:r>
            <a:r>
              <a:rPr lang="en-US" dirty="0"/>
              <a:t>/</a:t>
            </a:r>
            <a:r>
              <a:rPr lang="en-US" dirty="0" err="1"/>
              <a:t>pubmed</a:t>
            </a:r>
            <a:r>
              <a:rPr lang="en-US" dirty="0"/>
              <a:t>/11405561</a:t>
            </a:r>
          </a:p>
          <a:p>
            <a:r>
              <a:rPr lang="en-US" dirty="0" err="1"/>
              <a:t>Saxena</a:t>
            </a:r>
            <a:r>
              <a:rPr lang="en-US" dirty="0"/>
              <a:t>, S., </a:t>
            </a:r>
            <a:r>
              <a:rPr lang="en-US" dirty="0" err="1"/>
              <a:t>Thornicroft</a:t>
            </a:r>
            <a:r>
              <a:rPr lang="en-US" dirty="0"/>
              <a:t>, G., Knapp, M., &amp; </a:t>
            </a:r>
            <a:r>
              <a:rPr lang="en-US" dirty="0" err="1"/>
              <a:t>Whiteford</a:t>
            </a:r>
            <a:r>
              <a:rPr lang="en-US" dirty="0"/>
              <a:t>, H. (2007). Resources for Mental Health: Scarcity, Inequity, and Inefficiency. </a:t>
            </a:r>
            <a:r>
              <a:rPr lang="en-US" i="1" dirty="0"/>
              <a:t>Global Health,</a:t>
            </a:r>
            <a:r>
              <a:rPr lang="en-US" dirty="0"/>
              <a:t> </a:t>
            </a:r>
            <a:r>
              <a:rPr lang="en-US" i="1" dirty="0"/>
              <a:t>370</a:t>
            </a:r>
            <a:r>
              <a:rPr lang="en-US" dirty="0"/>
              <a:t>(9590), 878-889. doi:DOI:10.1016/S0140- 6736(07)61239-</a:t>
            </a:r>
            <a:r>
              <a:rPr lang="en-US" dirty="0" smtClean="0"/>
              <a:t>2</a:t>
            </a:r>
          </a:p>
          <a:p>
            <a:r>
              <a:rPr lang="en-US" dirty="0"/>
              <a:t>Watkins, D. C., Hunt, J. B., &amp; Eisenberg, D. (2011). Increased Demand for Mental Health Services on College Campuses: Perspective from Administrators. </a:t>
            </a:r>
            <a:r>
              <a:rPr lang="en-US" i="1" dirty="0"/>
              <a:t>SAGE Journals,</a:t>
            </a:r>
            <a:r>
              <a:rPr lang="en-US" dirty="0"/>
              <a:t> </a:t>
            </a:r>
            <a:r>
              <a:rPr lang="en-US" i="1" dirty="0"/>
              <a:t>11</a:t>
            </a:r>
            <a:r>
              <a:rPr lang="en-US" dirty="0"/>
              <a:t>(3), 319-337. </a:t>
            </a:r>
            <a:r>
              <a:rPr lang="en-US" dirty="0" err="1"/>
              <a:t>doi:DOI</a:t>
            </a:r>
            <a:r>
              <a:rPr lang="en-US" dirty="0"/>
              <a:t>: 10.1177/</a:t>
            </a:r>
            <a:r>
              <a:rPr lang="en-US" dirty="0" smtClean="0"/>
              <a:t>1473325011401468</a:t>
            </a:r>
          </a:p>
          <a:p>
            <a:r>
              <a:rPr lang="en-US" dirty="0" err="1"/>
              <a:t>Zivin</a:t>
            </a:r>
            <a:r>
              <a:rPr lang="en-US" dirty="0"/>
              <a:t>, K., Eisenberg, D., </a:t>
            </a:r>
            <a:r>
              <a:rPr lang="en-US" dirty="0" err="1"/>
              <a:t>Gollust</a:t>
            </a:r>
            <a:r>
              <a:rPr lang="en-US" dirty="0"/>
              <a:t>, S., </a:t>
            </a:r>
            <a:r>
              <a:rPr lang="en-US" dirty="0" err="1"/>
              <a:t>Golberstein</a:t>
            </a:r>
            <a:r>
              <a:rPr lang="en-US" dirty="0"/>
              <a:t>, E. (2009). Persistence of mental health problems and needs in a college student population. </a:t>
            </a:r>
            <a:r>
              <a:rPr lang="en-US" i="1" dirty="0"/>
              <a:t>Journal of Affective Disorders, 117</a:t>
            </a:r>
            <a:r>
              <a:rPr lang="en-US" dirty="0"/>
              <a:t>(3), </a:t>
            </a:r>
            <a:r>
              <a:rPr lang="en-US" dirty="0" smtClean="0"/>
              <a:t>180</a:t>
            </a:r>
            <a:r>
              <a:rPr lang="en-US" dirty="0"/>
              <a:t>-185. </a:t>
            </a:r>
          </a:p>
          <a:p>
            <a:endParaRPr lang="en-US" dirty="0"/>
          </a:p>
          <a:p>
            <a:endParaRPr lang="en-US" dirty="0"/>
          </a:p>
          <a:p>
            <a:endParaRPr lang="en-US" dirty="0"/>
          </a:p>
          <a:p>
            <a:endParaRPr lang="en-US" dirty="0" smtClean="0"/>
          </a:p>
          <a:p>
            <a:endParaRPr lang="en-US" dirty="0"/>
          </a:p>
        </p:txBody>
      </p:sp>
    </p:spTree>
    <p:extLst>
      <p:ext uri="{BB962C8B-B14F-4D97-AF65-F5344CB8AC3E}">
        <p14:creationId xmlns:p14="http://schemas.microsoft.com/office/powerpoint/2010/main" val="102889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a:xfrm>
            <a:off x="1435608" y="1460894"/>
            <a:ext cx="7498080" cy="4800600"/>
          </a:xfrm>
        </p:spPr>
        <p:txBody>
          <a:bodyPr/>
          <a:lstStyle/>
          <a:p>
            <a:r>
              <a:rPr lang="en-US" dirty="0" smtClean="0"/>
              <a:t>To identify common feelings and behaviors among college students that correlate with mental illnesses </a:t>
            </a:r>
          </a:p>
          <a:p>
            <a:r>
              <a:rPr lang="en-US" dirty="0" smtClean="0"/>
              <a:t>Determine effectiveness of resources available on </a:t>
            </a:r>
            <a:r>
              <a:rPr lang="en-US" dirty="0" smtClean="0"/>
              <a:t>Iowa State’s campus in </a:t>
            </a:r>
            <a:r>
              <a:rPr lang="en-US" dirty="0" smtClean="0"/>
              <a:t>treating mental </a:t>
            </a:r>
            <a:r>
              <a:rPr lang="en-US" dirty="0" smtClean="0"/>
              <a:t>health issues</a:t>
            </a:r>
            <a:endParaRPr lang="en-US" dirty="0" smtClean="0"/>
          </a:p>
          <a:p>
            <a:pPr marL="82296" indent="0">
              <a:buNone/>
            </a:pPr>
            <a:endParaRPr lang="en-US" dirty="0"/>
          </a:p>
        </p:txBody>
      </p:sp>
    </p:spTree>
    <p:extLst>
      <p:ext uri="{BB962C8B-B14F-4D97-AF65-F5344CB8AC3E}">
        <p14:creationId xmlns:p14="http://schemas.microsoft.com/office/powerpoint/2010/main" val="4152953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lstStyle/>
          <a:p>
            <a:r>
              <a:rPr lang="en-US" dirty="0" smtClean="0"/>
              <a:t>Stigma of Mental Health </a:t>
            </a:r>
          </a:p>
          <a:p>
            <a:pPr lvl="1"/>
            <a:r>
              <a:rPr lang="en-US" dirty="0" smtClean="0"/>
              <a:t>Students tend not to seek help because of the perceived stigma of mental health </a:t>
            </a:r>
          </a:p>
          <a:p>
            <a:pPr lvl="1"/>
            <a:r>
              <a:rPr lang="en-US" dirty="0" smtClean="0"/>
              <a:t>Believe in handling it privately </a:t>
            </a:r>
          </a:p>
          <a:p>
            <a:pPr lvl="1"/>
            <a:r>
              <a:rPr lang="en-US" dirty="0" smtClean="0"/>
              <a:t>Stigma as a barrier to care</a:t>
            </a:r>
          </a:p>
          <a:p>
            <a:pPr lvl="1"/>
            <a:r>
              <a:rPr lang="en-US" dirty="0" smtClean="0"/>
              <a:t>Low self-esteem as a significant problem</a:t>
            </a:r>
          </a:p>
        </p:txBody>
      </p:sp>
    </p:spTree>
    <p:extLst>
      <p:ext uri="{BB962C8B-B14F-4D97-AF65-F5344CB8AC3E}">
        <p14:creationId xmlns:p14="http://schemas.microsoft.com/office/powerpoint/2010/main" val="1290122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lstStyle/>
          <a:p>
            <a:r>
              <a:rPr lang="en-US" dirty="0" smtClean="0"/>
              <a:t>Availability of Resources</a:t>
            </a:r>
          </a:p>
          <a:p>
            <a:pPr lvl="1"/>
            <a:r>
              <a:rPr lang="en-US" dirty="0" smtClean="0"/>
              <a:t>More exposure and experience with mental health services </a:t>
            </a:r>
            <a:endParaRPr lang="en-US" dirty="0" smtClean="0"/>
          </a:p>
          <a:p>
            <a:pPr lvl="1"/>
            <a:r>
              <a:rPr lang="en-US" dirty="0" smtClean="0"/>
              <a:t>Greater acceptance of treatment</a:t>
            </a:r>
            <a:endParaRPr lang="en-US" dirty="0" smtClean="0"/>
          </a:p>
          <a:p>
            <a:pPr lvl="1"/>
            <a:r>
              <a:rPr lang="en-US" dirty="0" smtClean="0"/>
              <a:t>Budget shortfalls </a:t>
            </a:r>
          </a:p>
          <a:p>
            <a:pPr lvl="1"/>
            <a:r>
              <a:rPr lang="en-US" dirty="0" smtClean="0"/>
              <a:t>Separate health fees for students</a:t>
            </a:r>
            <a:endParaRPr lang="en-US" dirty="0"/>
          </a:p>
        </p:txBody>
      </p:sp>
    </p:spTree>
    <p:extLst>
      <p:ext uri="{BB962C8B-B14F-4D97-AF65-F5344CB8AC3E}">
        <p14:creationId xmlns:p14="http://schemas.microsoft.com/office/powerpoint/2010/main" val="3308208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p:txBody>
          <a:bodyPr/>
          <a:lstStyle/>
          <a:p>
            <a:r>
              <a:rPr lang="en-US" dirty="0" smtClean="0"/>
              <a:t>Research survey </a:t>
            </a:r>
          </a:p>
          <a:p>
            <a:pPr lvl="1"/>
            <a:r>
              <a:rPr lang="en-US" dirty="0" smtClean="0"/>
              <a:t>Likert Scale model for feelings and behaviors</a:t>
            </a:r>
          </a:p>
          <a:p>
            <a:pPr lvl="1"/>
            <a:r>
              <a:rPr lang="en-US" dirty="0" smtClean="0"/>
              <a:t>Stigmatized attitudes</a:t>
            </a:r>
          </a:p>
          <a:p>
            <a:pPr lvl="1"/>
            <a:r>
              <a:rPr lang="en-US" dirty="0" smtClean="0"/>
              <a:t>Demographics</a:t>
            </a:r>
            <a:endParaRPr lang="en-US" dirty="0" smtClean="0"/>
          </a:p>
          <a:p>
            <a:r>
              <a:rPr lang="en-US" dirty="0" smtClean="0"/>
              <a:t>Interviews with mental </a:t>
            </a:r>
            <a:r>
              <a:rPr lang="en-US" dirty="0"/>
              <a:t>h</a:t>
            </a:r>
            <a:r>
              <a:rPr lang="en-US" dirty="0" smtClean="0"/>
              <a:t>ealth </a:t>
            </a:r>
            <a:r>
              <a:rPr lang="en-US" dirty="0"/>
              <a:t>p</a:t>
            </a:r>
            <a:r>
              <a:rPr lang="en-US" dirty="0" smtClean="0"/>
              <a:t>rofessionals </a:t>
            </a:r>
          </a:p>
          <a:p>
            <a:pPr lvl="1"/>
            <a:r>
              <a:rPr lang="en-US" dirty="0" smtClean="0"/>
              <a:t>Resources available to students</a:t>
            </a:r>
          </a:p>
          <a:p>
            <a:pPr lvl="1"/>
            <a:r>
              <a:rPr lang="en-US" dirty="0" smtClean="0"/>
              <a:t>Effectiveness of those resources</a:t>
            </a:r>
          </a:p>
          <a:p>
            <a:pPr lvl="1"/>
            <a:r>
              <a:rPr lang="en-US" dirty="0" smtClean="0"/>
              <a:t>Trends in mental health at ISU</a:t>
            </a:r>
            <a:endParaRPr lang="en-US" dirty="0"/>
          </a:p>
        </p:txBody>
      </p:sp>
    </p:spTree>
    <p:extLst>
      <p:ext uri="{BB962C8B-B14F-4D97-AF65-F5344CB8AC3E}">
        <p14:creationId xmlns:p14="http://schemas.microsoft.com/office/powerpoint/2010/main" val="486499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from Survey</a:t>
            </a:r>
            <a:endParaRPr lang="en-US" dirty="0"/>
          </a:p>
        </p:txBody>
      </p:sp>
      <p:sp>
        <p:nvSpPr>
          <p:cNvPr id="3" name="Content Placeholder 2"/>
          <p:cNvSpPr>
            <a:spLocks noGrp="1"/>
          </p:cNvSpPr>
          <p:nvPr>
            <p:ph idx="1"/>
          </p:nvPr>
        </p:nvSpPr>
        <p:spPr>
          <a:xfrm>
            <a:off x="1259956" y="1139337"/>
            <a:ext cx="4631117" cy="4964953"/>
          </a:xfrm>
        </p:spPr>
        <p:txBody>
          <a:bodyPr>
            <a:normAutofit/>
          </a:bodyPr>
          <a:lstStyle/>
          <a:p>
            <a:r>
              <a:rPr lang="en-US" dirty="0" smtClean="0"/>
              <a:t>Counseling was the most commonly sought out resource by those suffering from a mental illness</a:t>
            </a:r>
          </a:p>
          <a:p>
            <a:r>
              <a:rPr lang="en-US" dirty="0" smtClean="0"/>
              <a:t>Higher public stigma than personal stigma</a:t>
            </a:r>
          </a:p>
        </p:txBody>
      </p:sp>
      <p:pic>
        <p:nvPicPr>
          <p:cNvPr id="7" name="Picture 6" descr="Screen Shot 2017-04-06 at 8.41.1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0274" y="1722100"/>
            <a:ext cx="3145384" cy="2128314"/>
          </a:xfrm>
          <a:prstGeom prst="rect">
            <a:avLst/>
          </a:prstGeom>
        </p:spPr>
      </p:pic>
      <p:pic>
        <p:nvPicPr>
          <p:cNvPr id="9" name="Picture 8" descr="Screen Shot 2017-04-06 at 8.47.5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5493" y="4741436"/>
            <a:ext cx="4290165" cy="1989564"/>
          </a:xfrm>
          <a:prstGeom prst="rect">
            <a:avLst/>
          </a:prstGeom>
        </p:spPr>
      </p:pic>
    </p:spTree>
    <p:extLst>
      <p:ext uri="{BB962C8B-B14F-4D97-AF65-F5344CB8AC3E}">
        <p14:creationId xmlns:p14="http://schemas.microsoft.com/office/powerpoint/2010/main" val="1850948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from Survey</a:t>
            </a:r>
            <a:endParaRPr lang="en-US" dirty="0"/>
          </a:p>
        </p:txBody>
      </p:sp>
      <p:sp>
        <p:nvSpPr>
          <p:cNvPr id="3" name="Content Placeholder 2"/>
          <p:cNvSpPr>
            <a:spLocks noGrp="1"/>
          </p:cNvSpPr>
          <p:nvPr>
            <p:ph idx="1"/>
          </p:nvPr>
        </p:nvSpPr>
        <p:spPr>
          <a:xfrm>
            <a:off x="1435608" y="1447800"/>
            <a:ext cx="3961892" cy="4762500"/>
          </a:xfrm>
        </p:spPr>
        <p:txBody>
          <a:bodyPr/>
          <a:lstStyle/>
          <a:p>
            <a:r>
              <a:rPr lang="en-US" dirty="0"/>
              <a:t>¼ of respondents indicated they often or always felt tired or had little energy, were unable to get thoughts out of their mind and felt anxious or tense</a:t>
            </a:r>
          </a:p>
          <a:p>
            <a:endParaRPr lang="en-US" dirty="0"/>
          </a:p>
        </p:txBody>
      </p:sp>
      <p:pic>
        <p:nvPicPr>
          <p:cNvPr id="4" name="Picture 3" descr="Screen Shot 2017-04-06 at 9.45.2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7500" y="1947334"/>
            <a:ext cx="3532783" cy="3866811"/>
          </a:xfrm>
          <a:prstGeom prst="rect">
            <a:avLst/>
          </a:prstGeom>
        </p:spPr>
      </p:pic>
    </p:spTree>
    <p:extLst>
      <p:ext uri="{BB962C8B-B14F-4D97-AF65-F5344CB8AC3E}">
        <p14:creationId xmlns:p14="http://schemas.microsoft.com/office/powerpoint/2010/main" val="263231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from Survey</a:t>
            </a:r>
            <a:endParaRPr lang="en-US" dirty="0"/>
          </a:p>
        </p:txBody>
      </p:sp>
      <p:pic>
        <p:nvPicPr>
          <p:cNvPr id="5" name="Picture 4" descr="Screen Shot 2017-04-06 at 9.55.5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8512" y="4004512"/>
            <a:ext cx="5748348" cy="2580851"/>
          </a:xfrm>
          <a:prstGeom prst="rect">
            <a:avLst/>
          </a:prstGeom>
        </p:spPr>
      </p:pic>
      <p:pic>
        <p:nvPicPr>
          <p:cNvPr id="6" name="Picture 5" descr="Screen Shot 2017-04-06 at 10.04.2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6471" y="1202720"/>
            <a:ext cx="7220389" cy="2801792"/>
          </a:xfrm>
          <a:prstGeom prst="rect">
            <a:avLst/>
          </a:prstGeom>
        </p:spPr>
      </p:pic>
    </p:spTree>
    <p:extLst>
      <p:ext uri="{BB962C8B-B14F-4D97-AF65-F5344CB8AC3E}">
        <p14:creationId xmlns:p14="http://schemas.microsoft.com/office/powerpoint/2010/main" val="244137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from Interview</a:t>
            </a:r>
            <a:endParaRPr lang="en-US" dirty="0"/>
          </a:p>
        </p:txBody>
      </p:sp>
      <p:sp>
        <p:nvSpPr>
          <p:cNvPr id="3" name="Content Placeholder 2"/>
          <p:cNvSpPr>
            <a:spLocks noGrp="1"/>
          </p:cNvSpPr>
          <p:nvPr>
            <p:ph idx="1"/>
          </p:nvPr>
        </p:nvSpPr>
        <p:spPr/>
        <p:txBody>
          <a:bodyPr>
            <a:normAutofit/>
          </a:bodyPr>
          <a:lstStyle/>
          <a:p>
            <a:r>
              <a:rPr lang="en-US" dirty="0"/>
              <a:t>Counseling is the most sought out </a:t>
            </a:r>
            <a:r>
              <a:rPr lang="en-US" dirty="0" smtClean="0"/>
              <a:t>resource</a:t>
            </a:r>
          </a:p>
          <a:p>
            <a:r>
              <a:rPr lang="en-US" dirty="0" smtClean="0"/>
              <a:t>Group </a:t>
            </a:r>
            <a:r>
              <a:rPr lang="en-US" dirty="0"/>
              <a:t>c</a:t>
            </a:r>
            <a:r>
              <a:rPr lang="en-US" dirty="0" smtClean="0"/>
              <a:t>ounseling </a:t>
            </a:r>
            <a:r>
              <a:rPr lang="en-US" dirty="0"/>
              <a:t>is </a:t>
            </a:r>
            <a:r>
              <a:rPr lang="en-US" dirty="0" smtClean="0"/>
              <a:t>very </a:t>
            </a:r>
            <a:r>
              <a:rPr lang="en-US" dirty="0"/>
              <a:t>popular and </a:t>
            </a:r>
            <a:r>
              <a:rPr lang="en-US" dirty="0" smtClean="0"/>
              <a:t>has proven beneficial for </a:t>
            </a:r>
            <a:r>
              <a:rPr lang="en-US" dirty="0" smtClean="0"/>
              <a:t>students</a:t>
            </a:r>
          </a:p>
          <a:p>
            <a:r>
              <a:rPr lang="en-US" dirty="0"/>
              <a:t>Students are most likely to confide in peers </a:t>
            </a:r>
            <a:r>
              <a:rPr lang="en-US" dirty="0" smtClean="0"/>
              <a:t>first</a:t>
            </a:r>
            <a:endParaRPr lang="en-US" dirty="0"/>
          </a:p>
          <a:p>
            <a:r>
              <a:rPr lang="en-US" dirty="0" smtClean="0"/>
              <a:t>Student Wellness Center as a p</a:t>
            </a:r>
            <a:r>
              <a:rPr lang="en-US" dirty="0" smtClean="0"/>
              <a:t>roactive resource for wellness promotion and connecting students to resources</a:t>
            </a:r>
          </a:p>
          <a:p>
            <a:endParaRPr lang="en-US" dirty="0"/>
          </a:p>
        </p:txBody>
      </p:sp>
    </p:spTree>
    <p:extLst>
      <p:ext uri="{BB962C8B-B14F-4D97-AF65-F5344CB8AC3E}">
        <p14:creationId xmlns:p14="http://schemas.microsoft.com/office/powerpoint/2010/main" val="29256963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8024</TotalTime>
  <Words>2348</Words>
  <Application>Microsoft Macintosh PowerPoint</Application>
  <PresentationFormat>On-screen Show (4:3)</PresentationFormat>
  <Paragraphs>130</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Solstice</vt:lpstr>
      <vt:lpstr>The Rise of Mental Health &amp; Effectiveness of Resources Available on College Campuses</vt:lpstr>
      <vt:lpstr>Purpose</vt:lpstr>
      <vt:lpstr>Literature Review</vt:lpstr>
      <vt:lpstr>Literature Review</vt:lpstr>
      <vt:lpstr>Methodology</vt:lpstr>
      <vt:lpstr>Findings from Survey</vt:lpstr>
      <vt:lpstr>Findings from Survey</vt:lpstr>
      <vt:lpstr>Findings from Survey</vt:lpstr>
      <vt:lpstr>Findings from Interview</vt:lpstr>
      <vt:lpstr>Discussions</vt:lpstr>
      <vt:lpstr>Recommendations</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Rise of Mental Health &amp; Effectiveness of Resources Available on College Campuses</dc:title>
  <dc:creator>Annika Mikkelson</dc:creator>
  <cp:lastModifiedBy>Annika Mikkelson</cp:lastModifiedBy>
  <cp:revision>84</cp:revision>
  <cp:lastPrinted>2017-04-09T21:46:27Z</cp:lastPrinted>
  <dcterms:created xsi:type="dcterms:W3CDTF">2017-03-28T02:22:14Z</dcterms:created>
  <dcterms:modified xsi:type="dcterms:W3CDTF">2017-04-09T23:26:09Z</dcterms:modified>
</cp:coreProperties>
</file>