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14" autoAdjust="0"/>
    <p:restoredTop sz="94660"/>
  </p:normalViewPr>
  <p:slideViewPr>
    <p:cSldViewPr snapToGrid="0">
      <p:cViewPr varScale="1">
        <p:scale>
          <a:sx n="65" d="100"/>
          <a:sy n="65" d="100"/>
        </p:scale>
        <p:origin x="240" y="728"/>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603785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50D1AE-4553-4D3F-ACCB-8DA4160C1E1B}" type="datetimeFigureOut">
              <a:rPr lang="en-US" smtClean="0"/>
              <a:t>4/10/20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2691263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3059285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742633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176519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19539503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2193246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3253476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4233294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2444559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3731635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50D1AE-4553-4D3F-ACCB-8DA4160C1E1B}" type="datetimeFigureOut">
              <a:rPr lang="en-US" smtClean="0"/>
              <a:t>4/10/20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2685373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50D1AE-4553-4D3F-ACCB-8DA4160C1E1B}" type="datetimeFigureOut">
              <a:rPr lang="en-US" smtClean="0"/>
              <a:t>4/10/20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1931196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3347378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1451145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8250D1AE-4553-4D3F-ACCB-8DA4160C1E1B}" type="datetimeFigureOut">
              <a:rPr lang="en-US" smtClean="0"/>
              <a:t>4/10/20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3943408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50D1AE-4553-4D3F-ACCB-8DA4160C1E1B}" type="datetimeFigureOut">
              <a:rPr lang="en-US" smtClean="0"/>
              <a:t>4/10/20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6CA30-B036-4B9F-9AF1-38465E4FDAB6}" type="slidenum">
              <a:rPr lang="en-US" smtClean="0"/>
              <a:t>‹#›</a:t>
            </a:fld>
            <a:endParaRPr lang="en-US"/>
          </a:p>
        </p:txBody>
      </p:sp>
    </p:spTree>
    <p:extLst>
      <p:ext uri="{BB962C8B-B14F-4D97-AF65-F5344CB8AC3E}">
        <p14:creationId xmlns:p14="http://schemas.microsoft.com/office/powerpoint/2010/main" val="1754397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250D1AE-4553-4D3F-ACCB-8DA4160C1E1B}" type="datetimeFigureOut">
              <a:rPr lang="en-US" smtClean="0"/>
              <a:t>4/10/20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E66CA30-B036-4B9F-9AF1-38465E4FDAB6}" type="slidenum">
              <a:rPr lang="en-US" smtClean="0"/>
              <a:t>‹#›</a:t>
            </a:fld>
            <a:endParaRPr lang="en-US"/>
          </a:p>
        </p:txBody>
      </p:sp>
    </p:spTree>
    <p:extLst>
      <p:ext uri="{BB962C8B-B14F-4D97-AF65-F5344CB8AC3E}">
        <p14:creationId xmlns:p14="http://schemas.microsoft.com/office/powerpoint/2010/main" val="390154095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6.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6.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E6A222EB-A81E-4238-B08D-AAB1828C8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9">
            <a:extLst>
              <a:ext uri="{FF2B5EF4-FFF2-40B4-BE49-F238E27FC236}">
                <a16:creationId xmlns:a16="http://schemas.microsoft.com/office/drawing/2014/main" id="{E014676C-074B-475A-8346-9C901C86C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cxnSp>
        <p:nvCxnSpPr>
          <p:cNvPr id="22" name="Straight Connector 11">
            <a:extLst>
              <a:ext uri="{FF2B5EF4-FFF2-40B4-BE49-F238E27FC236}">
                <a16:creationId xmlns:a16="http://schemas.microsoft.com/office/drawing/2014/main" id="{179C4C8E-197B-4679-AE96-B5147F971C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2">
                <a:alpha val="70000"/>
              </a:schemeClr>
            </a:solidFill>
            <a:miter lim="800000"/>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89958D88-6383-46A6-AC98-DFE5A1F995CA}"/>
              </a:ext>
            </a:extLst>
          </p:cNvPr>
          <p:cNvSpPr>
            <a:spLocks noGrp="1"/>
          </p:cNvSpPr>
          <p:nvPr>
            <p:ph type="subTitle" idx="1"/>
          </p:nvPr>
        </p:nvSpPr>
        <p:spPr>
          <a:xfrm>
            <a:off x="1154955" y="1266958"/>
            <a:ext cx="2904124" cy="4528457"/>
          </a:xfrm>
        </p:spPr>
        <p:txBody>
          <a:bodyPr anchor="ctr">
            <a:normAutofit/>
          </a:bodyPr>
          <a:lstStyle/>
          <a:p>
            <a:pPr algn="r"/>
            <a:r>
              <a:rPr lang="en-US">
                <a:solidFill>
                  <a:schemeClr val="tx2"/>
                </a:solidFill>
              </a:rPr>
              <a:t>By: Eric Millers, Samuel Gray, and Tylor Kosary</a:t>
            </a:r>
          </a:p>
        </p:txBody>
      </p:sp>
      <p:sp>
        <p:nvSpPr>
          <p:cNvPr id="2" name="Title 1">
            <a:extLst>
              <a:ext uri="{FF2B5EF4-FFF2-40B4-BE49-F238E27FC236}">
                <a16:creationId xmlns:a16="http://schemas.microsoft.com/office/drawing/2014/main" id="{737D06C5-874E-4DD4-94FB-99FA80736EF9}"/>
              </a:ext>
            </a:extLst>
          </p:cNvPr>
          <p:cNvSpPr>
            <a:spLocks noGrp="1"/>
          </p:cNvSpPr>
          <p:nvPr>
            <p:ph type="ctrTitle"/>
          </p:nvPr>
        </p:nvSpPr>
        <p:spPr>
          <a:xfrm>
            <a:off x="4654295" y="1266958"/>
            <a:ext cx="6808362" cy="4528457"/>
          </a:xfrm>
        </p:spPr>
        <p:txBody>
          <a:bodyPr anchor="ctr">
            <a:normAutofit/>
          </a:bodyPr>
          <a:lstStyle/>
          <a:p>
            <a:r>
              <a:rPr lang="en-US"/>
              <a:t>ABE Farm Paint</a:t>
            </a:r>
            <a:endParaRPr lang="en-US" dirty="0"/>
          </a:p>
        </p:txBody>
      </p:sp>
      <p:pic>
        <p:nvPicPr>
          <p:cNvPr id="4" name="Slide1.m4a" descr="Slide1.m4a">
            <a:hlinkClick r:id="" action="ppaction://media"/>
            <a:extLst>
              <a:ext uri="{FF2B5EF4-FFF2-40B4-BE49-F238E27FC236}">
                <a16:creationId xmlns:a16="http://schemas.microsoft.com/office/drawing/2014/main" id="{528932C3-B44D-6143-A7D8-98D9BF4C30D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2159" y="5591042"/>
            <a:ext cx="1254368" cy="1254368"/>
          </a:xfrm>
          <a:prstGeom prst="rect">
            <a:avLst/>
          </a:prstGeom>
        </p:spPr>
      </p:pic>
    </p:spTree>
    <p:extLst>
      <p:ext uri="{BB962C8B-B14F-4D97-AF65-F5344CB8AC3E}">
        <p14:creationId xmlns:p14="http://schemas.microsoft.com/office/powerpoint/2010/main" val="1698216893"/>
      </p:ext>
    </p:extLst>
  </p:cSld>
  <p:clrMapOvr>
    <a:masterClrMapping/>
  </p:clrMapOvr>
  <mc:AlternateContent xmlns:mc="http://schemas.openxmlformats.org/markup-compatibility/2006" xmlns:p14="http://schemas.microsoft.com/office/powerpoint/2010/main">
    <mc:Choice Requires="p14">
      <p:transition spd="slow" p14:dur="2000" advTm="4931"/>
    </mc:Choice>
    <mc:Fallback xmlns="">
      <p:transition spd="slow" advTm="493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93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DDBA86CC-34C3-43C1-B328-62490FE69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DCA48D-377A-4C37-A1C9-0FB9DB213961}"/>
              </a:ext>
            </a:extLst>
          </p:cNvPr>
          <p:cNvSpPr>
            <a:spLocks noGrp="1"/>
          </p:cNvSpPr>
          <p:nvPr>
            <p:ph type="title"/>
          </p:nvPr>
        </p:nvSpPr>
        <p:spPr>
          <a:xfrm>
            <a:off x="653143" y="1645920"/>
            <a:ext cx="3522879" cy="4470821"/>
          </a:xfrm>
        </p:spPr>
        <p:txBody>
          <a:bodyPr>
            <a:normAutofit/>
          </a:bodyPr>
          <a:lstStyle/>
          <a:p>
            <a:pPr algn="r"/>
            <a:r>
              <a:rPr lang="en-US" dirty="0">
                <a:solidFill>
                  <a:schemeClr val="tx1"/>
                </a:solidFill>
              </a:rPr>
              <a:t>Introduction</a:t>
            </a:r>
          </a:p>
        </p:txBody>
      </p:sp>
      <p:sp>
        <p:nvSpPr>
          <p:cNvPr id="28" name="Rectangle 27">
            <a:extLst>
              <a:ext uri="{FF2B5EF4-FFF2-40B4-BE49-F238E27FC236}">
                <a16:creationId xmlns:a16="http://schemas.microsoft.com/office/drawing/2014/main" id="{9CF4C9D6-90BC-48A0-91E8-0F0373CA1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692510B3-CC04-4338-BFD5-879D1FFE295F}"/>
              </a:ext>
            </a:extLst>
          </p:cNvPr>
          <p:cNvSpPr>
            <a:spLocks noGrp="1"/>
          </p:cNvSpPr>
          <p:nvPr>
            <p:ph idx="1"/>
          </p:nvPr>
        </p:nvSpPr>
        <p:spPr>
          <a:xfrm>
            <a:off x="4829164" y="1128191"/>
            <a:ext cx="6294448" cy="5506278"/>
          </a:xfrm>
        </p:spPr>
        <p:txBody>
          <a:bodyPr>
            <a:normAutofit/>
          </a:bodyPr>
          <a:lstStyle/>
          <a:p>
            <a:r>
              <a:rPr lang="en-US" dirty="0"/>
              <a:t>Our objective is to automate the </a:t>
            </a:r>
            <a:r>
              <a:rPr lang="en-US" dirty="0" err="1"/>
              <a:t>BioCentury</a:t>
            </a:r>
            <a:r>
              <a:rPr lang="en-US" dirty="0"/>
              <a:t> Research Farm’s paint booth operating system to minimize human error and ensure workplace safety.</a:t>
            </a:r>
          </a:p>
          <a:p>
            <a:endParaRPr lang="en-US" dirty="0"/>
          </a:p>
          <a:p>
            <a:r>
              <a:rPr lang="en-US" dirty="0"/>
              <a:t>We sought to clarify the scope of requests from our clients so we could develop the most robust solution possible. </a:t>
            </a:r>
          </a:p>
          <a:p>
            <a:endParaRPr lang="en-US" dirty="0"/>
          </a:p>
          <a:p>
            <a:r>
              <a:rPr lang="en-US" dirty="0"/>
              <a:t>Our purpose was to keep an open stream of communication as we managed and executed a project to satisfy our clients.</a:t>
            </a:r>
          </a:p>
        </p:txBody>
      </p:sp>
      <p:pic>
        <p:nvPicPr>
          <p:cNvPr id="4" name="slide 2.m4a" descr="slide 2.m4a">
            <a:hlinkClick r:id="" action="ppaction://media"/>
            <a:extLst>
              <a:ext uri="{FF2B5EF4-FFF2-40B4-BE49-F238E27FC236}">
                <a16:creationId xmlns:a16="http://schemas.microsoft.com/office/drawing/2014/main" id="{840A977D-A2C0-6940-BBE9-2EDBE16D121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6882" y="5303941"/>
            <a:ext cx="812800" cy="812800"/>
          </a:xfrm>
          <a:prstGeom prst="rect">
            <a:avLst/>
          </a:prstGeom>
        </p:spPr>
      </p:pic>
    </p:spTree>
    <p:extLst>
      <p:ext uri="{BB962C8B-B14F-4D97-AF65-F5344CB8AC3E}">
        <p14:creationId xmlns:p14="http://schemas.microsoft.com/office/powerpoint/2010/main" val="2680574517"/>
      </p:ext>
    </p:extLst>
  </p:cSld>
  <p:clrMapOvr>
    <a:masterClrMapping/>
  </p:clrMapOvr>
  <mc:AlternateContent xmlns:mc="http://schemas.openxmlformats.org/markup-compatibility/2006" xmlns:p14="http://schemas.microsoft.com/office/powerpoint/2010/main">
    <mc:Choice Requires="p14">
      <p:transition spd="slow" p14:dur="2000" advTm="10222"/>
    </mc:Choice>
    <mc:Fallback xmlns="">
      <p:transition spd="slow" advTm="1022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63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5F475-4718-4878-8ADC-72EBB198ED06}"/>
              </a:ext>
            </a:extLst>
          </p:cNvPr>
          <p:cNvSpPr>
            <a:spLocks noGrp="1"/>
          </p:cNvSpPr>
          <p:nvPr>
            <p:ph type="title"/>
          </p:nvPr>
        </p:nvSpPr>
        <p:spPr/>
        <p:txBody>
          <a:bodyPr/>
          <a:lstStyle/>
          <a:p>
            <a:r>
              <a:rPr lang="en-US" dirty="0"/>
              <a:t>Opportunity</a:t>
            </a:r>
          </a:p>
        </p:txBody>
      </p:sp>
      <p:sp>
        <p:nvSpPr>
          <p:cNvPr id="3" name="Content Placeholder 2">
            <a:extLst>
              <a:ext uri="{FF2B5EF4-FFF2-40B4-BE49-F238E27FC236}">
                <a16:creationId xmlns:a16="http://schemas.microsoft.com/office/drawing/2014/main" id="{E23CAC50-96F7-4ABA-8FF9-7F96ACA9DFC9}"/>
              </a:ext>
            </a:extLst>
          </p:cNvPr>
          <p:cNvSpPr>
            <a:spLocks noGrp="1"/>
          </p:cNvSpPr>
          <p:nvPr>
            <p:ph idx="1"/>
          </p:nvPr>
        </p:nvSpPr>
        <p:spPr/>
        <p:txBody>
          <a:bodyPr/>
          <a:lstStyle/>
          <a:p>
            <a:r>
              <a:rPr lang="en-US" dirty="0"/>
              <a:t>Our ideas offer the </a:t>
            </a:r>
            <a:r>
              <a:rPr lang="en-US" dirty="0" err="1"/>
              <a:t>BioCentury</a:t>
            </a:r>
            <a:r>
              <a:rPr lang="en-US" dirty="0"/>
              <a:t> Research Farm an easier and more efficient painting process.</a:t>
            </a:r>
          </a:p>
          <a:p>
            <a:endParaRPr lang="en-US" dirty="0"/>
          </a:p>
          <a:p>
            <a:r>
              <a:rPr lang="en-US" dirty="0"/>
              <a:t>This would allow the paint booth workers to spend less time painting and worrying about shutdown procedures.</a:t>
            </a:r>
          </a:p>
          <a:p>
            <a:endParaRPr lang="en-US" dirty="0"/>
          </a:p>
          <a:p>
            <a:r>
              <a:rPr lang="en-US" dirty="0"/>
              <a:t>This is crucial to the BCRF because they would have more employees available due the streamlined painting process.</a:t>
            </a:r>
          </a:p>
        </p:txBody>
      </p:sp>
      <p:pic>
        <p:nvPicPr>
          <p:cNvPr id="4" name="slide 3.m4a" descr="slide 3.m4a">
            <a:hlinkClick r:id="" action="ppaction://media"/>
            <a:extLst>
              <a:ext uri="{FF2B5EF4-FFF2-40B4-BE49-F238E27FC236}">
                <a16:creationId xmlns:a16="http://schemas.microsoft.com/office/drawing/2014/main" id="{B4703B36-9BFD-F84D-9DAB-1DC60C1BBDD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03764" y="5542786"/>
            <a:ext cx="812800" cy="812800"/>
          </a:xfrm>
          <a:prstGeom prst="rect">
            <a:avLst/>
          </a:prstGeom>
        </p:spPr>
      </p:pic>
    </p:spTree>
    <p:extLst>
      <p:ext uri="{BB962C8B-B14F-4D97-AF65-F5344CB8AC3E}">
        <p14:creationId xmlns:p14="http://schemas.microsoft.com/office/powerpoint/2010/main" val="1365538500"/>
      </p:ext>
    </p:extLst>
  </p:cSld>
  <p:clrMapOvr>
    <a:masterClrMapping/>
  </p:clrMapOvr>
  <mc:AlternateContent xmlns:mc="http://schemas.openxmlformats.org/markup-compatibility/2006" xmlns:p14="http://schemas.microsoft.com/office/powerpoint/2010/main">
    <mc:Choice Requires="p14">
      <p:transition spd="slow" p14:dur="2000" advTm="3849"/>
    </mc:Choice>
    <mc:Fallback xmlns="">
      <p:transition spd="slow" advTm="38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90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3A921-2F7F-43F1-AE65-1F3C82BD48A4}"/>
              </a:ext>
            </a:extLst>
          </p:cNvPr>
          <p:cNvSpPr>
            <a:spLocks noGrp="1"/>
          </p:cNvSpPr>
          <p:nvPr>
            <p:ph type="title"/>
          </p:nvPr>
        </p:nvSpPr>
        <p:spPr/>
        <p:txBody>
          <a:bodyPr/>
          <a:lstStyle/>
          <a:p>
            <a:r>
              <a:rPr lang="en-US" dirty="0"/>
              <a:t>Solution</a:t>
            </a:r>
          </a:p>
        </p:txBody>
      </p:sp>
      <p:sp>
        <p:nvSpPr>
          <p:cNvPr id="3" name="Content Placeholder 2">
            <a:extLst>
              <a:ext uri="{FF2B5EF4-FFF2-40B4-BE49-F238E27FC236}">
                <a16:creationId xmlns:a16="http://schemas.microsoft.com/office/drawing/2014/main" id="{26302329-1996-4370-AA63-F0B84B15734B}"/>
              </a:ext>
            </a:extLst>
          </p:cNvPr>
          <p:cNvSpPr>
            <a:spLocks noGrp="1"/>
          </p:cNvSpPr>
          <p:nvPr>
            <p:ph idx="1"/>
          </p:nvPr>
        </p:nvSpPr>
        <p:spPr/>
        <p:txBody>
          <a:bodyPr/>
          <a:lstStyle/>
          <a:p>
            <a:r>
              <a:rPr lang="en-US" dirty="0"/>
              <a:t>The solution we decided on was to use a programmable logic controller (PLC), to control the systems fan and lights.</a:t>
            </a:r>
          </a:p>
          <a:p>
            <a:endParaRPr lang="en-US" dirty="0"/>
          </a:p>
          <a:p>
            <a:r>
              <a:rPr lang="en-US" dirty="0"/>
              <a:t>This allows the user to press one button and the PLC uses sensors to read temperature and humidity data to control how long the fan and lights will stay on.</a:t>
            </a:r>
          </a:p>
        </p:txBody>
      </p:sp>
      <p:pic>
        <p:nvPicPr>
          <p:cNvPr id="4" name="slide 4.m4a" descr="slide 4.m4a">
            <a:hlinkClick r:id="" action="ppaction://media"/>
            <a:extLst>
              <a:ext uri="{FF2B5EF4-FFF2-40B4-BE49-F238E27FC236}">
                <a16:creationId xmlns:a16="http://schemas.microsoft.com/office/drawing/2014/main" id="{0AFC633C-1432-7447-A6D2-90A5C5A10BE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46111" y="5435599"/>
            <a:ext cx="812800" cy="812800"/>
          </a:xfrm>
          <a:prstGeom prst="rect">
            <a:avLst/>
          </a:prstGeom>
        </p:spPr>
      </p:pic>
    </p:spTree>
    <p:extLst>
      <p:ext uri="{BB962C8B-B14F-4D97-AF65-F5344CB8AC3E}">
        <p14:creationId xmlns:p14="http://schemas.microsoft.com/office/powerpoint/2010/main" val="3067128820"/>
      </p:ext>
    </p:extLst>
  </p:cSld>
  <p:clrMapOvr>
    <a:masterClrMapping/>
  </p:clrMapOvr>
  <mc:AlternateContent xmlns:mc="http://schemas.openxmlformats.org/markup-compatibility/2006" xmlns:p14="http://schemas.microsoft.com/office/powerpoint/2010/main">
    <mc:Choice Requires="p14">
      <p:transition spd="slow" p14:dur="2000" advTm="2665"/>
    </mc:Choice>
    <mc:Fallback xmlns="">
      <p:transition spd="slow" advTm="266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9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0531A-CB5B-42E4-B70E-C5624C65DCB5}"/>
              </a:ext>
            </a:extLst>
          </p:cNvPr>
          <p:cNvSpPr>
            <a:spLocks noGrp="1"/>
          </p:cNvSpPr>
          <p:nvPr>
            <p:ph type="title"/>
          </p:nvPr>
        </p:nvSpPr>
        <p:spPr/>
        <p:txBody>
          <a:bodyPr/>
          <a:lstStyle/>
          <a:p>
            <a:r>
              <a:rPr lang="en-US" dirty="0"/>
              <a:t>Benefits</a:t>
            </a:r>
          </a:p>
        </p:txBody>
      </p:sp>
      <p:sp>
        <p:nvSpPr>
          <p:cNvPr id="3" name="Content Placeholder 2">
            <a:extLst>
              <a:ext uri="{FF2B5EF4-FFF2-40B4-BE49-F238E27FC236}">
                <a16:creationId xmlns:a16="http://schemas.microsoft.com/office/drawing/2014/main" id="{736A7E83-B732-4DC0-BCA9-7C52310E2580}"/>
              </a:ext>
            </a:extLst>
          </p:cNvPr>
          <p:cNvSpPr>
            <a:spLocks noGrp="1"/>
          </p:cNvSpPr>
          <p:nvPr>
            <p:ph idx="1"/>
          </p:nvPr>
        </p:nvSpPr>
        <p:spPr/>
        <p:txBody>
          <a:bodyPr/>
          <a:lstStyle/>
          <a:p>
            <a:r>
              <a:rPr lang="en-US" dirty="0"/>
              <a:t>The </a:t>
            </a:r>
            <a:r>
              <a:rPr lang="en-US" dirty="0" err="1"/>
              <a:t>BioCentury</a:t>
            </a:r>
            <a:r>
              <a:rPr lang="en-US" dirty="0"/>
              <a:t> Research Farm would benefit from this project because they would experience less waste from leaving the fan on too long, a more efficient painting process for the user, and proper ventilation ensured.</a:t>
            </a:r>
          </a:p>
        </p:txBody>
      </p:sp>
      <p:pic>
        <p:nvPicPr>
          <p:cNvPr id="4" name="slide 5.m4a" descr="slide 5.m4a">
            <a:hlinkClick r:id="" action="ppaction://media"/>
            <a:extLst>
              <a:ext uri="{FF2B5EF4-FFF2-40B4-BE49-F238E27FC236}">
                <a16:creationId xmlns:a16="http://schemas.microsoft.com/office/drawing/2014/main" id="{A1521610-19B5-D640-88B0-056FBD7B641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46111" y="5129696"/>
            <a:ext cx="812800" cy="812800"/>
          </a:xfrm>
          <a:prstGeom prst="rect">
            <a:avLst/>
          </a:prstGeom>
        </p:spPr>
      </p:pic>
    </p:spTree>
    <p:extLst>
      <p:ext uri="{BB962C8B-B14F-4D97-AF65-F5344CB8AC3E}">
        <p14:creationId xmlns:p14="http://schemas.microsoft.com/office/powerpoint/2010/main" val="703849087"/>
      </p:ext>
    </p:extLst>
  </p:cSld>
  <p:clrMapOvr>
    <a:masterClrMapping/>
  </p:clrMapOvr>
  <mc:AlternateContent xmlns:mc="http://schemas.openxmlformats.org/markup-compatibility/2006" xmlns:p14="http://schemas.microsoft.com/office/powerpoint/2010/main">
    <mc:Choice Requires="p14">
      <p:transition spd="slow" p14:dur="2000" advTm="2764"/>
    </mc:Choice>
    <mc:Fallback xmlns="">
      <p:transition spd="slow" advTm="276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41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A3BB4-50C1-4191-B165-586D284B498E}"/>
              </a:ext>
            </a:extLst>
          </p:cNvPr>
          <p:cNvSpPr>
            <a:spLocks noGrp="1"/>
          </p:cNvSpPr>
          <p:nvPr>
            <p:ph type="title"/>
          </p:nvPr>
        </p:nvSpPr>
        <p:spPr/>
        <p:txBody>
          <a:bodyPr/>
          <a:lstStyle/>
          <a:p>
            <a:r>
              <a:rPr lang="en-US" dirty="0"/>
              <a:t>Evidence</a:t>
            </a:r>
          </a:p>
        </p:txBody>
      </p:sp>
      <p:sp>
        <p:nvSpPr>
          <p:cNvPr id="3" name="Content Placeholder 2">
            <a:extLst>
              <a:ext uri="{FF2B5EF4-FFF2-40B4-BE49-F238E27FC236}">
                <a16:creationId xmlns:a16="http://schemas.microsoft.com/office/drawing/2014/main" id="{8E717FB7-F3C0-4C39-A451-114812C571B7}"/>
              </a:ext>
            </a:extLst>
          </p:cNvPr>
          <p:cNvSpPr>
            <a:spLocks noGrp="1"/>
          </p:cNvSpPr>
          <p:nvPr>
            <p:ph idx="1"/>
          </p:nvPr>
        </p:nvSpPr>
        <p:spPr/>
        <p:txBody>
          <a:bodyPr/>
          <a:lstStyle/>
          <a:p>
            <a:r>
              <a:rPr lang="en-US" dirty="0"/>
              <a:t>Evidence for our project comes from our group’s experience with PLCs. They are programmed to follow strict lines of code. The user only presses one button and the PLC takes over from there.</a:t>
            </a:r>
          </a:p>
          <a:p>
            <a:endParaRPr lang="en-US" dirty="0"/>
          </a:p>
          <a:p>
            <a:r>
              <a:rPr lang="en-US" dirty="0"/>
              <a:t>Charts were used to relate temperature and humidity to dry times in order to tailor to our client’s altering environmental conditions.</a:t>
            </a:r>
          </a:p>
          <a:p>
            <a:endParaRPr lang="en-US" dirty="0"/>
          </a:p>
          <a:p>
            <a:r>
              <a:rPr lang="en-US" dirty="0"/>
              <a:t>These charts were implemented in our relay logic.</a:t>
            </a:r>
          </a:p>
        </p:txBody>
      </p:sp>
      <p:pic>
        <p:nvPicPr>
          <p:cNvPr id="4" name="slide 6.m4a" descr="slide 6.m4a">
            <a:hlinkClick r:id="" action="ppaction://media"/>
            <a:extLst>
              <a:ext uri="{FF2B5EF4-FFF2-40B4-BE49-F238E27FC236}">
                <a16:creationId xmlns:a16="http://schemas.microsoft.com/office/drawing/2014/main" id="{D02D07A3-8B00-0341-B90F-E62BFA3A4C7F}"/>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83277" y="5564808"/>
            <a:ext cx="812800" cy="812800"/>
          </a:xfrm>
          <a:prstGeom prst="rect">
            <a:avLst/>
          </a:prstGeom>
        </p:spPr>
      </p:pic>
    </p:spTree>
    <p:extLst>
      <p:ext uri="{BB962C8B-B14F-4D97-AF65-F5344CB8AC3E}">
        <p14:creationId xmlns:p14="http://schemas.microsoft.com/office/powerpoint/2010/main" val="1286960251"/>
      </p:ext>
    </p:extLst>
  </p:cSld>
  <p:clrMapOvr>
    <a:masterClrMapping/>
  </p:clrMapOvr>
  <mc:AlternateContent xmlns:mc="http://schemas.openxmlformats.org/markup-compatibility/2006" xmlns:p14="http://schemas.microsoft.com/office/powerpoint/2010/main">
    <mc:Choice Requires="p14">
      <p:transition spd="slow" p14:dur="2000" advTm="2743"/>
    </mc:Choice>
    <mc:Fallback xmlns="">
      <p:transition spd="slow" advTm="27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6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CDA4A-9F93-434C-BC0F-EE315A2CB534}"/>
              </a:ext>
            </a:extLst>
          </p:cNvPr>
          <p:cNvSpPr>
            <a:spLocks noGrp="1"/>
          </p:cNvSpPr>
          <p:nvPr>
            <p:ph type="title"/>
          </p:nvPr>
        </p:nvSpPr>
        <p:spPr/>
        <p:txBody>
          <a:bodyPr/>
          <a:lstStyle/>
          <a:p>
            <a:r>
              <a:rPr lang="en-US" dirty="0"/>
              <a:t>Action Steps</a:t>
            </a:r>
          </a:p>
        </p:txBody>
      </p:sp>
      <p:sp>
        <p:nvSpPr>
          <p:cNvPr id="3" name="Content Placeholder 2">
            <a:extLst>
              <a:ext uri="{FF2B5EF4-FFF2-40B4-BE49-F238E27FC236}">
                <a16:creationId xmlns:a16="http://schemas.microsoft.com/office/drawing/2014/main" id="{BE32614B-AD71-47AE-A5BA-94968C32174D}"/>
              </a:ext>
            </a:extLst>
          </p:cNvPr>
          <p:cNvSpPr>
            <a:spLocks noGrp="1"/>
          </p:cNvSpPr>
          <p:nvPr>
            <p:ph idx="1"/>
          </p:nvPr>
        </p:nvSpPr>
        <p:spPr/>
        <p:txBody>
          <a:bodyPr/>
          <a:lstStyle/>
          <a:p>
            <a:r>
              <a:rPr lang="en-US" dirty="0"/>
              <a:t>We recommend the clients install the PLC system into their paint booth. The benefits from the PLC minimize ventilation safety hazards and create a more efficient process.</a:t>
            </a:r>
          </a:p>
          <a:p>
            <a:endParaRPr lang="en-US" dirty="0"/>
          </a:p>
          <a:p>
            <a:r>
              <a:rPr lang="en-US" dirty="0"/>
              <a:t>Clients are recommended to use our program, plug-and-go system, and installation guide to set this system up for the use of employees.</a:t>
            </a:r>
          </a:p>
          <a:p>
            <a:endParaRPr lang="en-US" dirty="0"/>
          </a:p>
          <a:p>
            <a:r>
              <a:rPr lang="en-US" dirty="0"/>
              <a:t>Our next steps are to follow up with our clients and provide consultation when needed.</a:t>
            </a:r>
          </a:p>
        </p:txBody>
      </p:sp>
      <p:pic>
        <p:nvPicPr>
          <p:cNvPr id="4" name="slide 7.m4a" descr="slide 7.m4a">
            <a:hlinkClick r:id="" action="ppaction://media"/>
            <a:extLst>
              <a:ext uri="{FF2B5EF4-FFF2-40B4-BE49-F238E27FC236}">
                <a16:creationId xmlns:a16="http://schemas.microsoft.com/office/drawing/2014/main" id="{0C6010B3-61AE-5E4B-B82C-758ECC1013D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41739" y="5435599"/>
            <a:ext cx="812800" cy="812800"/>
          </a:xfrm>
          <a:prstGeom prst="rect">
            <a:avLst/>
          </a:prstGeom>
        </p:spPr>
      </p:pic>
    </p:spTree>
    <p:extLst>
      <p:ext uri="{BB962C8B-B14F-4D97-AF65-F5344CB8AC3E}">
        <p14:creationId xmlns:p14="http://schemas.microsoft.com/office/powerpoint/2010/main" val="2814951259"/>
      </p:ext>
    </p:extLst>
  </p:cSld>
  <p:clrMapOvr>
    <a:masterClrMapping/>
  </p:clrMapOvr>
  <mc:AlternateContent xmlns:mc="http://schemas.openxmlformats.org/markup-compatibility/2006" xmlns:p14="http://schemas.microsoft.com/office/powerpoint/2010/main">
    <mc:Choice Requires="p14">
      <p:transition spd="slow" p14:dur="2000" advTm="7165"/>
    </mc:Choice>
    <mc:Fallback xmlns="">
      <p:transition spd="slow" advTm="716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93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117</TotalTime>
  <Words>366</Words>
  <Application>Microsoft Macintosh PowerPoint</Application>
  <PresentationFormat>Widescreen</PresentationFormat>
  <Paragraphs>32</Paragraphs>
  <Slides>7</Slides>
  <Notes>0</Notes>
  <HiddenSlides>0</HiddenSlides>
  <MMClips>7</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Century Gothic</vt:lpstr>
      <vt:lpstr>Wingdings 3</vt:lpstr>
      <vt:lpstr>Ion</vt:lpstr>
      <vt:lpstr>ABE Farm Paint</vt:lpstr>
      <vt:lpstr>Introduction</vt:lpstr>
      <vt:lpstr>Opportunity</vt:lpstr>
      <vt:lpstr>Solution</vt:lpstr>
      <vt:lpstr>Benefits</vt:lpstr>
      <vt:lpstr>Evidence</vt:lpstr>
      <vt:lpstr>Action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ABE Farm Paint</dc:title>
  <dc:creator>Tylor Tylor</dc:creator>
  <cp:lastModifiedBy>Millers, Eric E</cp:lastModifiedBy>
  <cp:revision>8</cp:revision>
  <dcterms:created xsi:type="dcterms:W3CDTF">2020-04-09T03:18:55Z</dcterms:created>
  <dcterms:modified xsi:type="dcterms:W3CDTF">2020-04-10T14:52:24Z</dcterms:modified>
</cp:coreProperties>
</file>