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85" r:id="rId2"/>
    <p:sldId id="286" r:id="rId3"/>
    <p:sldId id="287" r:id="rId4"/>
    <p:sldId id="288" r:id="rId5"/>
    <p:sldId id="290" r:id="rId6"/>
    <p:sldId id="291" r:id="rId7"/>
    <p:sldId id="292" r:id="rId8"/>
    <p:sldId id="293" r:id="rId9"/>
    <p:sldId id="294" r:id="rId10"/>
    <p:sldId id="295" r:id="rId11"/>
    <p:sldId id="296" r:id="rId12"/>
    <p:sldId id="297" r:id="rId13"/>
    <p:sldId id="299" r:id="rId14"/>
    <p:sldId id="300" r:id="rId15"/>
    <p:sldId id="303" r:id="rId16"/>
    <p:sldId id="304" r:id="rId17"/>
    <p:sldId id="305" r:id="rId18"/>
    <p:sldId id="306" r:id="rId19"/>
    <p:sldId id="307" r:id="rId20"/>
    <p:sldId id="315" r:id="rId21"/>
    <p:sldId id="273" r:id="rId22"/>
    <p:sldId id="271" r:id="rId23"/>
    <p:sldId id="313" r:id="rId24"/>
    <p:sldId id="275" r:id="rId25"/>
    <p:sldId id="272" r:id="rId26"/>
    <p:sldId id="277" r:id="rId27"/>
    <p:sldId id="276" r:id="rId28"/>
    <p:sldId id="279" r:id="rId29"/>
    <p:sldId id="280" r:id="rId30"/>
    <p:sldId id="281" r:id="rId31"/>
    <p:sldId id="282" r:id="rId32"/>
    <p:sldId id="317" r:id="rId33"/>
    <p:sldId id="283" r:id="rId34"/>
    <p:sldId id="316" r:id="rId35"/>
    <p:sldId id="257" r:id="rId36"/>
    <p:sldId id="258" r:id="rId37"/>
    <p:sldId id="259" r:id="rId38"/>
    <p:sldId id="260" r:id="rId39"/>
    <p:sldId id="261" r:id="rId40"/>
    <p:sldId id="262" r:id="rId41"/>
    <p:sldId id="263" r:id="rId42"/>
    <p:sldId id="264" r:id="rId43"/>
    <p:sldId id="265" r:id="rId44"/>
    <p:sldId id="266" r:id="rId45"/>
    <p:sldId id="267" r:id="rId46"/>
    <p:sldId id="268" r:id="rId47"/>
    <p:sldId id="269" r:id="rId48"/>
    <p:sldId id="270" r:id="rId49"/>
    <p:sldId id="311" r:id="rId50"/>
    <p:sldId id="312" r:id="rId51"/>
    <p:sldId id="309" r:id="rId52"/>
    <p:sldId id="310"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22" autoAdjust="0"/>
    <p:restoredTop sz="94660"/>
  </p:normalViewPr>
  <p:slideViewPr>
    <p:cSldViewPr>
      <p:cViewPr varScale="1">
        <p:scale>
          <a:sx n="102" d="100"/>
          <a:sy n="102" d="100"/>
        </p:scale>
        <p:origin x="2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katiewlh\Desktop\TableTable!.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RC-Douvan\SRO\groups\PDMG\sampling\Arts%20Engagement\Final%20Documentation\Final%20Report\Tables%20for%20final%20report%20(draft)_08Dec10.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u="none" strike="noStrike" baseline="0" dirty="0"/>
              <a:t>Student Expectation to being Involved in the Arts during College Prior to Beginning College?</a:t>
            </a:r>
            <a:endParaRPr lang="en-US" dirty="0"/>
          </a:p>
        </c:rich>
      </c:tx>
      <c:overlay val="0"/>
    </c:title>
    <c:autoTitleDeleted val="0"/>
    <c:plotArea>
      <c:layout/>
      <c:barChart>
        <c:barDir val="col"/>
        <c:grouping val="stacked"/>
        <c:varyColors val="0"/>
        <c:ser>
          <c:idx val="0"/>
          <c:order val="0"/>
          <c:spPr>
            <a:solidFill>
              <a:sysClr val="window" lastClr="FFFFFF">
                <a:lumMod val="75000"/>
              </a:sysClr>
            </a:solidFill>
          </c:spPr>
          <c:invertIfNegative val="0"/>
          <c:dLbls>
            <c:dLbl>
              <c:idx val="2"/>
              <c:layout>
                <c:manualLayout>
                  <c:x val="0"/>
                  <c:y val="-2.9537401574803113E-2"/>
                </c:manualLayout>
              </c:layout>
              <c:numFmt formatCode="#,##0.0" sourceLinked="0"/>
              <c:spPr/>
              <c:txPr>
                <a:bodyPr/>
                <a:lstStyle/>
                <a:p>
                  <a:pPr>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Sheet2!$A$30:$A$32</c:f>
              <c:strCache>
                <c:ptCount val="3"/>
                <c:pt idx="0">
                  <c:v>Yes</c:v>
                </c:pt>
                <c:pt idx="1">
                  <c:v>No</c:v>
                </c:pt>
                <c:pt idx="2">
                  <c:v>(Missing)</c:v>
                </c:pt>
              </c:strCache>
            </c:strRef>
          </c:cat>
          <c:val>
            <c:numRef>
              <c:f>Sheet2!$C$30:$C$32</c:f>
              <c:numCache>
                <c:formatCode>General</c:formatCode>
                <c:ptCount val="3"/>
                <c:pt idx="0">
                  <c:v>48.971962616822424</c:v>
                </c:pt>
                <c:pt idx="1">
                  <c:v>46.168224299065422</c:v>
                </c:pt>
                <c:pt idx="2">
                  <c:v>4.8598130841121563</c:v>
                </c:pt>
              </c:numCache>
            </c:numRef>
          </c:val>
        </c:ser>
        <c:dLbls>
          <c:showLegendKey val="0"/>
          <c:showVal val="0"/>
          <c:showCatName val="0"/>
          <c:showSerName val="0"/>
          <c:showPercent val="0"/>
          <c:showBubbleSize val="0"/>
        </c:dLbls>
        <c:gapWidth val="150"/>
        <c:overlap val="100"/>
        <c:axId val="132159824"/>
        <c:axId val="132160384"/>
      </c:barChart>
      <c:catAx>
        <c:axId val="132159824"/>
        <c:scaling>
          <c:orientation val="minMax"/>
        </c:scaling>
        <c:delete val="0"/>
        <c:axPos val="b"/>
        <c:numFmt formatCode="General" sourceLinked="1"/>
        <c:majorTickMark val="out"/>
        <c:minorTickMark val="none"/>
        <c:tickLblPos val="nextTo"/>
        <c:crossAx val="132160384"/>
        <c:crosses val="autoZero"/>
        <c:auto val="1"/>
        <c:lblAlgn val="ctr"/>
        <c:lblOffset val="100"/>
        <c:noMultiLvlLbl val="0"/>
      </c:catAx>
      <c:valAx>
        <c:axId val="132160384"/>
        <c:scaling>
          <c:orientation val="minMax"/>
        </c:scaling>
        <c:delete val="0"/>
        <c:axPos val="l"/>
        <c:majorGridlines/>
        <c:title>
          <c:tx>
            <c:rich>
              <a:bodyPr rot="-5400000" vert="horz"/>
              <a:lstStyle/>
              <a:p>
                <a:pPr>
                  <a:defRPr/>
                </a:pPr>
                <a:r>
                  <a:rPr lang="en-US" dirty="0"/>
                  <a:t>Percentage</a:t>
                </a:r>
                <a:r>
                  <a:rPr lang="en-US" baseline="0" dirty="0"/>
                  <a:t> of students</a:t>
                </a:r>
                <a:endParaRPr lang="en-US" dirty="0"/>
              </a:p>
            </c:rich>
          </c:tx>
          <c:overlay val="0"/>
        </c:title>
        <c:numFmt formatCode="General" sourceLinked="1"/>
        <c:majorTickMark val="out"/>
        <c:minorTickMark val="none"/>
        <c:tickLblPos val="nextTo"/>
        <c:crossAx val="13215982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Arts-related Identification</a:t>
            </a:r>
            <a:r>
              <a:rPr lang="en-US" baseline="0" dirty="0"/>
              <a:t> by Artist Type</a:t>
            </a:r>
            <a:endParaRPr lang="en-US" dirty="0"/>
          </a:p>
        </c:rich>
      </c:tx>
      <c:overlay val="0"/>
    </c:title>
    <c:autoTitleDeleted val="0"/>
    <c:plotArea>
      <c:layout/>
      <c:barChart>
        <c:barDir val="col"/>
        <c:grouping val="stacked"/>
        <c:varyColors val="0"/>
        <c:ser>
          <c:idx val="0"/>
          <c:order val="0"/>
          <c:spPr>
            <a:solidFill>
              <a:srgbClr val="4F81BD">
                <a:lumMod val="40000"/>
                <a:lumOff val="60000"/>
              </a:srgbClr>
            </a:solidFill>
          </c:spPr>
          <c:invertIfNegative val="0"/>
          <c:dLbls>
            <c:dLbl>
              <c:idx val="11"/>
              <c:layout>
                <c:manualLayout>
                  <c:x val="0"/>
                  <c:y val="-5.20621209211286E-2"/>
                </c:manualLayout>
              </c:layout>
              <c:numFmt formatCode="#,##0.0" sourceLinked="0"/>
              <c:spPr/>
              <c:txPr>
                <a:bodyPr/>
                <a:lstStyle/>
                <a:p>
                  <a:pPr>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dLbl>
              <c:idx val="12"/>
              <c:layout>
                <c:manualLayout>
                  <c:x val="1.838291238846937E-4"/>
                  <c:y val="-4.4063940020204903E-2"/>
                </c:manualLayout>
              </c:layout>
              <c:numFmt formatCode="#,##0.0" sourceLinked="0"/>
              <c:spPr/>
              <c:txPr>
                <a:bodyPr/>
                <a:lstStyle/>
                <a:p>
                  <a:pPr>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'IAm2'!$D$2:$D$14</c:f>
              <c:strCache>
                <c:ptCount val="13"/>
                <c:pt idx="0">
                  <c:v>Musician</c:v>
                </c:pt>
                <c:pt idx="1">
                  <c:v>Creative writer</c:v>
                </c:pt>
                <c:pt idx="2">
                  <c:v>In student organization (occasional)*</c:v>
                </c:pt>
                <c:pt idx="3">
                  <c:v>Visual artist</c:v>
                </c:pt>
                <c:pt idx="4">
                  <c:v>Dancer</c:v>
                </c:pt>
                <c:pt idx="5">
                  <c:v>In student organization (primary)^</c:v>
                </c:pt>
                <c:pt idx="6">
                  <c:v>Actor/Actress</c:v>
                </c:pt>
                <c:pt idx="7">
                  <c:v>Designer</c:v>
                </c:pt>
                <c:pt idx="8">
                  <c:v>Graphic designer</c:v>
                </c:pt>
                <c:pt idx="9">
                  <c:v>In community arts organization</c:v>
                </c:pt>
                <c:pt idx="10">
                  <c:v>Studying in an arts field</c:v>
                </c:pt>
                <c:pt idx="11">
                  <c:v>Film maker</c:v>
                </c:pt>
                <c:pt idx="12">
                  <c:v>Architect</c:v>
                </c:pt>
              </c:strCache>
            </c:strRef>
          </c:cat>
          <c:val>
            <c:numRef>
              <c:f>'IAm2'!$C$2:$C$14</c:f>
              <c:numCache>
                <c:formatCode>General</c:formatCode>
                <c:ptCount val="13"/>
                <c:pt idx="0">
                  <c:v>45.607476635514004</c:v>
                </c:pt>
                <c:pt idx="1">
                  <c:v>33.457943925233543</c:v>
                </c:pt>
                <c:pt idx="2">
                  <c:v>31.40186915887854</c:v>
                </c:pt>
                <c:pt idx="3">
                  <c:v>28.598130841121442</c:v>
                </c:pt>
                <c:pt idx="4">
                  <c:v>17.757009345794387</c:v>
                </c:pt>
                <c:pt idx="5">
                  <c:v>15.514018691588785</c:v>
                </c:pt>
                <c:pt idx="6">
                  <c:v>15.514018691588785</c:v>
                </c:pt>
                <c:pt idx="7">
                  <c:v>13.644859813084112</c:v>
                </c:pt>
                <c:pt idx="8">
                  <c:v>11.401869158878505</c:v>
                </c:pt>
                <c:pt idx="9">
                  <c:v>11.214953271028037</c:v>
                </c:pt>
                <c:pt idx="10">
                  <c:v>11.028037383177558</c:v>
                </c:pt>
                <c:pt idx="11">
                  <c:v>8.0373831775700939</c:v>
                </c:pt>
                <c:pt idx="12">
                  <c:v>4.2990654205607504</c:v>
                </c:pt>
              </c:numCache>
            </c:numRef>
          </c:val>
        </c:ser>
        <c:dLbls>
          <c:showLegendKey val="0"/>
          <c:showVal val="0"/>
          <c:showCatName val="0"/>
          <c:showSerName val="0"/>
          <c:showPercent val="0"/>
          <c:showBubbleSize val="0"/>
        </c:dLbls>
        <c:gapWidth val="150"/>
        <c:overlap val="100"/>
        <c:axId val="175813120"/>
        <c:axId val="175813680"/>
      </c:barChart>
      <c:catAx>
        <c:axId val="175813120"/>
        <c:scaling>
          <c:orientation val="minMax"/>
        </c:scaling>
        <c:delete val="0"/>
        <c:axPos val="b"/>
        <c:title>
          <c:tx>
            <c:rich>
              <a:bodyPr/>
              <a:lstStyle/>
              <a:p>
                <a:pPr>
                  <a:defRPr/>
                </a:pPr>
                <a:r>
                  <a:rPr lang="en-US" sz="1050" b="1" i="1" dirty="0"/>
                  <a:t>* In a student organization that occasionally does arts or cultural activities.</a:t>
                </a:r>
              </a:p>
              <a:p>
                <a:pPr>
                  <a:defRPr/>
                </a:pPr>
                <a:r>
                  <a:rPr lang="en-US" sz="1050" b="1" i="1" u="none" strike="noStrike" baseline="0" dirty="0"/>
                  <a:t>^ In a student organization that is primarily focused on the arts.</a:t>
                </a:r>
                <a:endParaRPr lang="en-US" sz="1050" b="1" i="1" dirty="0"/>
              </a:p>
            </c:rich>
          </c:tx>
          <c:overlay val="0"/>
        </c:title>
        <c:numFmt formatCode="General" sourceLinked="1"/>
        <c:majorTickMark val="out"/>
        <c:minorTickMark val="none"/>
        <c:tickLblPos val="nextTo"/>
        <c:crossAx val="175813680"/>
        <c:crosses val="autoZero"/>
        <c:auto val="1"/>
        <c:lblAlgn val="ctr"/>
        <c:lblOffset val="100"/>
        <c:noMultiLvlLbl val="0"/>
      </c:catAx>
      <c:valAx>
        <c:axId val="175813680"/>
        <c:scaling>
          <c:orientation val="minMax"/>
        </c:scaling>
        <c:delete val="0"/>
        <c:axPos val="l"/>
        <c:majorGridlines/>
        <c:title>
          <c:tx>
            <c:rich>
              <a:bodyPr rot="-5400000" vert="horz"/>
              <a:lstStyle/>
              <a:p>
                <a:pPr>
                  <a:defRPr/>
                </a:pPr>
                <a:r>
                  <a:rPr lang="en-US" dirty="0"/>
                  <a:t>Percentage of students out</a:t>
                </a:r>
                <a:r>
                  <a:rPr lang="en-US" baseline="0" dirty="0"/>
                  <a:t> of all </a:t>
                </a:r>
              </a:p>
              <a:p>
                <a:pPr>
                  <a:defRPr/>
                </a:pPr>
                <a:r>
                  <a:rPr lang="en-US" baseline="0" dirty="0"/>
                  <a:t>who participated in the survey</a:t>
                </a:r>
                <a:endParaRPr lang="en-US" dirty="0"/>
              </a:p>
            </c:rich>
          </c:tx>
          <c:overlay val="0"/>
        </c:title>
        <c:numFmt formatCode="General" sourceLinked="1"/>
        <c:majorTickMark val="out"/>
        <c:minorTickMark val="none"/>
        <c:tickLblPos val="nextTo"/>
        <c:crossAx val="175813120"/>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EE49D8-E174-4A99-BCCA-5A2168191446}" type="datetimeFigureOut">
              <a:rPr lang="en-US" smtClean="0"/>
              <a:t>1/22/2015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E8EE1B-ED3F-426A-A850-BCD4292510A7}" type="slidenum">
              <a:rPr lang="en-US" smtClean="0"/>
              <a:t>‹#›</a:t>
            </a:fld>
            <a:endParaRPr lang="en-US"/>
          </a:p>
        </p:txBody>
      </p:sp>
    </p:spTree>
    <p:extLst>
      <p:ext uri="{BB962C8B-B14F-4D97-AF65-F5344CB8AC3E}">
        <p14:creationId xmlns:p14="http://schemas.microsoft.com/office/powerpoint/2010/main" val="237281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Arts at Michigan Elevator Speech</a:t>
            </a:r>
          </a:p>
          <a:p>
            <a:endParaRPr lang="en-US" dirty="0"/>
          </a:p>
          <a:p>
            <a:r>
              <a:rPr lang="en-US" dirty="0" smtClean="0"/>
              <a:t>Funded through the Provosts Office, and housed in </a:t>
            </a:r>
            <a:r>
              <a:rPr lang="en-US" dirty="0"/>
              <a:t>t</a:t>
            </a:r>
            <a:r>
              <a:rPr lang="en-US" dirty="0" smtClean="0"/>
              <a:t>he Office of New Student Programs.</a:t>
            </a:r>
          </a:p>
          <a:p>
            <a:endParaRPr lang="en-US" dirty="0"/>
          </a:p>
          <a:p>
            <a:r>
              <a:rPr lang="en-US" dirty="0" smtClean="0"/>
              <a:t>Explanation of </a:t>
            </a:r>
            <a:r>
              <a:rPr lang="en-US" dirty="0" err="1" smtClean="0"/>
              <a:t>Progams</a:t>
            </a:r>
            <a:r>
              <a:rPr lang="en-US" dirty="0" smtClean="0"/>
              <a:t> and Services</a:t>
            </a:r>
          </a:p>
          <a:p>
            <a:endParaRPr lang="en-US" dirty="0"/>
          </a:p>
          <a:p>
            <a:r>
              <a:rPr lang="en-US" dirty="0" smtClean="0"/>
              <a:t>If it  is about co-curricular arts engagement, on the University of Michigan main campus, we are it, which led to us considering adding a research component to our work – the Arts Engagement Project.  Especially when speaking to my colleagues about students arts engagement needs, I am sometimes met with  - Students seem happy with the way things are, where is the data?</a:t>
            </a:r>
          </a:p>
          <a:p>
            <a:endParaRPr lang="en-US" dirty="0"/>
          </a:p>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p:txBody>
      </p:sp>
      <p:sp>
        <p:nvSpPr>
          <p:cNvPr id="4" name="Slide Number Placeholder 3"/>
          <p:cNvSpPr>
            <a:spLocks noGrp="1"/>
          </p:cNvSpPr>
          <p:nvPr>
            <p:ph type="sldNum" sz="quarter" idx="10"/>
          </p:nvPr>
        </p:nvSpPr>
        <p:spPr/>
        <p:txBody>
          <a:bodyPr/>
          <a:lstStyle/>
          <a:p>
            <a:fld id="{AB54A9C0-63DB-459A-B88D-EDE69E461616}" type="slidenum">
              <a:rPr lang="en-US" smtClean="0"/>
              <a:t>2</a:t>
            </a:fld>
            <a:endParaRPr lang="en-US"/>
          </a:p>
        </p:txBody>
      </p:sp>
    </p:spTree>
    <p:extLst>
      <p:ext uri="{BB962C8B-B14F-4D97-AF65-F5344CB8AC3E}">
        <p14:creationId xmlns:p14="http://schemas.microsoft.com/office/powerpoint/2010/main" val="4078891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76.8 % describe themselves as artists – a huge percentage.</a:t>
            </a:r>
          </a:p>
          <a:p>
            <a:endParaRPr lang="en-US" dirty="0"/>
          </a:p>
          <a:p>
            <a:r>
              <a:rPr lang="en-US" dirty="0" smtClean="0"/>
              <a:t>What will that number be at the end of 4 years?</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26</a:t>
            </a:fld>
            <a:endParaRPr lang="en-US"/>
          </a:p>
        </p:txBody>
      </p:sp>
    </p:spTree>
    <p:extLst>
      <p:ext uri="{BB962C8B-B14F-4D97-AF65-F5344CB8AC3E}">
        <p14:creationId xmlns:p14="http://schemas.microsoft.com/office/powerpoint/2010/main" val="2666511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Almost 50 % musicians</a:t>
            </a:r>
          </a:p>
          <a:p>
            <a:endParaRPr lang="en-US" dirty="0"/>
          </a:p>
          <a:p>
            <a:r>
              <a:rPr lang="en-US" dirty="0" smtClean="0"/>
              <a:t>33% Creative Writers</a:t>
            </a:r>
          </a:p>
          <a:p>
            <a:endParaRPr lang="en-US" dirty="0"/>
          </a:p>
          <a:p>
            <a:r>
              <a:rPr lang="en-US" dirty="0" smtClean="0"/>
              <a:t>28% Visual Artists</a:t>
            </a:r>
          </a:p>
          <a:p>
            <a:endParaRPr lang="en-US" dirty="0"/>
          </a:p>
          <a:p>
            <a:r>
              <a:rPr lang="en-US" dirty="0" smtClean="0"/>
              <a:t>These numbers are not reflective of those percentages majoring in these areas, so are </a:t>
            </a:r>
            <a:r>
              <a:rPr lang="en-US" dirty="0" err="1" smtClean="0"/>
              <a:t>avocational</a:t>
            </a:r>
            <a:r>
              <a:rPr lang="en-US" dirty="0" smtClean="0"/>
              <a:t> in nature.</a:t>
            </a:r>
          </a:p>
          <a:p>
            <a:endParaRPr lang="en-US" dirty="0"/>
          </a:p>
          <a:p>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27</a:t>
            </a:fld>
            <a:endParaRPr lang="en-US"/>
          </a:p>
        </p:txBody>
      </p:sp>
    </p:spTree>
    <p:extLst>
      <p:ext uri="{BB962C8B-B14F-4D97-AF65-F5344CB8AC3E}">
        <p14:creationId xmlns:p14="http://schemas.microsoft.com/office/powerpoint/2010/main" val="4147014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AB54A9C0-63DB-459A-B88D-EDE69E461616}" type="slidenum">
              <a:rPr lang="en-US" smtClean="0"/>
              <a:t>8</a:t>
            </a:fld>
            <a:endParaRPr lang="en-US"/>
          </a:p>
        </p:txBody>
      </p:sp>
    </p:spTree>
    <p:extLst>
      <p:ext uri="{BB962C8B-B14F-4D97-AF65-F5344CB8AC3E}">
        <p14:creationId xmlns:p14="http://schemas.microsoft.com/office/powerpoint/2010/main" val="68933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Given to incoming class in the fall</a:t>
            </a:r>
          </a:p>
          <a:p>
            <a:endParaRPr lang="en-US" dirty="0"/>
          </a:p>
          <a:p>
            <a:r>
              <a:rPr lang="en-US" dirty="0" smtClean="0"/>
              <a:t>Some demographics, around high school and family characteristics</a:t>
            </a:r>
          </a:p>
          <a:p>
            <a:endParaRPr lang="en-US" dirty="0"/>
          </a:p>
          <a:p>
            <a:r>
              <a:rPr lang="en-US" dirty="0" smtClean="0"/>
              <a:t>High School Arts Experiences</a:t>
            </a:r>
          </a:p>
          <a:p>
            <a:endParaRPr lang="en-US" dirty="0"/>
          </a:p>
          <a:p>
            <a:r>
              <a:rPr lang="en-US" dirty="0" smtClean="0"/>
              <a:t>I Test</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15</a:t>
            </a:fld>
            <a:endParaRPr lang="en-US"/>
          </a:p>
        </p:txBody>
      </p:sp>
    </p:spTree>
    <p:extLst>
      <p:ext uri="{BB962C8B-B14F-4D97-AF65-F5344CB8AC3E}">
        <p14:creationId xmlns:p14="http://schemas.microsoft.com/office/powerpoint/2010/main" val="2758324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of the annual college experience tests</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16</a:t>
            </a:fld>
            <a:endParaRPr lang="en-US"/>
          </a:p>
        </p:txBody>
      </p:sp>
    </p:spTree>
    <p:extLst>
      <p:ext uri="{BB962C8B-B14F-4D97-AF65-F5344CB8AC3E}">
        <p14:creationId xmlns:p14="http://schemas.microsoft.com/office/powerpoint/2010/main" val="3681227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Childhood arts engagement experience</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17</a:t>
            </a:fld>
            <a:endParaRPr lang="en-US"/>
          </a:p>
        </p:txBody>
      </p:sp>
    </p:spTree>
    <p:extLst>
      <p:ext uri="{BB962C8B-B14F-4D97-AF65-F5344CB8AC3E}">
        <p14:creationId xmlns:p14="http://schemas.microsoft.com/office/powerpoint/2010/main" val="956998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College Reflection</a:t>
            </a:r>
          </a:p>
          <a:p>
            <a:r>
              <a:rPr lang="en-US" dirty="0"/>
              <a:t>	</a:t>
            </a:r>
            <a:r>
              <a:rPr lang="en-US" dirty="0" smtClean="0"/>
              <a:t>The turn to a reflection back and a look forward</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19</a:t>
            </a:fld>
            <a:endParaRPr lang="en-US"/>
          </a:p>
        </p:txBody>
      </p:sp>
    </p:spTree>
    <p:extLst>
      <p:ext uri="{BB962C8B-B14F-4D97-AF65-F5344CB8AC3E}">
        <p14:creationId xmlns:p14="http://schemas.microsoft.com/office/powerpoint/2010/main" val="737434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96" name="Shape 3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998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very similar looking graph – </a:t>
            </a:r>
          </a:p>
          <a:p>
            <a:endParaRPr lang="en-US" dirty="0"/>
          </a:p>
          <a:p>
            <a:r>
              <a:rPr lang="en-US" dirty="0" smtClean="0"/>
              <a:t>Who are the first bar – those engaged frequently?</a:t>
            </a:r>
          </a:p>
          <a:p>
            <a:endParaRPr lang="en-US" dirty="0"/>
          </a:p>
          <a:p>
            <a:r>
              <a:rPr lang="en-US" dirty="0" smtClean="0"/>
              <a:t>Move back to other slide?</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22</a:t>
            </a:fld>
            <a:endParaRPr lang="en-US"/>
          </a:p>
        </p:txBody>
      </p:sp>
    </p:spTree>
    <p:extLst>
      <p:ext uri="{BB962C8B-B14F-4D97-AF65-F5344CB8AC3E}">
        <p14:creationId xmlns:p14="http://schemas.microsoft.com/office/powerpoint/2010/main" val="3120226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Comparison between Frosh 1 and Frosh 2</a:t>
            </a:r>
          </a:p>
          <a:p>
            <a:endParaRPr lang="en-US" dirty="0"/>
          </a:p>
          <a:p>
            <a:r>
              <a:rPr lang="en-US" dirty="0" smtClean="0"/>
              <a:t>Decrease in almost every  category (except architecture and </a:t>
            </a:r>
            <a:r>
              <a:rPr lang="en-US" dirty="0" err="1" smtClean="0"/>
              <a:t>improv</a:t>
            </a:r>
            <a:r>
              <a:rPr lang="en-US" dirty="0" smtClean="0"/>
              <a:t> comedy)</a:t>
            </a:r>
          </a:p>
          <a:p>
            <a:endParaRPr lang="en-US" dirty="0"/>
          </a:p>
          <a:p>
            <a:r>
              <a:rPr lang="en-US" dirty="0" smtClean="0"/>
              <a:t>What do we think about this trend?</a:t>
            </a:r>
            <a:endParaRPr lang="en-US" dirty="0"/>
          </a:p>
        </p:txBody>
      </p:sp>
      <p:sp>
        <p:nvSpPr>
          <p:cNvPr id="4" name="Slide Number Placeholder 3"/>
          <p:cNvSpPr>
            <a:spLocks noGrp="1"/>
          </p:cNvSpPr>
          <p:nvPr>
            <p:ph type="sldNum" sz="quarter" idx="10"/>
          </p:nvPr>
        </p:nvSpPr>
        <p:spPr/>
        <p:txBody>
          <a:bodyPr/>
          <a:lstStyle/>
          <a:p>
            <a:fld id="{AB54A9C0-63DB-459A-B88D-EDE69E461616}" type="slidenum">
              <a:rPr lang="en-US" smtClean="0"/>
              <a:t>23</a:t>
            </a:fld>
            <a:endParaRPr lang="en-US"/>
          </a:p>
        </p:txBody>
      </p:sp>
    </p:spTree>
    <p:extLst>
      <p:ext uri="{BB962C8B-B14F-4D97-AF65-F5344CB8AC3E}">
        <p14:creationId xmlns:p14="http://schemas.microsoft.com/office/powerpoint/2010/main" val="1584496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D0EBAD2-B6DC-445C-BA6C-272AF9B59135}" type="datetimeFigureOut">
              <a:rPr lang="en-US" smtClean="0"/>
              <a:t>1/22/2015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E57E405-F856-47AD-9B6B-24B5DCEDC40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0EBAD2-B6DC-445C-BA6C-272AF9B59135}"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7E405-F856-47AD-9B6B-24B5DCEDC40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0EBAD2-B6DC-445C-BA6C-272AF9B59135}"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7E405-F856-47AD-9B6B-24B5DCEDC40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D0EBAD2-B6DC-445C-BA6C-272AF9B59135}" type="datetimeFigureOut">
              <a:rPr lang="en-US" smtClean="0"/>
              <a:t>1/22/2015</a:t>
            </a:fld>
            <a:endParaRPr lang="en-US"/>
          </a:p>
        </p:txBody>
      </p:sp>
      <p:sp>
        <p:nvSpPr>
          <p:cNvPr id="9" name="Slide Number Placeholder 8"/>
          <p:cNvSpPr>
            <a:spLocks noGrp="1"/>
          </p:cNvSpPr>
          <p:nvPr>
            <p:ph type="sldNum" sz="quarter" idx="15"/>
          </p:nvPr>
        </p:nvSpPr>
        <p:spPr/>
        <p:txBody>
          <a:bodyPr rtlCol="0"/>
          <a:lstStyle/>
          <a:p>
            <a:fld id="{2E57E405-F856-47AD-9B6B-24B5DCEDC408}"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D0EBAD2-B6DC-445C-BA6C-272AF9B59135}" type="datetimeFigureOut">
              <a:rPr lang="en-US" smtClean="0"/>
              <a:t>1/22/2015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E57E405-F856-47AD-9B6B-24B5DCEDC40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D0EBAD2-B6DC-445C-BA6C-272AF9B59135}"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7E405-F856-47AD-9B6B-24B5DCEDC408}"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D0EBAD2-B6DC-445C-BA6C-272AF9B59135}" type="datetimeFigureOut">
              <a:rPr lang="en-US" smtClean="0"/>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57E405-F856-47AD-9B6B-24B5DCEDC408}"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D0EBAD2-B6DC-445C-BA6C-272AF9B59135}" type="datetimeFigureOut">
              <a:rPr lang="en-US" smtClean="0"/>
              <a:t>1/22/2015</a:t>
            </a:fld>
            <a:endParaRPr lang="en-US"/>
          </a:p>
        </p:txBody>
      </p:sp>
      <p:sp>
        <p:nvSpPr>
          <p:cNvPr id="7" name="Slide Number Placeholder 6"/>
          <p:cNvSpPr>
            <a:spLocks noGrp="1"/>
          </p:cNvSpPr>
          <p:nvPr>
            <p:ph type="sldNum" sz="quarter" idx="11"/>
          </p:nvPr>
        </p:nvSpPr>
        <p:spPr/>
        <p:txBody>
          <a:bodyPr rtlCol="0"/>
          <a:lstStyle/>
          <a:p>
            <a:fld id="{2E57E405-F856-47AD-9B6B-24B5DCEDC408}"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EBAD2-B6DC-445C-BA6C-272AF9B59135}" type="datetimeFigureOut">
              <a:rPr lang="en-US" smtClean="0"/>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57E405-F856-47AD-9B6B-24B5DCEDC40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D0EBAD2-B6DC-445C-BA6C-272AF9B59135}" type="datetimeFigureOut">
              <a:rPr lang="en-US" smtClean="0"/>
              <a:t>1/22/2015</a:t>
            </a:fld>
            <a:endParaRPr lang="en-US"/>
          </a:p>
        </p:txBody>
      </p:sp>
      <p:sp>
        <p:nvSpPr>
          <p:cNvPr id="22" name="Slide Number Placeholder 21"/>
          <p:cNvSpPr>
            <a:spLocks noGrp="1"/>
          </p:cNvSpPr>
          <p:nvPr>
            <p:ph type="sldNum" sz="quarter" idx="15"/>
          </p:nvPr>
        </p:nvSpPr>
        <p:spPr/>
        <p:txBody>
          <a:bodyPr rtlCol="0"/>
          <a:lstStyle/>
          <a:p>
            <a:fld id="{2E57E405-F856-47AD-9B6B-24B5DCEDC408}"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D0EBAD2-B6DC-445C-BA6C-272AF9B59135}" type="datetimeFigureOut">
              <a:rPr lang="en-US" smtClean="0"/>
              <a:t>1/22/2015</a:t>
            </a:fld>
            <a:endParaRPr lang="en-US"/>
          </a:p>
        </p:txBody>
      </p:sp>
      <p:sp>
        <p:nvSpPr>
          <p:cNvPr id="18" name="Slide Number Placeholder 17"/>
          <p:cNvSpPr>
            <a:spLocks noGrp="1"/>
          </p:cNvSpPr>
          <p:nvPr>
            <p:ph type="sldNum" sz="quarter" idx="11"/>
          </p:nvPr>
        </p:nvSpPr>
        <p:spPr/>
        <p:txBody>
          <a:bodyPr rtlCol="0"/>
          <a:lstStyle/>
          <a:p>
            <a:fld id="{2E57E405-F856-47AD-9B6B-24B5DCEDC408}"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D0EBAD2-B6DC-445C-BA6C-272AF9B59135}" type="datetimeFigureOut">
              <a:rPr lang="en-US" smtClean="0"/>
              <a:t>1/22/2015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E57E405-F856-47AD-9B6B-24B5DCEDC40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dirty="0" smtClean="0"/>
              <a:t>Arts Engagement in the College Years:  </a:t>
            </a:r>
            <a:br>
              <a:rPr lang="en-US" sz="4000" dirty="0" smtClean="0"/>
            </a:br>
            <a:r>
              <a:rPr lang="en-US" sz="4000" dirty="0" smtClean="0"/>
              <a:t>A Longitudinal Study</a:t>
            </a:r>
            <a:r>
              <a:rPr lang="en-US" sz="3100" dirty="0" smtClean="0"/>
              <a:t/>
            </a:r>
            <a:br>
              <a:rPr lang="en-US" sz="3100" dirty="0" smtClean="0"/>
            </a:br>
            <a:r>
              <a:rPr lang="en-US" sz="2700" dirty="0">
                <a:solidFill>
                  <a:schemeClr val="accent1">
                    <a:lumMod val="60000"/>
                    <a:lumOff val="40000"/>
                  </a:schemeClr>
                </a:solidFill>
              </a:rPr>
              <a:t>What Can We Learn about </a:t>
            </a:r>
            <a:r>
              <a:rPr lang="en-US" sz="2700" dirty="0" smtClean="0">
                <a:solidFill>
                  <a:schemeClr val="accent1">
                    <a:lumMod val="60000"/>
                    <a:lumOff val="40000"/>
                  </a:schemeClr>
                </a:solidFill>
              </a:rPr>
              <a:t>Students’ Expectations</a:t>
            </a:r>
            <a:r>
              <a:rPr lang="en-US" sz="2700" dirty="0">
                <a:solidFill>
                  <a:schemeClr val="accent1">
                    <a:lumMod val="60000"/>
                    <a:lumOff val="40000"/>
                  </a:schemeClr>
                </a:solidFill>
              </a:rPr>
              <a:t>, </a:t>
            </a:r>
            <a:r>
              <a:rPr lang="en-US" sz="2700" dirty="0" smtClean="0">
                <a:solidFill>
                  <a:schemeClr val="accent1">
                    <a:lumMod val="60000"/>
                    <a:lumOff val="40000"/>
                  </a:schemeClr>
                </a:solidFill>
              </a:rPr>
              <a:t>Preparation, Identity </a:t>
            </a:r>
            <a:r>
              <a:rPr lang="en-US" sz="2700" dirty="0">
                <a:solidFill>
                  <a:schemeClr val="accent1">
                    <a:lumMod val="60000"/>
                    <a:lumOff val="40000"/>
                  </a:schemeClr>
                </a:solidFill>
              </a:rPr>
              <a:t>and Transformation?</a:t>
            </a:r>
            <a:r>
              <a:rPr lang="en-US" dirty="0" smtClean="0"/>
              <a:t/>
            </a:r>
            <a:br>
              <a:rPr lang="en-US" dirty="0" smtClean="0"/>
            </a:br>
            <a:endParaRPr lang="en-US" dirty="0"/>
          </a:p>
        </p:txBody>
      </p:sp>
      <p:sp>
        <p:nvSpPr>
          <p:cNvPr id="3" name="Subtitle 2"/>
          <p:cNvSpPr>
            <a:spLocks noGrp="1"/>
          </p:cNvSpPr>
          <p:nvPr>
            <p:ph type="subTitle" idx="1"/>
          </p:nvPr>
        </p:nvSpPr>
        <p:spPr/>
        <p:txBody>
          <a:bodyPr>
            <a:noAutofit/>
          </a:bodyPr>
          <a:lstStyle/>
          <a:p>
            <a:pPr algn="r"/>
            <a:r>
              <a:rPr lang="en-US" sz="1400" i="1" dirty="0" smtClean="0"/>
              <a:t>Alliance for the Arts in Research Universities Annual Meeting </a:t>
            </a:r>
          </a:p>
          <a:p>
            <a:pPr algn="r"/>
            <a:r>
              <a:rPr lang="en-US" sz="1400" i="1" dirty="0" smtClean="0"/>
              <a:t>Iowa State University</a:t>
            </a:r>
          </a:p>
          <a:p>
            <a:pPr algn="r"/>
            <a:r>
              <a:rPr lang="en-US" sz="1400" i="1" dirty="0" smtClean="0"/>
              <a:t>11/6/14</a:t>
            </a:r>
          </a:p>
          <a:p>
            <a:pPr algn="r"/>
            <a:endParaRPr lang="en-US" sz="1400" i="1" dirty="0"/>
          </a:p>
          <a:p>
            <a:pPr algn="r"/>
            <a:r>
              <a:rPr lang="en-US" sz="1400" i="1" dirty="0" smtClean="0"/>
              <a:t>Presented by Deb </a:t>
            </a:r>
            <a:r>
              <a:rPr lang="en-US" sz="1400" i="1" dirty="0" err="1" smtClean="0"/>
              <a:t>Mexicotte</a:t>
            </a:r>
            <a:endParaRPr lang="en-US" sz="1400" i="1" dirty="0" smtClean="0"/>
          </a:p>
          <a:p>
            <a:pPr algn="r"/>
            <a:r>
              <a:rPr lang="en-US" sz="1400" i="1" dirty="0" smtClean="0"/>
              <a:t>Arts at Michigan, University of Michigan</a:t>
            </a:r>
          </a:p>
        </p:txBody>
      </p:sp>
    </p:spTree>
    <p:extLst>
      <p:ext uri="{BB962C8B-B14F-4D97-AF65-F5344CB8AC3E}">
        <p14:creationId xmlns:p14="http://schemas.microsoft.com/office/powerpoint/2010/main" val="1256478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Survey Goals</a:t>
            </a:r>
            <a:br>
              <a:rPr lang="en-US" dirty="0"/>
            </a:br>
            <a:r>
              <a:rPr lang="en-US" sz="2400" dirty="0"/>
              <a:t>Describing Our Students</a:t>
            </a:r>
          </a:p>
        </p:txBody>
      </p:sp>
      <p:sp>
        <p:nvSpPr>
          <p:cNvPr id="3" name="Content Placeholder 2"/>
          <p:cNvSpPr>
            <a:spLocks noGrp="1"/>
          </p:cNvSpPr>
          <p:nvPr>
            <p:ph sz="quarter" idx="1"/>
          </p:nvPr>
        </p:nvSpPr>
        <p:spPr/>
        <p:txBody>
          <a:bodyPr>
            <a:normAutofit fontScale="92500" lnSpcReduction="20000"/>
          </a:bodyPr>
          <a:lstStyle/>
          <a:p>
            <a:pPr lvl="1"/>
            <a:r>
              <a:rPr lang="en-US" sz="2600" dirty="0" smtClean="0"/>
              <a:t>How does engagement in the arts at college translate into careers in the arts?</a:t>
            </a:r>
          </a:p>
          <a:p>
            <a:pPr lvl="1"/>
            <a:r>
              <a:rPr lang="en-US" sz="2600" dirty="0" smtClean="0">
                <a:solidFill>
                  <a:schemeClr val="accent2">
                    <a:lumMod val="75000"/>
                  </a:schemeClr>
                </a:solidFill>
              </a:rPr>
              <a:t>How does engagement in the arts influence career choices or arts participation after college?</a:t>
            </a:r>
          </a:p>
          <a:p>
            <a:pPr lvl="1"/>
            <a:r>
              <a:rPr lang="en-US" sz="2600" dirty="0" smtClean="0"/>
              <a:t>What factors make a student more likely to engage in the arts in college? Less likely?</a:t>
            </a:r>
          </a:p>
          <a:p>
            <a:pPr lvl="1"/>
            <a:r>
              <a:rPr lang="en-US" sz="2600" dirty="0" smtClean="0">
                <a:solidFill>
                  <a:schemeClr val="accent2">
                    <a:lumMod val="75000"/>
                  </a:schemeClr>
                </a:solidFill>
              </a:rPr>
              <a:t>What levels of arts participation have what kinds of outcomes (audience vs. art-making, type of arts interest?)</a:t>
            </a:r>
          </a:p>
          <a:p>
            <a:pPr lvl="1"/>
            <a:r>
              <a:rPr lang="en-US" sz="2600" dirty="0" smtClean="0"/>
              <a:t>Do students identify themselves as artists?</a:t>
            </a:r>
          </a:p>
          <a:p>
            <a:pPr lvl="1"/>
            <a:r>
              <a:rPr lang="en-US" sz="2600" dirty="0" smtClean="0">
                <a:solidFill>
                  <a:schemeClr val="accent2">
                    <a:lumMod val="75000"/>
                  </a:schemeClr>
                </a:solidFill>
              </a:rPr>
              <a:t>How does participation in the arts contribute to student learning and development outcomes?</a:t>
            </a:r>
          </a:p>
          <a:p>
            <a:endParaRPr lang="en-US" dirty="0"/>
          </a:p>
        </p:txBody>
      </p:sp>
    </p:spTree>
    <p:extLst>
      <p:ext uri="{BB962C8B-B14F-4D97-AF65-F5344CB8AC3E}">
        <p14:creationId xmlns:p14="http://schemas.microsoft.com/office/powerpoint/2010/main" val="4171095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Survey Goals</a:t>
            </a:r>
            <a:br>
              <a:rPr lang="en-US" dirty="0" smtClean="0"/>
            </a:br>
            <a:r>
              <a:rPr lang="en-US" dirty="0" smtClean="0"/>
              <a:t>Database Creation</a:t>
            </a:r>
            <a:endParaRPr lang="en-US" dirty="0"/>
          </a:p>
        </p:txBody>
      </p:sp>
      <p:sp>
        <p:nvSpPr>
          <p:cNvPr id="3" name="Content Placeholder 2"/>
          <p:cNvSpPr>
            <a:spLocks noGrp="1"/>
          </p:cNvSpPr>
          <p:nvPr>
            <p:ph sz="quarter" idx="1"/>
          </p:nvPr>
        </p:nvSpPr>
        <p:spPr>
          <a:xfrm>
            <a:off x="4191000" y="1524000"/>
            <a:ext cx="4495800" cy="5029200"/>
          </a:xfrm>
        </p:spPr>
        <p:txBody>
          <a:bodyPr>
            <a:normAutofit lnSpcReduction="10000"/>
          </a:bodyPr>
          <a:lstStyle/>
          <a:p>
            <a:pPr lvl="1"/>
            <a:r>
              <a:rPr lang="en-US" dirty="0" smtClean="0"/>
              <a:t>The Arts Engagement Assessment project has created a robust database that could be used to answer questions about student arts engagement at UM and the environmental and transitional factors that support that engagement.</a:t>
            </a:r>
          </a:p>
          <a:p>
            <a:pPr lvl="2"/>
            <a:r>
              <a:rPr lang="en-US" dirty="0" smtClean="0"/>
              <a:t>~3000 invitations for each cohort (25% initial return)</a:t>
            </a:r>
          </a:p>
          <a:p>
            <a:pPr lvl="2"/>
            <a:r>
              <a:rPr lang="en-US" dirty="0" smtClean="0"/>
              <a:t>~ 4000 individual students have participated at least once in information gathering surveys</a:t>
            </a:r>
          </a:p>
          <a:p>
            <a:pPr lvl="2"/>
            <a:r>
              <a:rPr lang="en-US" dirty="0" smtClean="0"/>
              <a:t>4 year cohort is ~200 students with 5 longitudinal data sets (about 3.5% of the cohort)</a:t>
            </a:r>
          </a:p>
          <a:p>
            <a:pPr lvl="1"/>
            <a:endParaRPr lang="en-US" dirty="0" smtClean="0"/>
          </a:p>
          <a:p>
            <a:endParaRPr lang="en-US" dirty="0" smtClean="0"/>
          </a:p>
          <a:p>
            <a:endParaRPr lang="en-US" dirty="0"/>
          </a:p>
        </p:txBody>
      </p:sp>
      <p:pic>
        <p:nvPicPr>
          <p:cNvPr id="23553" name="Picture 1" descr="\\onsp-users.m.storage.umich.edu\onsp-users\homefolders\dlmexico\Desktop\old-classroom.jpg"/>
          <p:cNvPicPr>
            <a:picLocks noChangeAspect="1" noChangeArrowheads="1"/>
          </p:cNvPicPr>
          <p:nvPr/>
        </p:nvPicPr>
        <p:blipFill>
          <a:blip r:embed="rId2" cstate="print"/>
          <a:srcRect/>
          <a:stretch>
            <a:fillRect/>
          </a:stretch>
        </p:blipFill>
        <p:spPr bwMode="auto">
          <a:xfrm>
            <a:off x="381000" y="2590800"/>
            <a:ext cx="4312873" cy="3048000"/>
          </a:xfrm>
          <a:prstGeom prst="rect">
            <a:avLst/>
          </a:prstGeom>
          <a:noFill/>
        </p:spPr>
      </p:pic>
    </p:spTree>
    <p:extLst>
      <p:ext uri="{BB962C8B-B14F-4D97-AF65-F5344CB8AC3E}">
        <p14:creationId xmlns:p14="http://schemas.microsoft.com/office/powerpoint/2010/main" val="116899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401762"/>
          </a:xfrm>
        </p:spPr>
        <p:txBody>
          <a:bodyPr>
            <a:normAutofit fontScale="90000"/>
          </a:bodyPr>
          <a:lstStyle/>
          <a:p>
            <a:r>
              <a:rPr lang="en-US" dirty="0" smtClean="0"/>
              <a:t>Survey Goals</a:t>
            </a:r>
            <a:br>
              <a:rPr lang="en-US" dirty="0" smtClean="0"/>
            </a:br>
            <a:r>
              <a:rPr lang="en-US" sz="2700" dirty="0" smtClean="0"/>
              <a:t>Expansion to/Comparisons with other Universities</a:t>
            </a:r>
            <a:r>
              <a:rPr lang="en-US" dirty="0" smtClean="0"/>
              <a:t/>
            </a:r>
            <a:br>
              <a:rPr lang="en-US" dirty="0" smtClean="0"/>
            </a:br>
            <a:endParaRPr lang="en-US" dirty="0"/>
          </a:p>
        </p:txBody>
      </p:sp>
      <p:sp>
        <p:nvSpPr>
          <p:cNvPr id="3" name="Content Placeholder 2"/>
          <p:cNvSpPr>
            <a:spLocks noGrp="1"/>
          </p:cNvSpPr>
          <p:nvPr>
            <p:ph sz="quarter" idx="1"/>
          </p:nvPr>
        </p:nvSpPr>
        <p:spPr>
          <a:xfrm>
            <a:off x="457200" y="1600200"/>
            <a:ext cx="8229600" cy="4525963"/>
          </a:xfrm>
        </p:spPr>
        <p:txBody>
          <a:bodyPr/>
          <a:lstStyle/>
          <a:p>
            <a:r>
              <a:rPr lang="en-US" dirty="0" smtClean="0"/>
              <a:t>Similar studies (or modules) might be done at other institutions to compare different campus experiences and student demographic groups, and that new arts engagement best practices and recommendations would emerge both locally and nationally. </a:t>
            </a:r>
          </a:p>
          <a:p>
            <a:pPr>
              <a:buNone/>
            </a:pPr>
            <a:endParaRPr lang="en-US" dirty="0" smtClean="0"/>
          </a:p>
          <a:p>
            <a:endParaRPr lang="en-US" dirty="0"/>
          </a:p>
        </p:txBody>
      </p:sp>
      <p:pic>
        <p:nvPicPr>
          <p:cNvPr id="28674" name="Picture 2" descr="\\onsp-users.m.storage.umich.edu\onsp-users\homefolders\dlmexico\Desktop\CIVC_tour_guide05_0186.jpeg"/>
          <p:cNvPicPr>
            <a:picLocks noChangeAspect="1" noChangeArrowheads="1"/>
          </p:cNvPicPr>
          <p:nvPr/>
        </p:nvPicPr>
        <p:blipFill>
          <a:blip r:embed="rId2" cstate="print"/>
          <a:srcRect/>
          <a:stretch>
            <a:fillRect/>
          </a:stretch>
        </p:blipFill>
        <p:spPr bwMode="auto">
          <a:xfrm>
            <a:off x="914400" y="4038600"/>
            <a:ext cx="3286596" cy="2180108"/>
          </a:xfrm>
          <a:prstGeom prst="rect">
            <a:avLst/>
          </a:prstGeom>
          <a:noFill/>
        </p:spPr>
      </p:pic>
      <p:pic>
        <p:nvPicPr>
          <p:cNvPr id="28675" name="Picture 3" descr="\\onsp-users.m.storage.umich.edu\onsp-users\homefolders\dlmexico\Desktop\college_class.jpg"/>
          <p:cNvPicPr>
            <a:picLocks noChangeAspect="1" noChangeArrowheads="1"/>
          </p:cNvPicPr>
          <p:nvPr/>
        </p:nvPicPr>
        <p:blipFill>
          <a:blip r:embed="rId3" cstate="print"/>
          <a:srcRect/>
          <a:stretch>
            <a:fillRect/>
          </a:stretch>
        </p:blipFill>
        <p:spPr bwMode="auto">
          <a:xfrm>
            <a:off x="4724400" y="4038600"/>
            <a:ext cx="3290745" cy="2170113"/>
          </a:xfrm>
          <a:prstGeom prst="rect">
            <a:avLst/>
          </a:prstGeom>
          <a:noFill/>
        </p:spPr>
      </p:pic>
    </p:spTree>
    <p:extLst>
      <p:ext uri="{BB962C8B-B14F-4D97-AF65-F5344CB8AC3E}">
        <p14:creationId xmlns:p14="http://schemas.microsoft.com/office/powerpoint/2010/main" val="2788737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Learning Outcomes</a:t>
            </a:r>
            <a:br>
              <a:rPr lang="en-US" dirty="0" smtClean="0"/>
            </a:br>
            <a:r>
              <a:rPr lang="en-US" sz="5300" dirty="0" smtClean="0"/>
              <a:t>Appreciating Diversity</a:t>
            </a:r>
            <a:endParaRPr lang="en-US" sz="5300" dirty="0"/>
          </a:p>
        </p:txBody>
      </p:sp>
      <p:sp>
        <p:nvSpPr>
          <p:cNvPr id="3" name="Content Placeholder 2"/>
          <p:cNvSpPr>
            <a:spLocks noGrp="1"/>
          </p:cNvSpPr>
          <p:nvPr>
            <p:ph sz="quarter" idx="1"/>
          </p:nvPr>
        </p:nvSpPr>
        <p:spPr>
          <a:xfrm>
            <a:off x="457200" y="1600201"/>
            <a:ext cx="4038600" cy="3428999"/>
          </a:xfrm>
        </p:spPr>
        <p:txBody>
          <a:bodyPr>
            <a:normAutofit fontScale="925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i="1" dirty="0" smtClean="0">
              <a:solidFill>
                <a:srgbClr val="006600"/>
              </a:solidFill>
            </a:endParaRPr>
          </a:p>
          <a:p>
            <a:pPr>
              <a:buNone/>
            </a:pPr>
            <a:r>
              <a:rPr lang="en-US" i="1" dirty="0" err="1" smtClean="0">
                <a:solidFill>
                  <a:srgbClr val="006600"/>
                </a:solidFill>
              </a:rPr>
              <a:t>Shakti</a:t>
            </a:r>
            <a:r>
              <a:rPr lang="en-US" i="1" dirty="0" smtClean="0">
                <a:solidFill>
                  <a:srgbClr val="006600"/>
                </a:solidFill>
              </a:rPr>
              <a:t>, JHU</a:t>
            </a:r>
          </a:p>
        </p:txBody>
      </p:sp>
      <p:sp>
        <p:nvSpPr>
          <p:cNvPr id="4" name="Content Placeholder 3"/>
          <p:cNvSpPr>
            <a:spLocks noGrp="1"/>
          </p:cNvSpPr>
          <p:nvPr>
            <p:ph sz="quarter" idx="2"/>
          </p:nvPr>
        </p:nvSpPr>
        <p:spPr>
          <a:xfrm>
            <a:off x="4648200" y="1371601"/>
            <a:ext cx="4038600" cy="3428999"/>
          </a:xfrm>
        </p:spPr>
        <p:txBody>
          <a:bodyPr>
            <a:normAutofit fontScale="92500"/>
          </a:bodyPr>
          <a:lstStyle/>
          <a:p>
            <a:pPr>
              <a:buNone/>
            </a:pPr>
            <a:endParaRPr lang="en-US" sz="2400" dirty="0" smtClean="0"/>
          </a:p>
          <a:p>
            <a:r>
              <a:rPr lang="en-US" sz="2400" dirty="0" smtClean="0"/>
              <a:t>Appreciates diverse perspectives and experiences</a:t>
            </a:r>
          </a:p>
          <a:p>
            <a:r>
              <a:rPr lang="en-US" sz="2400" dirty="0" smtClean="0"/>
              <a:t>Understands one’s own culture</a:t>
            </a:r>
          </a:p>
          <a:p>
            <a:r>
              <a:rPr lang="en-US" sz="2400" dirty="0" smtClean="0"/>
              <a:t>Understands the role of arts and culture in a diverse and global society</a:t>
            </a:r>
            <a:endParaRPr lang="en-US" sz="2400" dirty="0"/>
          </a:p>
        </p:txBody>
      </p:sp>
      <p:pic>
        <p:nvPicPr>
          <p:cNvPr id="14337" name="Picture 1" descr="\\141.211.115.53\FolderRedir\dlmexico\Desktop\Shakti.jpg"/>
          <p:cNvPicPr>
            <a:picLocks noChangeAspect="1" noChangeArrowheads="1"/>
          </p:cNvPicPr>
          <p:nvPr/>
        </p:nvPicPr>
        <p:blipFill>
          <a:blip r:embed="rId2" cstate="print"/>
          <a:srcRect/>
          <a:stretch>
            <a:fillRect/>
          </a:stretch>
        </p:blipFill>
        <p:spPr bwMode="auto">
          <a:xfrm>
            <a:off x="381000" y="1676400"/>
            <a:ext cx="4268675" cy="2667000"/>
          </a:xfrm>
          <a:prstGeom prst="rect">
            <a:avLst/>
          </a:prstGeom>
          <a:noFill/>
        </p:spPr>
      </p:pic>
      <p:sp>
        <p:nvSpPr>
          <p:cNvPr id="6" name="Rectangle 5"/>
          <p:cNvSpPr/>
          <p:nvPr/>
        </p:nvSpPr>
        <p:spPr>
          <a:xfrm>
            <a:off x="228600" y="5029200"/>
            <a:ext cx="8458200" cy="1692771"/>
          </a:xfrm>
          <a:prstGeom prst="rect">
            <a:avLst/>
          </a:prstGeom>
        </p:spPr>
        <p:txBody>
          <a:bodyPr wrap="square">
            <a:spAutoFit/>
          </a:bodyPr>
          <a:lstStyle/>
          <a:p>
            <a:r>
              <a:rPr lang="en-US" sz="2400" i="1" dirty="0" smtClean="0">
                <a:solidFill>
                  <a:srgbClr val="C00000"/>
                </a:solidFill>
              </a:rPr>
              <a:t>Survey Questions:</a:t>
            </a:r>
          </a:p>
          <a:p>
            <a:pPr>
              <a:buFont typeface="Wingdings" pitchFamily="2" charset="2"/>
              <a:buChar char="Ø"/>
            </a:pPr>
            <a:r>
              <a:rPr lang="en-US" sz="2000" i="1" dirty="0" smtClean="0">
                <a:solidFill>
                  <a:srgbClr val="C00000"/>
                </a:solidFill>
              </a:rPr>
              <a:t>I find art a good way to explore other cultures.</a:t>
            </a:r>
          </a:p>
          <a:p>
            <a:pPr>
              <a:buFont typeface="Wingdings" pitchFamily="2" charset="2"/>
              <a:buChar char="Ø"/>
            </a:pPr>
            <a:r>
              <a:rPr lang="en-US" sz="2000" i="1" dirty="0" smtClean="0">
                <a:solidFill>
                  <a:srgbClr val="C00000"/>
                </a:solidFill>
              </a:rPr>
              <a:t>I think art is a good way for me to learn more about my culture </a:t>
            </a:r>
          </a:p>
          <a:p>
            <a:r>
              <a:rPr lang="en-US" sz="2000" i="1" dirty="0">
                <a:solidFill>
                  <a:srgbClr val="C00000"/>
                </a:solidFill>
              </a:rPr>
              <a:t> </a:t>
            </a:r>
            <a:r>
              <a:rPr lang="en-US" sz="2000" i="1" dirty="0" smtClean="0">
                <a:solidFill>
                  <a:srgbClr val="C00000"/>
                </a:solidFill>
              </a:rPr>
              <a:t>  and identity.</a:t>
            </a:r>
          </a:p>
          <a:p>
            <a:pPr>
              <a:buFont typeface="Wingdings" pitchFamily="2" charset="2"/>
              <a:buChar char="Ø"/>
            </a:pPr>
            <a:r>
              <a:rPr lang="en-US" sz="2000" i="1" dirty="0" smtClean="0">
                <a:solidFill>
                  <a:srgbClr val="C00000"/>
                </a:solidFill>
              </a:rPr>
              <a:t>I think art has an important role in promoting diversity in society</a:t>
            </a:r>
            <a:r>
              <a:rPr lang="en-US" sz="2000" i="1" dirty="0" smtClean="0">
                <a:solidFill>
                  <a:schemeClr val="accent3">
                    <a:lumMod val="60000"/>
                    <a:lumOff val="40000"/>
                  </a:schemeClr>
                </a:solidFill>
              </a:rPr>
              <a:t>.</a:t>
            </a:r>
          </a:p>
        </p:txBody>
      </p:sp>
    </p:spTree>
    <p:extLst>
      <p:ext uri="{BB962C8B-B14F-4D97-AF65-F5344CB8AC3E}">
        <p14:creationId xmlns:p14="http://schemas.microsoft.com/office/powerpoint/2010/main" val="536452363"/>
      </p:ext>
    </p:extLst>
  </p:cSld>
  <p:clrMapOvr>
    <a:masterClrMapping/>
  </p:clrMapOvr>
  <p:transition spd="med" advClick="0" advTm="20000">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Learning Outcomes</a:t>
            </a:r>
            <a:br>
              <a:rPr lang="en-US" dirty="0" smtClean="0"/>
            </a:br>
            <a:r>
              <a:rPr lang="en-US" sz="5300" dirty="0" smtClean="0"/>
              <a:t>Creativity</a:t>
            </a:r>
            <a:endParaRPr lang="en-US" sz="5300" dirty="0"/>
          </a:p>
        </p:txBody>
      </p:sp>
      <p:sp>
        <p:nvSpPr>
          <p:cNvPr id="3" name="Content Placeholder 2"/>
          <p:cNvSpPr>
            <a:spLocks noGrp="1"/>
          </p:cNvSpPr>
          <p:nvPr>
            <p:ph sz="quarter" idx="1"/>
          </p:nvPr>
        </p:nvSpPr>
        <p:spPr>
          <a:xfrm>
            <a:off x="457200" y="1600201"/>
            <a:ext cx="3581400" cy="3505199"/>
          </a:xfrm>
        </p:spPr>
        <p:txBody>
          <a:bodyPr>
            <a:normAutofit/>
          </a:bodyPr>
          <a:lstStyle/>
          <a:p>
            <a:r>
              <a:rPr lang="en-US" dirty="0" smtClean="0"/>
              <a:t>Expresses ideas in new ways</a:t>
            </a:r>
          </a:p>
          <a:p>
            <a:r>
              <a:rPr lang="en-US" dirty="0" smtClean="0"/>
              <a:t>Creates artistic work</a:t>
            </a:r>
          </a:p>
          <a:p>
            <a:r>
              <a:rPr lang="en-US" dirty="0" smtClean="0"/>
              <a:t>Demonstrates  ability to generate and examine multiple solutions and approaches</a:t>
            </a:r>
          </a:p>
          <a:p>
            <a:endParaRPr lang="en-US" dirty="0"/>
          </a:p>
        </p:txBody>
      </p:sp>
      <p:sp>
        <p:nvSpPr>
          <p:cNvPr id="4" name="Content Placeholder 3"/>
          <p:cNvSpPr>
            <a:spLocks noGrp="1"/>
          </p:cNvSpPr>
          <p:nvPr>
            <p:ph sz="quarter" idx="2"/>
          </p:nvPr>
        </p:nvSpPr>
        <p:spPr/>
        <p:txBody>
          <a:bodyPr>
            <a:normAutofit/>
          </a:bodyPr>
          <a:lstStyle/>
          <a:p>
            <a:pPr algn="r">
              <a:buNone/>
            </a:pPr>
            <a:r>
              <a:rPr lang="en-US" i="1" dirty="0" smtClean="0">
                <a:solidFill>
                  <a:srgbClr val="0099FF"/>
                </a:solidFill>
              </a:rPr>
              <a:t>Chemistry Lab, UM</a:t>
            </a:r>
            <a:endParaRPr lang="en-US" i="1" dirty="0">
              <a:solidFill>
                <a:srgbClr val="0099FF"/>
              </a:solidFill>
            </a:endParaRPr>
          </a:p>
        </p:txBody>
      </p:sp>
      <p:pic>
        <p:nvPicPr>
          <p:cNvPr id="9217" name="Picture 1" descr="\\141.211.115.53\FolderRedir\dlmexico\Desktop\Yaghi(64).tif"/>
          <p:cNvPicPr>
            <a:picLocks noChangeAspect="1" noChangeArrowheads="1"/>
          </p:cNvPicPr>
          <p:nvPr/>
        </p:nvPicPr>
        <p:blipFill>
          <a:blip r:embed="rId2" cstate="print"/>
          <a:srcRect/>
          <a:stretch>
            <a:fillRect/>
          </a:stretch>
        </p:blipFill>
        <p:spPr bwMode="auto">
          <a:xfrm>
            <a:off x="4267200" y="2057400"/>
            <a:ext cx="4457700" cy="2971800"/>
          </a:xfrm>
          <a:prstGeom prst="rect">
            <a:avLst/>
          </a:prstGeom>
          <a:noFill/>
        </p:spPr>
      </p:pic>
      <p:sp>
        <p:nvSpPr>
          <p:cNvPr id="6" name="Rectangle 5"/>
          <p:cNvSpPr/>
          <p:nvPr/>
        </p:nvSpPr>
        <p:spPr>
          <a:xfrm>
            <a:off x="0" y="5181600"/>
            <a:ext cx="9144000" cy="1692771"/>
          </a:xfrm>
          <a:prstGeom prst="rect">
            <a:avLst/>
          </a:prstGeom>
        </p:spPr>
        <p:txBody>
          <a:bodyPr wrap="square">
            <a:spAutoFit/>
          </a:bodyPr>
          <a:lstStyle/>
          <a:p>
            <a:r>
              <a:rPr lang="en-US" sz="2400" i="1" dirty="0" smtClean="0">
                <a:solidFill>
                  <a:srgbClr val="C00000"/>
                </a:solidFill>
              </a:rPr>
              <a:t>Survey Questions: </a:t>
            </a:r>
          </a:p>
          <a:p>
            <a:pPr>
              <a:buFont typeface="Wingdings" pitchFamily="2" charset="2"/>
              <a:buChar char="Ø"/>
            </a:pPr>
            <a:r>
              <a:rPr lang="en-US" sz="2000" i="1" dirty="0" smtClean="0">
                <a:solidFill>
                  <a:srgbClr val="C00000"/>
                </a:solidFill>
              </a:rPr>
              <a:t> I find it easy to come up with new ideas and figure out which are </a:t>
            </a:r>
          </a:p>
          <a:p>
            <a:r>
              <a:rPr lang="en-US" sz="2000" i="1" dirty="0">
                <a:solidFill>
                  <a:srgbClr val="C00000"/>
                </a:solidFill>
              </a:rPr>
              <a:t> </a:t>
            </a:r>
            <a:r>
              <a:rPr lang="en-US" sz="2000" i="1" dirty="0" smtClean="0">
                <a:solidFill>
                  <a:srgbClr val="C00000"/>
                </a:solidFill>
              </a:rPr>
              <a:t>   the best.</a:t>
            </a:r>
          </a:p>
          <a:p>
            <a:pPr>
              <a:buFont typeface="Wingdings" pitchFamily="2" charset="2"/>
              <a:buChar char="Ø"/>
            </a:pPr>
            <a:r>
              <a:rPr lang="en-US" sz="2000" i="1" dirty="0" smtClean="0">
                <a:solidFill>
                  <a:srgbClr val="C00000"/>
                </a:solidFill>
              </a:rPr>
              <a:t>I am often the one that comes up with an unusual or unique way of doing         something.</a:t>
            </a:r>
          </a:p>
        </p:txBody>
      </p:sp>
    </p:spTree>
    <p:extLst>
      <p:ext uri="{BB962C8B-B14F-4D97-AF65-F5344CB8AC3E}">
        <p14:creationId xmlns:p14="http://schemas.microsoft.com/office/powerpoint/2010/main" val="2659858599"/>
      </p:ext>
    </p:extLst>
  </p:cSld>
  <p:clrMapOvr>
    <a:masterClrMapping/>
  </p:clrMapOvr>
  <p:transition spd="med" advClick="0" advTm="20000">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Survey Modules</a:t>
            </a:r>
            <a:br>
              <a:rPr lang="en-US" dirty="0" smtClean="0"/>
            </a:br>
            <a:r>
              <a:rPr lang="en-US" sz="3600" dirty="0" smtClean="0"/>
              <a:t>Freshman 1 - October</a:t>
            </a:r>
            <a:endParaRPr lang="en-US" sz="3600" dirty="0"/>
          </a:p>
        </p:txBody>
      </p:sp>
      <p:graphicFrame>
        <p:nvGraphicFramePr>
          <p:cNvPr id="5" name="Content Placeholder 4"/>
          <p:cNvGraphicFramePr>
            <a:graphicFrameLocks noGrp="1"/>
          </p:cNvGraphicFramePr>
          <p:nvPr>
            <p:ph sz="quarter" idx="1"/>
          </p:nvPr>
        </p:nvGraphicFramePr>
        <p:xfrm>
          <a:off x="457200" y="1600200"/>
          <a:ext cx="7467600" cy="2966720"/>
        </p:xfrm>
        <a:graphic>
          <a:graphicData uri="http://schemas.openxmlformats.org/drawingml/2006/table">
            <a:tbl>
              <a:tblPr firstRow="1" bandRow="1">
                <a:tableStyleId>{5C22544A-7EE6-4342-B048-85BDC9FD1C3A}</a:tableStyleId>
              </a:tblPr>
              <a:tblGrid>
                <a:gridCol w="1728611"/>
                <a:gridCol w="5738989"/>
              </a:tblGrid>
              <a:tr h="370840">
                <a:tc>
                  <a:txBody>
                    <a:bodyPr/>
                    <a:lstStyle/>
                    <a:p>
                      <a:r>
                        <a:rPr lang="en-US" dirty="0" smtClean="0"/>
                        <a:t>Questions</a:t>
                      </a:r>
                      <a:endParaRPr lang="en-US" dirty="0"/>
                    </a:p>
                  </a:txBody>
                  <a:tcPr marL="82973" marR="82973"/>
                </a:tc>
                <a:tc>
                  <a:txBody>
                    <a:bodyPr/>
                    <a:lstStyle/>
                    <a:p>
                      <a:r>
                        <a:rPr lang="en-US" dirty="0" smtClean="0"/>
                        <a:t>Frosh 1</a:t>
                      </a:r>
                      <a:endParaRPr lang="en-US" dirty="0"/>
                    </a:p>
                  </a:txBody>
                  <a:tcPr marL="82973" marR="82973"/>
                </a:tc>
              </a:tr>
              <a:tr h="370840">
                <a:tc>
                  <a:txBody>
                    <a:bodyPr/>
                    <a:lstStyle/>
                    <a:p>
                      <a:r>
                        <a:rPr lang="en-US" dirty="0" smtClean="0"/>
                        <a:t>1 and 2</a:t>
                      </a:r>
                      <a:endParaRPr lang="en-US" dirty="0"/>
                    </a:p>
                  </a:txBody>
                  <a:tcPr marL="82973" marR="82973"/>
                </a:tc>
                <a:tc>
                  <a:txBody>
                    <a:bodyPr/>
                    <a:lstStyle/>
                    <a:p>
                      <a:r>
                        <a:rPr lang="en-US" dirty="0" smtClean="0"/>
                        <a:t>SES</a:t>
                      </a:r>
                      <a:endParaRPr lang="en-US" dirty="0"/>
                    </a:p>
                  </a:txBody>
                  <a:tcPr marL="82973" marR="82973"/>
                </a:tc>
              </a:tr>
              <a:tr h="370840">
                <a:tc>
                  <a:txBody>
                    <a:bodyPr/>
                    <a:lstStyle/>
                    <a:p>
                      <a:r>
                        <a:rPr lang="en-US" dirty="0" smtClean="0"/>
                        <a:t>3 thru 5</a:t>
                      </a:r>
                      <a:endParaRPr lang="en-US" dirty="0"/>
                    </a:p>
                  </a:txBody>
                  <a:tcPr marL="82973" marR="82973"/>
                </a:tc>
                <a:tc>
                  <a:txBody>
                    <a:bodyPr/>
                    <a:lstStyle/>
                    <a:p>
                      <a:r>
                        <a:rPr lang="en-US" dirty="0" smtClean="0"/>
                        <a:t>HS Classification</a:t>
                      </a:r>
                      <a:endParaRPr lang="en-US" dirty="0"/>
                    </a:p>
                  </a:txBody>
                  <a:tcPr marL="82973" marR="82973"/>
                </a:tc>
              </a:tr>
              <a:tr h="370840">
                <a:tc>
                  <a:txBody>
                    <a:bodyPr/>
                    <a:lstStyle/>
                    <a:p>
                      <a:r>
                        <a:rPr lang="en-US" dirty="0" smtClean="0"/>
                        <a:t>6</a:t>
                      </a:r>
                      <a:endParaRPr lang="en-US" dirty="0"/>
                    </a:p>
                  </a:txBody>
                  <a:tcPr marL="82973" marR="82973"/>
                </a:tc>
                <a:tc>
                  <a:txBody>
                    <a:bodyPr/>
                    <a:lstStyle/>
                    <a:p>
                      <a:r>
                        <a:rPr lang="en-US" dirty="0" smtClean="0"/>
                        <a:t>How do you define arts</a:t>
                      </a:r>
                      <a:endParaRPr lang="en-US" dirty="0"/>
                    </a:p>
                  </a:txBody>
                  <a:tcPr marL="82973" marR="82973"/>
                </a:tc>
              </a:tr>
              <a:tr h="370840">
                <a:tc>
                  <a:txBody>
                    <a:bodyPr/>
                    <a:lstStyle/>
                    <a:p>
                      <a:r>
                        <a:rPr lang="en-US" dirty="0" smtClean="0"/>
                        <a:t>7</a:t>
                      </a:r>
                      <a:r>
                        <a:rPr lang="en-US" baseline="0" dirty="0" smtClean="0"/>
                        <a:t> thru 15</a:t>
                      </a:r>
                      <a:endParaRPr lang="en-US" dirty="0"/>
                    </a:p>
                  </a:txBody>
                  <a:tcPr marL="82973" marR="82973"/>
                </a:tc>
                <a:tc>
                  <a:txBody>
                    <a:bodyPr/>
                    <a:lstStyle/>
                    <a:p>
                      <a:r>
                        <a:rPr lang="en-US" dirty="0" smtClean="0"/>
                        <a:t>HS Experiences</a:t>
                      </a:r>
                      <a:endParaRPr lang="en-US" dirty="0"/>
                    </a:p>
                  </a:txBody>
                  <a:tcPr marL="82973" marR="82973"/>
                </a:tc>
              </a:tr>
              <a:tr h="370840">
                <a:tc>
                  <a:txBody>
                    <a:bodyPr/>
                    <a:lstStyle/>
                    <a:p>
                      <a:r>
                        <a:rPr lang="en-US" dirty="0" smtClean="0"/>
                        <a:t>16</a:t>
                      </a:r>
                      <a:endParaRPr lang="en-US" dirty="0"/>
                    </a:p>
                  </a:txBody>
                  <a:tcPr marL="82973" marR="82973"/>
                </a:tc>
                <a:tc>
                  <a:txBody>
                    <a:bodyPr/>
                    <a:lstStyle/>
                    <a:p>
                      <a:r>
                        <a:rPr lang="en-US" dirty="0" smtClean="0"/>
                        <a:t>HS Expectation of College Involvement</a:t>
                      </a:r>
                      <a:endParaRPr lang="en-US" dirty="0"/>
                    </a:p>
                  </a:txBody>
                  <a:tcPr marL="82973" marR="82973"/>
                </a:tc>
              </a:tr>
              <a:tr h="370840">
                <a:tc>
                  <a:txBody>
                    <a:bodyPr/>
                    <a:lstStyle/>
                    <a:p>
                      <a:r>
                        <a:rPr lang="en-US" dirty="0" smtClean="0"/>
                        <a:t>17 and</a:t>
                      </a:r>
                      <a:r>
                        <a:rPr lang="en-US" baseline="0" dirty="0" smtClean="0"/>
                        <a:t> 18</a:t>
                      </a:r>
                      <a:endParaRPr lang="en-US" dirty="0"/>
                    </a:p>
                  </a:txBody>
                  <a:tcPr marL="82973" marR="82973"/>
                </a:tc>
                <a:tc>
                  <a:txBody>
                    <a:bodyPr/>
                    <a:lstStyle/>
                    <a:p>
                      <a:r>
                        <a:rPr lang="en-US" dirty="0" smtClean="0"/>
                        <a:t>I Test</a:t>
                      </a:r>
                      <a:endParaRPr lang="en-US" dirty="0"/>
                    </a:p>
                  </a:txBody>
                  <a:tcPr marL="82973" marR="82973"/>
                </a:tc>
              </a:tr>
              <a:tr h="370840">
                <a:tc>
                  <a:txBody>
                    <a:bodyPr/>
                    <a:lstStyle/>
                    <a:p>
                      <a:r>
                        <a:rPr lang="en-US" dirty="0" smtClean="0"/>
                        <a:t>19</a:t>
                      </a:r>
                      <a:endParaRPr lang="en-US" dirty="0"/>
                    </a:p>
                  </a:txBody>
                  <a:tcPr marL="82973" marR="82973"/>
                </a:tc>
                <a:tc>
                  <a:txBody>
                    <a:bodyPr/>
                    <a:lstStyle/>
                    <a:p>
                      <a:r>
                        <a:rPr lang="en-US" dirty="0" smtClean="0"/>
                        <a:t>Focus Group</a:t>
                      </a:r>
                      <a:endParaRPr lang="en-US" dirty="0"/>
                    </a:p>
                  </a:txBody>
                  <a:tcPr marL="82973" marR="82973"/>
                </a:tc>
              </a:tr>
            </a:tbl>
          </a:graphicData>
        </a:graphic>
      </p:graphicFrame>
    </p:spTree>
    <p:extLst>
      <p:ext uri="{BB962C8B-B14F-4D97-AF65-F5344CB8AC3E}">
        <p14:creationId xmlns:p14="http://schemas.microsoft.com/office/powerpoint/2010/main" val="13406992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Modules</a:t>
            </a:r>
            <a:br>
              <a:rPr lang="en-US" dirty="0" smtClean="0"/>
            </a:br>
            <a:r>
              <a:rPr lang="en-US" sz="4400" dirty="0" smtClean="0"/>
              <a:t>Freshman 2 - March</a:t>
            </a:r>
            <a:endParaRPr lang="en-US" sz="3100" dirty="0"/>
          </a:p>
        </p:txBody>
      </p:sp>
      <p:graphicFrame>
        <p:nvGraphicFramePr>
          <p:cNvPr id="5" name="Content Placeholder 4"/>
          <p:cNvGraphicFramePr>
            <a:graphicFrameLocks noGrp="1"/>
          </p:cNvGraphicFramePr>
          <p:nvPr>
            <p:ph sz="quarter" idx="1"/>
          </p:nvPr>
        </p:nvGraphicFramePr>
        <p:xfrm>
          <a:off x="457200" y="1600200"/>
          <a:ext cx="7467600" cy="2225040"/>
        </p:xfrm>
        <a:graphic>
          <a:graphicData uri="http://schemas.openxmlformats.org/drawingml/2006/table">
            <a:tbl>
              <a:tblPr firstRow="1" bandRow="1">
                <a:tableStyleId>{5C22544A-7EE6-4342-B048-85BDC9FD1C3A}</a:tableStyleId>
              </a:tblPr>
              <a:tblGrid>
                <a:gridCol w="1728611"/>
                <a:gridCol w="5738989"/>
              </a:tblGrid>
              <a:tr h="370840">
                <a:tc>
                  <a:txBody>
                    <a:bodyPr/>
                    <a:lstStyle/>
                    <a:p>
                      <a:r>
                        <a:rPr lang="en-US" dirty="0" smtClean="0"/>
                        <a:t>Questions</a:t>
                      </a:r>
                      <a:endParaRPr lang="en-US" dirty="0"/>
                    </a:p>
                  </a:txBody>
                  <a:tcPr marL="82973" marR="82973"/>
                </a:tc>
                <a:tc>
                  <a:txBody>
                    <a:bodyPr/>
                    <a:lstStyle/>
                    <a:p>
                      <a:r>
                        <a:rPr lang="en-US" dirty="0" smtClean="0"/>
                        <a:t>Frosh 2</a:t>
                      </a:r>
                      <a:endParaRPr lang="en-US" dirty="0"/>
                    </a:p>
                  </a:txBody>
                  <a:tcPr marL="82973" marR="82973"/>
                </a:tc>
              </a:tr>
              <a:tr h="370840">
                <a:tc>
                  <a:txBody>
                    <a:bodyPr/>
                    <a:lstStyle/>
                    <a:p>
                      <a:r>
                        <a:rPr lang="en-US" dirty="0" smtClean="0"/>
                        <a:t>1 thru 18</a:t>
                      </a:r>
                      <a:endParaRPr lang="en-US" dirty="0"/>
                    </a:p>
                  </a:txBody>
                  <a:tcPr marL="82973" marR="82973"/>
                </a:tc>
                <a:tc>
                  <a:txBody>
                    <a:bodyPr/>
                    <a:lstStyle/>
                    <a:p>
                      <a:r>
                        <a:rPr lang="en-US" dirty="0" smtClean="0"/>
                        <a:t>College</a:t>
                      </a:r>
                      <a:r>
                        <a:rPr lang="en-US" baseline="0" dirty="0" smtClean="0"/>
                        <a:t> Experiences/Impressions</a:t>
                      </a:r>
                      <a:endParaRPr lang="en-US" dirty="0"/>
                    </a:p>
                  </a:txBody>
                  <a:tcPr marL="82973" marR="82973"/>
                </a:tc>
              </a:tr>
              <a:tr h="370840">
                <a:tc>
                  <a:txBody>
                    <a:bodyPr/>
                    <a:lstStyle/>
                    <a:p>
                      <a:r>
                        <a:rPr lang="en-US" dirty="0" smtClean="0"/>
                        <a:t>19 thru 20</a:t>
                      </a:r>
                      <a:endParaRPr lang="en-US" dirty="0"/>
                    </a:p>
                  </a:txBody>
                  <a:tcPr marL="82973" marR="82973"/>
                </a:tc>
                <a:tc>
                  <a:txBody>
                    <a:bodyPr/>
                    <a:lstStyle/>
                    <a:p>
                      <a:r>
                        <a:rPr lang="en-US" dirty="0" smtClean="0"/>
                        <a:t>Anticipated Future Involvement</a:t>
                      </a:r>
                      <a:endParaRPr lang="en-US" dirty="0"/>
                    </a:p>
                  </a:txBody>
                  <a:tcPr marL="82973" marR="82973"/>
                </a:tc>
              </a:tr>
              <a:tr h="370840">
                <a:tc>
                  <a:txBody>
                    <a:bodyPr/>
                    <a:lstStyle/>
                    <a:p>
                      <a:r>
                        <a:rPr lang="en-US" dirty="0" smtClean="0"/>
                        <a:t>21</a:t>
                      </a:r>
                      <a:endParaRPr lang="en-US" dirty="0"/>
                    </a:p>
                  </a:txBody>
                  <a:tcPr marL="82973" marR="82973"/>
                </a:tc>
                <a:tc>
                  <a:txBody>
                    <a:bodyPr/>
                    <a:lstStyle/>
                    <a:p>
                      <a:r>
                        <a:rPr lang="en-US" dirty="0" smtClean="0"/>
                        <a:t>Personal Characteristics</a:t>
                      </a:r>
                      <a:endParaRPr lang="en-US" dirty="0"/>
                    </a:p>
                  </a:txBody>
                  <a:tcPr marL="82973" marR="82973"/>
                </a:tc>
              </a:tr>
              <a:tr h="370840">
                <a:tc>
                  <a:txBody>
                    <a:bodyPr/>
                    <a:lstStyle/>
                    <a:p>
                      <a:r>
                        <a:rPr lang="en-US" baseline="0" dirty="0" smtClean="0"/>
                        <a:t>22 thru 23</a:t>
                      </a:r>
                      <a:endParaRPr lang="en-US" dirty="0"/>
                    </a:p>
                  </a:txBody>
                  <a:tcPr marL="82973" marR="82973"/>
                </a:tc>
                <a:tc>
                  <a:txBody>
                    <a:bodyPr/>
                    <a:lstStyle/>
                    <a:p>
                      <a:r>
                        <a:rPr lang="en-US" dirty="0" smtClean="0"/>
                        <a:t>I Test </a:t>
                      </a:r>
                      <a:endParaRPr lang="en-US" dirty="0"/>
                    </a:p>
                  </a:txBody>
                  <a:tcPr marL="82973" marR="82973"/>
                </a:tc>
              </a:tr>
              <a:tr h="370840">
                <a:tc>
                  <a:txBody>
                    <a:bodyPr/>
                    <a:lstStyle/>
                    <a:p>
                      <a:r>
                        <a:rPr lang="en-US" dirty="0" smtClean="0"/>
                        <a:t>24</a:t>
                      </a:r>
                      <a:endParaRPr lang="en-US" dirty="0"/>
                    </a:p>
                  </a:txBody>
                  <a:tcPr marL="82973" marR="82973"/>
                </a:tc>
                <a:tc>
                  <a:txBody>
                    <a:bodyPr/>
                    <a:lstStyle/>
                    <a:p>
                      <a:r>
                        <a:rPr lang="en-US" dirty="0" smtClean="0"/>
                        <a:t>Focus Group</a:t>
                      </a:r>
                      <a:endParaRPr lang="en-US" dirty="0"/>
                    </a:p>
                  </a:txBody>
                  <a:tcPr marL="82973" marR="82973"/>
                </a:tc>
              </a:tr>
            </a:tbl>
          </a:graphicData>
        </a:graphic>
      </p:graphicFrame>
    </p:spTree>
    <p:extLst>
      <p:ext uri="{BB962C8B-B14F-4D97-AF65-F5344CB8AC3E}">
        <p14:creationId xmlns:p14="http://schemas.microsoft.com/office/powerpoint/2010/main" val="9581404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Modules</a:t>
            </a:r>
            <a:br>
              <a:rPr lang="en-US" dirty="0" smtClean="0"/>
            </a:br>
            <a:r>
              <a:rPr lang="en-US" sz="4000" dirty="0" smtClean="0"/>
              <a:t>Sophomore- March</a:t>
            </a:r>
            <a:endParaRPr lang="en-US" dirty="0"/>
          </a:p>
        </p:txBody>
      </p:sp>
      <p:graphicFrame>
        <p:nvGraphicFramePr>
          <p:cNvPr id="5" name="Content Placeholder 4"/>
          <p:cNvGraphicFramePr>
            <a:graphicFrameLocks noGrp="1"/>
          </p:cNvGraphicFramePr>
          <p:nvPr>
            <p:ph sz="quarter" idx="1"/>
          </p:nvPr>
        </p:nvGraphicFramePr>
        <p:xfrm>
          <a:off x="457200" y="1600200"/>
          <a:ext cx="7467600" cy="2595880"/>
        </p:xfrm>
        <a:graphic>
          <a:graphicData uri="http://schemas.openxmlformats.org/drawingml/2006/table">
            <a:tbl>
              <a:tblPr firstRow="1" bandRow="1">
                <a:tableStyleId>{5C22544A-7EE6-4342-B048-85BDC9FD1C3A}</a:tableStyleId>
              </a:tblPr>
              <a:tblGrid>
                <a:gridCol w="1728611"/>
                <a:gridCol w="5738989"/>
              </a:tblGrid>
              <a:tr h="370840">
                <a:tc>
                  <a:txBody>
                    <a:bodyPr/>
                    <a:lstStyle/>
                    <a:p>
                      <a:r>
                        <a:rPr lang="en-US" dirty="0" smtClean="0"/>
                        <a:t>Questions</a:t>
                      </a:r>
                      <a:endParaRPr lang="en-US" dirty="0"/>
                    </a:p>
                  </a:txBody>
                  <a:tcPr marL="82973" marR="82973"/>
                </a:tc>
                <a:tc>
                  <a:txBody>
                    <a:bodyPr/>
                    <a:lstStyle/>
                    <a:p>
                      <a:r>
                        <a:rPr lang="en-US" dirty="0" smtClean="0"/>
                        <a:t>Sophomore</a:t>
                      </a:r>
                      <a:endParaRPr lang="en-US" dirty="0"/>
                    </a:p>
                  </a:txBody>
                  <a:tcPr marL="82973" marR="82973"/>
                </a:tc>
              </a:tr>
              <a:tr h="370840">
                <a:tc>
                  <a:txBody>
                    <a:bodyPr/>
                    <a:lstStyle/>
                    <a:p>
                      <a:r>
                        <a:rPr lang="en-US" dirty="0" smtClean="0"/>
                        <a:t>1 thru 18</a:t>
                      </a:r>
                      <a:endParaRPr lang="en-US" dirty="0"/>
                    </a:p>
                  </a:txBody>
                  <a:tcPr marL="82973" marR="82973"/>
                </a:tc>
                <a:tc>
                  <a:txBody>
                    <a:bodyPr/>
                    <a:lstStyle/>
                    <a:p>
                      <a:r>
                        <a:rPr lang="en-US" dirty="0" smtClean="0"/>
                        <a:t>College</a:t>
                      </a:r>
                      <a:r>
                        <a:rPr lang="en-US" baseline="0" dirty="0" smtClean="0"/>
                        <a:t> Experiences/Impressions</a:t>
                      </a:r>
                      <a:endParaRPr lang="en-US" dirty="0"/>
                    </a:p>
                  </a:txBody>
                  <a:tcPr marL="82973" marR="82973"/>
                </a:tc>
              </a:tr>
              <a:tr h="370840">
                <a:tc>
                  <a:txBody>
                    <a:bodyPr/>
                    <a:lstStyle/>
                    <a:p>
                      <a:r>
                        <a:rPr lang="en-US" dirty="0" smtClean="0"/>
                        <a:t>19 and 20</a:t>
                      </a:r>
                      <a:endParaRPr lang="en-US" dirty="0"/>
                    </a:p>
                  </a:txBody>
                  <a:tcPr marL="82973" marR="82973"/>
                </a:tc>
                <a:tc>
                  <a:txBody>
                    <a:bodyPr/>
                    <a:lstStyle/>
                    <a:p>
                      <a:r>
                        <a:rPr lang="en-US" dirty="0" smtClean="0"/>
                        <a:t>Anticipated Future Involvement</a:t>
                      </a:r>
                      <a:endParaRPr lang="en-US" dirty="0"/>
                    </a:p>
                  </a:txBody>
                  <a:tcPr marL="82973" marR="82973"/>
                </a:tc>
              </a:tr>
              <a:tr h="370840">
                <a:tc>
                  <a:txBody>
                    <a:bodyPr/>
                    <a:lstStyle/>
                    <a:p>
                      <a:r>
                        <a:rPr lang="en-US" dirty="0" smtClean="0"/>
                        <a:t>21</a:t>
                      </a:r>
                      <a:endParaRPr lang="en-US" dirty="0"/>
                    </a:p>
                  </a:txBody>
                  <a:tcPr marL="82973" marR="82973"/>
                </a:tc>
                <a:tc>
                  <a:txBody>
                    <a:bodyPr/>
                    <a:lstStyle/>
                    <a:p>
                      <a:r>
                        <a:rPr lang="en-US" dirty="0" smtClean="0"/>
                        <a:t>Personal Characteristics</a:t>
                      </a:r>
                      <a:endParaRPr lang="en-US" dirty="0"/>
                    </a:p>
                  </a:txBody>
                  <a:tcPr marL="82973" marR="82973"/>
                </a:tc>
              </a:tr>
              <a:tr h="370840">
                <a:tc>
                  <a:txBody>
                    <a:bodyPr/>
                    <a:lstStyle/>
                    <a:p>
                      <a:r>
                        <a:rPr lang="en-US" baseline="0" dirty="0" smtClean="0"/>
                        <a:t>22 thru 30</a:t>
                      </a:r>
                      <a:endParaRPr lang="en-US" dirty="0"/>
                    </a:p>
                  </a:txBody>
                  <a:tcPr marL="82973" marR="82973"/>
                </a:tc>
                <a:tc>
                  <a:txBody>
                    <a:bodyPr/>
                    <a:lstStyle/>
                    <a:p>
                      <a:r>
                        <a:rPr lang="en-US" dirty="0" smtClean="0"/>
                        <a:t>Childhood</a:t>
                      </a:r>
                      <a:endParaRPr lang="en-US" dirty="0"/>
                    </a:p>
                  </a:txBody>
                  <a:tcPr marL="82973" marR="82973"/>
                </a:tc>
              </a:tr>
              <a:tr h="370840">
                <a:tc>
                  <a:txBody>
                    <a:bodyPr/>
                    <a:lstStyle/>
                    <a:p>
                      <a:r>
                        <a:rPr lang="en-US" dirty="0" smtClean="0"/>
                        <a:t>26 and 27</a:t>
                      </a:r>
                      <a:endParaRPr lang="en-US" dirty="0"/>
                    </a:p>
                  </a:txBody>
                  <a:tcPr marL="82973" marR="82973"/>
                </a:tc>
                <a:tc>
                  <a:txBody>
                    <a:bodyPr/>
                    <a:lstStyle/>
                    <a:p>
                      <a:r>
                        <a:rPr lang="en-US" dirty="0" smtClean="0"/>
                        <a:t>I Test </a:t>
                      </a:r>
                      <a:endParaRPr lang="en-US" dirty="0"/>
                    </a:p>
                  </a:txBody>
                  <a:tcPr marL="82973" marR="82973"/>
                </a:tc>
              </a:tr>
              <a:tr h="370840">
                <a:tc>
                  <a:txBody>
                    <a:bodyPr/>
                    <a:lstStyle/>
                    <a:p>
                      <a:r>
                        <a:rPr lang="en-US" dirty="0" smtClean="0"/>
                        <a:t>28</a:t>
                      </a:r>
                      <a:endParaRPr lang="en-US" dirty="0"/>
                    </a:p>
                  </a:txBody>
                  <a:tcPr marL="82973" marR="82973"/>
                </a:tc>
                <a:tc>
                  <a:txBody>
                    <a:bodyPr/>
                    <a:lstStyle/>
                    <a:p>
                      <a:r>
                        <a:rPr lang="en-US" dirty="0" smtClean="0"/>
                        <a:t>Focus Group</a:t>
                      </a:r>
                      <a:endParaRPr lang="en-US" dirty="0"/>
                    </a:p>
                  </a:txBody>
                  <a:tcPr marL="82973" marR="82973"/>
                </a:tc>
              </a:tr>
            </a:tbl>
          </a:graphicData>
        </a:graphic>
      </p:graphicFrame>
    </p:spTree>
    <p:extLst>
      <p:ext uri="{BB962C8B-B14F-4D97-AF65-F5344CB8AC3E}">
        <p14:creationId xmlns:p14="http://schemas.microsoft.com/office/powerpoint/2010/main" val="3540657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Modules</a:t>
            </a:r>
            <a:br>
              <a:rPr lang="en-US" dirty="0" smtClean="0"/>
            </a:br>
            <a:r>
              <a:rPr lang="en-US" sz="4000" dirty="0" smtClean="0"/>
              <a:t>Junior- March</a:t>
            </a:r>
            <a:endParaRPr lang="en-US" dirty="0"/>
          </a:p>
        </p:txBody>
      </p:sp>
      <p:graphicFrame>
        <p:nvGraphicFramePr>
          <p:cNvPr id="5" name="Content Placeholder 4"/>
          <p:cNvGraphicFramePr>
            <a:graphicFrameLocks noGrp="1"/>
          </p:cNvGraphicFramePr>
          <p:nvPr>
            <p:ph sz="quarter" idx="1"/>
          </p:nvPr>
        </p:nvGraphicFramePr>
        <p:xfrm>
          <a:off x="457200" y="1600200"/>
          <a:ext cx="7467600" cy="2595880"/>
        </p:xfrm>
        <a:graphic>
          <a:graphicData uri="http://schemas.openxmlformats.org/drawingml/2006/table">
            <a:tbl>
              <a:tblPr firstRow="1" bandRow="1">
                <a:tableStyleId>{5C22544A-7EE6-4342-B048-85BDC9FD1C3A}</a:tableStyleId>
              </a:tblPr>
              <a:tblGrid>
                <a:gridCol w="1728611"/>
                <a:gridCol w="5738989"/>
              </a:tblGrid>
              <a:tr h="370840">
                <a:tc>
                  <a:txBody>
                    <a:bodyPr/>
                    <a:lstStyle/>
                    <a:p>
                      <a:r>
                        <a:rPr lang="en-US" dirty="0" smtClean="0"/>
                        <a:t>Questions</a:t>
                      </a:r>
                      <a:endParaRPr lang="en-US" dirty="0"/>
                    </a:p>
                  </a:txBody>
                  <a:tcPr marL="82973" marR="82973"/>
                </a:tc>
                <a:tc>
                  <a:txBody>
                    <a:bodyPr/>
                    <a:lstStyle/>
                    <a:p>
                      <a:r>
                        <a:rPr lang="en-US" dirty="0" smtClean="0"/>
                        <a:t>Junior</a:t>
                      </a:r>
                      <a:endParaRPr lang="en-US" dirty="0"/>
                    </a:p>
                  </a:txBody>
                  <a:tcPr marL="82973" marR="82973"/>
                </a:tc>
              </a:tr>
              <a:tr h="370840">
                <a:tc>
                  <a:txBody>
                    <a:bodyPr/>
                    <a:lstStyle/>
                    <a:p>
                      <a:r>
                        <a:rPr lang="en-US" dirty="0" smtClean="0"/>
                        <a:t>1 thru 18</a:t>
                      </a:r>
                      <a:endParaRPr lang="en-US" dirty="0"/>
                    </a:p>
                  </a:txBody>
                  <a:tcPr marL="82973" marR="82973"/>
                </a:tc>
                <a:tc>
                  <a:txBody>
                    <a:bodyPr/>
                    <a:lstStyle/>
                    <a:p>
                      <a:r>
                        <a:rPr lang="en-US" dirty="0" smtClean="0"/>
                        <a:t>College</a:t>
                      </a:r>
                      <a:r>
                        <a:rPr lang="en-US" baseline="0" dirty="0" smtClean="0"/>
                        <a:t> Experiences/Impressions</a:t>
                      </a:r>
                      <a:endParaRPr lang="en-US" dirty="0"/>
                    </a:p>
                  </a:txBody>
                  <a:tcPr marL="82973" marR="82973"/>
                </a:tc>
              </a:tr>
              <a:tr h="370840">
                <a:tc>
                  <a:txBody>
                    <a:bodyPr/>
                    <a:lstStyle/>
                    <a:p>
                      <a:r>
                        <a:rPr lang="en-US" dirty="0" smtClean="0"/>
                        <a:t>19 and 20</a:t>
                      </a:r>
                      <a:endParaRPr lang="en-US" dirty="0"/>
                    </a:p>
                  </a:txBody>
                  <a:tcPr marL="82973" marR="82973"/>
                </a:tc>
                <a:tc>
                  <a:txBody>
                    <a:bodyPr/>
                    <a:lstStyle/>
                    <a:p>
                      <a:r>
                        <a:rPr lang="en-US" dirty="0" smtClean="0"/>
                        <a:t>Anticipated Future Involvement</a:t>
                      </a:r>
                      <a:endParaRPr lang="en-US" dirty="0"/>
                    </a:p>
                  </a:txBody>
                  <a:tcPr marL="82973" marR="82973"/>
                </a:tc>
              </a:tr>
              <a:tr h="370840">
                <a:tc>
                  <a:txBody>
                    <a:bodyPr/>
                    <a:lstStyle/>
                    <a:p>
                      <a:r>
                        <a:rPr lang="en-US" dirty="0" smtClean="0"/>
                        <a:t>21</a:t>
                      </a:r>
                      <a:endParaRPr lang="en-US" dirty="0"/>
                    </a:p>
                  </a:txBody>
                  <a:tcPr marL="82973" marR="82973"/>
                </a:tc>
                <a:tc>
                  <a:txBody>
                    <a:bodyPr/>
                    <a:lstStyle/>
                    <a:p>
                      <a:r>
                        <a:rPr lang="en-US" dirty="0" smtClean="0"/>
                        <a:t>Personal Characteristics</a:t>
                      </a:r>
                      <a:endParaRPr lang="en-US" dirty="0"/>
                    </a:p>
                  </a:txBody>
                  <a:tcPr marL="82973" marR="82973"/>
                </a:tc>
              </a:tr>
              <a:tr h="370840">
                <a:tc>
                  <a:txBody>
                    <a:bodyPr/>
                    <a:lstStyle/>
                    <a:p>
                      <a:r>
                        <a:rPr lang="en-US" baseline="0" dirty="0" smtClean="0"/>
                        <a:t>22 thru 25</a:t>
                      </a:r>
                      <a:endParaRPr lang="en-US" dirty="0"/>
                    </a:p>
                  </a:txBody>
                  <a:tcPr marL="82973" marR="82973"/>
                </a:tc>
                <a:tc>
                  <a:txBody>
                    <a:bodyPr/>
                    <a:lstStyle/>
                    <a:p>
                      <a:r>
                        <a:rPr lang="en-US" dirty="0" smtClean="0"/>
                        <a:t>College Reflection</a:t>
                      </a:r>
                      <a:endParaRPr lang="en-US" dirty="0"/>
                    </a:p>
                  </a:txBody>
                  <a:tcPr marL="82973" marR="82973"/>
                </a:tc>
              </a:tr>
              <a:tr h="370840">
                <a:tc>
                  <a:txBody>
                    <a:bodyPr/>
                    <a:lstStyle/>
                    <a:p>
                      <a:r>
                        <a:rPr lang="en-US" dirty="0" smtClean="0"/>
                        <a:t>26 and 27</a:t>
                      </a:r>
                      <a:endParaRPr lang="en-US" dirty="0"/>
                    </a:p>
                  </a:txBody>
                  <a:tcPr marL="82973" marR="82973"/>
                </a:tc>
                <a:tc>
                  <a:txBody>
                    <a:bodyPr/>
                    <a:lstStyle/>
                    <a:p>
                      <a:r>
                        <a:rPr lang="en-US" dirty="0" smtClean="0"/>
                        <a:t>I Test </a:t>
                      </a:r>
                      <a:endParaRPr lang="en-US" dirty="0"/>
                    </a:p>
                  </a:txBody>
                  <a:tcPr marL="82973" marR="82973"/>
                </a:tc>
              </a:tr>
              <a:tr h="370840">
                <a:tc>
                  <a:txBody>
                    <a:bodyPr/>
                    <a:lstStyle/>
                    <a:p>
                      <a:r>
                        <a:rPr lang="en-US" dirty="0" smtClean="0"/>
                        <a:t>28</a:t>
                      </a:r>
                      <a:endParaRPr lang="en-US" dirty="0"/>
                    </a:p>
                  </a:txBody>
                  <a:tcPr marL="82973" marR="82973"/>
                </a:tc>
                <a:tc>
                  <a:txBody>
                    <a:bodyPr/>
                    <a:lstStyle/>
                    <a:p>
                      <a:r>
                        <a:rPr lang="en-US" dirty="0" smtClean="0"/>
                        <a:t>Focus Group</a:t>
                      </a:r>
                      <a:endParaRPr lang="en-US" dirty="0"/>
                    </a:p>
                  </a:txBody>
                  <a:tcPr marL="82973" marR="82973"/>
                </a:tc>
              </a:tr>
            </a:tbl>
          </a:graphicData>
        </a:graphic>
      </p:graphicFrame>
    </p:spTree>
    <p:extLst>
      <p:ext uri="{BB962C8B-B14F-4D97-AF65-F5344CB8AC3E}">
        <p14:creationId xmlns:p14="http://schemas.microsoft.com/office/powerpoint/2010/main" val="5982566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Survey Modules</a:t>
            </a:r>
            <a:br>
              <a:rPr lang="en-US" dirty="0" smtClean="0"/>
            </a:br>
            <a:r>
              <a:rPr lang="en-US" sz="4000" dirty="0" smtClean="0"/>
              <a:t>Senior- March</a:t>
            </a:r>
            <a:endParaRPr lang="en-US" dirty="0"/>
          </a:p>
        </p:txBody>
      </p:sp>
      <p:graphicFrame>
        <p:nvGraphicFramePr>
          <p:cNvPr id="5" name="Content Placeholder 4"/>
          <p:cNvGraphicFramePr>
            <a:graphicFrameLocks noGrp="1"/>
          </p:cNvGraphicFramePr>
          <p:nvPr>
            <p:ph sz="quarter" idx="1"/>
          </p:nvPr>
        </p:nvGraphicFramePr>
        <p:xfrm>
          <a:off x="457200" y="1600200"/>
          <a:ext cx="7467600" cy="2595880"/>
        </p:xfrm>
        <a:graphic>
          <a:graphicData uri="http://schemas.openxmlformats.org/drawingml/2006/table">
            <a:tbl>
              <a:tblPr firstRow="1" bandRow="1">
                <a:tableStyleId>{5C22544A-7EE6-4342-B048-85BDC9FD1C3A}</a:tableStyleId>
              </a:tblPr>
              <a:tblGrid>
                <a:gridCol w="1728611"/>
                <a:gridCol w="5738989"/>
              </a:tblGrid>
              <a:tr h="370840">
                <a:tc>
                  <a:txBody>
                    <a:bodyPr/>
                    <a:lstStyle/>
                    <a:p>
                      <a:r>
                        <a:rPr lang="en-US" dirty="0" smtClean="0"/>
                        <a:t>Questions</a:t>
                      </a:r>
                      <a:endParaRPr lang="en-US" dirty="0"/>
                    </a:p>
                  </a:txBody>
                  <a:tcPr marL="82973" marR="82973"/>
                </a:tc>
                <a:tc>
                  <a:txBody>
                    <a:bodyPr/>
                    <a:lstStyle/>
                    <a:p>
                      <a:r>
                        <a:rPr lang="en-US" dirty="0" smtClean="0"/>
                        <a:t>Senior</a:t>
                      </a:r>
                      <a:endParaRPr lang="en-US" dirty="0"/>
                    </a:p>
                  </a:txBody>
                  <a:tcPr marL="82973" marR="82973"/>
                </a:tc>
              </a:tr>
              <a:tr h="370840">
                <a:tc>
                  <a:txBody>
                    <a:bodyPr/>
                    <a:lstStyle/>
                    <a:p>
                      <a:r>
                        <a:rPr lang="en-US" dirty="0" smtClean="0"/>
                        <a:t>1 thru 18</a:t>
                      </a:r>
                      <a:endParaRPr lang="en-US" dirty="0"/>
                    </a:p>
                  </a:txBody>
                  <a:tcPr marL="82973" marR="82973"/>
                </a:tc>
                <a:tc>
                  <a:txBody>
                    <a:bodyPr/>
                    <a:lstStyle/>
                    <a:p>
                      <a:r>
                        <a:rPr lang="en-US" dirty="0" smtClean="0"/>
                        <a:t>College</a:t>
                      </a:r>
                      <a:r>
                        <a:rPr lang="en-US" baseline="0" dirty="0" smtClean="0"/>
                        <a:t> Experiences/Impressions</a:t>
                      </a:r>
                      <a:endParaRPr lang="en-US" dirty="0"/>
                    </a:p>
                  </a:txBody>
                  <a:tcPr marL="82973" marR="82973"/>
                </a:tc>
              </a:tr>
              <a:tr h="370840">
                <a:tc>
                  <a:txBody>
                    <a:bodyPr/>
                    <a:lstStyle/>
                    <a:p>
                      <a:r>
                        <a:rPr lang="en-US" dirty="0" smtClean="0"/>
                        <a:t>19 and 20</a:t>
                      </a:r>
                      <a:endParaRPr lang="en-US" dirty="0"/>
                    </a:p>
                  </a:txBody>
                  <a:tcPr marL="82973" marR="82973"/>
                </a:tc>
                <a:tc>
                  <a:txBody>
                    <a:bodyPr/>
                    <a:lstStyle/>
                    <a:p>
                      <a:r>
                        <a:rPr lang="en-US" dirty="0" smtClean="0"/>
                        <a:t>Anticipated Future Involvement</a:t>
                      </a:r>
                      <a:endParaRPr lang="en-US" dirty="0"/>
                    </a:p>
                  </a:txBody>
                  <a:tcPr marL="82973" marR="82973"/>
                </a:tc>
              </a:tr>
              <a:tr h="370840">
                <a:tc>
                  <a:txBody>
                    <a:bodyPr/>
                    <a:lstStyle/>
                    <a:p>
                      <a:r>
                        <a:rPr lang="en-US" dirty="0" smtClean="0"/>
                        <a:t>21</a:t>
                      </a:r>
                      <a:endParaRPr lang="en-US" dirty="0"/>
                    </a:p>
                  </a:txBody>
                  <a:tcPr marL="82973" marR="82973"/>
                </a:tc>
                <a:tc>
                  <a:txBody>
                    <a:bodyPr/>
                    <a:lstStyle/>
                    <a:p>
                      <a:r>
                        <a:rPr lang="en-US" dirty="0" smtClean="0"/>
                        <a:t>Personal Characteristics</a:t>
                      </a:r>
                      <a:endParaRPr lang="en-US" dirty="0"/>
                    </a:p>
                  </a:txBody>
                  <a:tcPr marL="82973" marR="82973"/>
                </a:tc>
              </a:tr>
              <a:tr h="370840">
                <a:tc>
                  <a:txBody>
                    <a:bodyPr/>
                    <a:lstStyle/>
                    <a:p>
                      <a:r>
                        <a:rPr lang="en-US" baseline="0" dirty="0" smtClean="0"/>
                        <a:t>22 thru 31</a:t>
                      </a:r>
                      <a:endParaRPr lang="en-US" dirty="0"/>
                    </a:p>
                  </a:txBody>
                  <a:tcPr marL="82973" marR="82973"/>
                </a:tc>
                <a:tc>
                  <a:txBody>
                    <a:bodyPr/>
                    <a:lstStyle/>
                    <a:p>
                      <a:r>
                        <a:rPr lang="en-US" dirty="0" smtClean="0"/>
                        <a:t>College Reflection/Future</a:t>
                      </a:r>
                      <a:endParaRPr lang="en-US" dirty="0"/>
                    </a:p>
                  </a:txBody>
                  <a:tcPr marL="82973" marR="82973"/>
                </a:tc>
              </a:tr>
              <a:tr h="370840">
                <a:tc>
                  <a:txBody>
                    <a:bodyPr/>
                    <a:lstStyle/>
                    <a:p>
                      <a:r>
                        <a:rPr lang="en-US" dirty="0" smtClean="0"/>
                        <a:t>32</a:t>
                      </a:r>
                      <a:r>
                        <a:rPr lang="en-US" baseline="0" dirty="0" smtClean="0"/>
                        <a:t> </a:t>
                      </a:r>
                      <a:r>
                        <a:rPr lang="en-US" dirty="0" smtClean="0"/>
                        <a:t>and 33</a:t>
                      </a:r>
                      <a:endParaRPr lang="en-US" dirty="0"/>
                    </a:p>
                  </a:txBody>
                  <a:tcPr marL="82973" marR="82973"/>
                </a:tc>
                <a:tc>
                  <a:txBody>
                    <a:bodyPr/>
                    <a:lstStyle/>
                    <a:p>
                      <a:r>
                        <a:rPr lang="en-US" dirty="0" smtClean="0"/>
                        <a:t>I Test </a:t>
                      </a:r>
                      <a:endParaRPr lang="en-US" dirty="0"/>
                    </a:p>
                  </a:txBody>
                  <a:tcPr marL="82973" marR="82973"/>
                </a:tc>
              </a:tr>
              <a:tr h="370840">
                <a:tc>
                  <a:txBody>
                    <a:bodyPr/>
                    <a:lstStyle/>
                    <a:p>
                      <a:r>
                        <a:rPr lang="en-US" dirty="0" smtClean="0"/>
                        <a:t>34</a:t>
                      </a:r>
                      <a:endParaRPr lang="en-US" dirty="0"/>
                    </a:p>
                  </a:txBody>
                  <a:tcPr marL="82973" marR="82973"/>
                </a:tc>
                <a:tc>
                  <a:txBody>
                    <a:bodyPr/>
                    <a:lstStyle/>
                    <a:p>
                      <a:r>
                        <a:rPr lang="en-US" dirty="0" smtClean="0"/>
                        <a:t>Focus Group</a:t>
                      </a:r>
                      <a:endParaRPr lang="en-US" dirty="0"/>
                    </a:p>
                  </a:txBody>
                  <a:tcPr marL="82973" marR="82973"/>
                </a:tc>
              </a:tr>
            </a:tbl>
          </a:graphicData>
        </a:graphic>
      </p:graphicFrame>
    </p:spTree>
    <p:extLst>
      <p:ext uri="{BB962C8B-B14F-4D97-AF65-F5344CB8AC3E}">
        <p14:creationId xmlns:p14="http://schemas.microsoft.com/office/powerpoint/2010/main" val="2486756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3962400" y="146123"/>
          <a:ext cx="5126555" cy="6635677"/>
        </p:xfrm>
        <a:graphic>
          <a:graphicData uri="http://schemas.openxmlformats.org/presentationml/2006/ole">
            <mc:AlternateContent xmlns:mc="http://schemas.openxmlformats.org/markup-compatibility/2006">
              <mc:Choice xmlns:v="urn:schemas-microsoft-com:vml" Requires="v">
                <p:oleObj spid="_x0000_s1054" name="Acrobat Document" r:id="rId4" imgW="5829103" imgH="7543564" progId="AcroExch.Document.7">
                  <p:embed/>
                </p:oleObj>
              </mc:Choice>
              <mc:Fallback>
                <p:oleObj name="Acrobat Document" r:id="rId4" imgW="5829103" imgH="7543564"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146123"/>
                        <a:ext cx="5126555" cy="6635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TextBox 2"/>
          <p:cNvSpPr txBox="1"/>
          <p:nvPr/>
        </p:nvSpPr>
        <p:spPr>
          <a:xfrm>
            <a:off x="381000" y="0"/>
            <a:ext cx="3581400" cy="7140416"/>
          </a:xfrm>
          <a:prstGeom prst="rect">
            <a:avLst/>
          </a:prstGeom>
          <a:noFill/>
        </p:spPr>
        <p:txBody>
          <a:bodyPr wrap="square" rtlCol="0">
            <a:spAutoFit/>
          </a:bodyPr>
          <a:lstStyle/>
          <a:p>
            <a:r>
              <a:rPr lang="en-US" sz="2800" dirty="0" smtClean="0">
                <a:solidFill>
                  <a:srgbClr val="C523A6"/>
                </a:solidFill>
              </a:rPr>
              <a:t>Arts at Michigan </a:t>
            </a:r>
            <a:r>
              <a:rPr lang="en-US" sz="2400" u="sng" dirty="0" smtClean="0">
                <a:solidFill>
                  <a:srgbClr val="C523A6"/>
                </a:solidFill>
              </a:rPr>
              <a:t>Programs and Services</a:t>
            </a:r>
          </a:p>
          <a:p>
            <a:endParaRPr lang="en-US" sz="2400" u="sng" dirty="0" smtClean="0">
              <a:solidFill>
                <a:srgbClr val="C523A6"/>
              </a:solidFill>
            </a:endParaRPr>
          </a:p>
          <a:p>
            <a:pPr>
              <a:buFont typeface="Arial" pitchFamily="34" charset="0"/>
              <a:buChar char="•"/>
            </a:pPr>
            <a:r>
              <a:rPr lang="en-US" dirty="0" smtClean="0">
                <a:solidFill>
                  <a:schemeClr val="accent3">
                    <a:lumMod val="60000"/>
                    <a:lumOff val="40000"/>
                  </a:schemeClr>
                </a:solidFill>
              </a:rPr>
              <a:t>Arts in Residence</a:t>
            </a:r>
          </a:p>
          <a:p>
            <a:pPr>
              <a:buFont typeface="Arial" pitchFamily="34" charset="0"/>
              <a:buChar char="•"/>
            </a:pPr>
            <a:r>
              <a:rPr lang="en-US" dirty="0">
                <a:solidFill>
                  <a:schemeClr val="accent3">
                    <a:lumMod val="60000"/>
                    <a:lumOff val="40000"/>
                  </a:schemeClr>
                </a:solidFill>
              </a:rPr>
              <a:t>Art Outta </a:t>
            </a:r>
            <a:r>
              <a:rPr lang="en-US" dirty="0" smtClean="0">
                <a:solidFill>
                  <a:schemeClr val="accent3">
                    <a:lumMod val="60000"/>
                    <a:lumOff val="40000"/>
                  </a:schemeClr>
                </a:solidFill>
              </a:rPr>
              <a:t>Town</a:t>
            </a:r>
          </a:p>
          <a:p>
            <a:pPr>
              <a:buFont typeface="Arial" pitchFamily="34" charset="0"/>
              <a:buChar char="•"/>
            </a:pPr>
            <a:r>
              <a:rPr lang="en-US" dirty="0" smtClean="0">
                <a:solidFill>
                  <a:schemeClr val="accent3">
                    <a:lumMod val="60000"/>
                    <a:lumOff val="40000"/>
                  </a:schemeClr>
                </a:solidFill>
              </a:rPr>
              <a:t>Arts Ambassadors</a:t>
            </a:r>
          </a:p>
          <a:p>
            <a:pPr>
              <a:buFont typeface="Arial" pitchFamily="34" charset="0"/>
              <a:buChar char="•"/>
            </a:pPr>
            <a:r>
              <a:rPr lang="en-US" dirty="0" smtClean="0">
                <a:solidFill>
                  <a:schemeClr val="accent3">
                    <a:lumMod val="60000"/>
                    <a:lumOff val="40000"/>
                  </a:schemeClr>
                </a:solidFill>
              </a:rPr>
              <a:t>Arts Info Newsletter</a:t>
            </a:r>
          </a:p>
          <a:p>
            <a:pPr>
              <a:buFont typeface="Arial" pitchFamily="34" charset="0"/>
              <a:buChar char="•"/>
            </a:pPr>
            <a:r>
              <a:rPr lang="en-US" dirty="0" smtClean="0">
                <a:solidFill>
                  <a:schemeClr val="accent3">
                    <a:lumMod val="60000"/>
                    <a:lumOff val="40000"/>
                  </a:schemeClr>
                </a:solidFill>
              </a:rPr>
              <a:t>Comprehensive Arts Website</a:t>
            </a:r>
          </a:p>
          <a:p>
            <a:pPr lvl="1">
              <a:buFont typeface="Arial" pitchFamily="34" charset="0"/>
              <a:buChar char="•"/>
            </a:pPr>
            <a:r>
              <a:rPr lang="en-US" dirty="0" smtClean="0">
                <a:solidFill>
                  <a:schemeClr val="accent3">
                    <a:lumMod val="60000"/>
                    <a:lumOff val="40000"/>
                  </a:schemeClr>
                </a:solidFill>
              </a:rPr>
              <a:t>Calendar</a:t>
            </a:r>
          </a:p>
          <a:p>
            <a:pPr lvl="1">
              <a:buFont typeface="Arial" pitchFamily="34" charset="0"/>
              <a:buChar char="•"/>
            </a:pPr>
            <a:r>
              <a:rPr lang="en-US" dirty="0" smtClean="0">
                <a:solidFill>
                  <a:schemeClr val="accent3">
                    <a:lumMod val="60000"/>
                    <a:lumOff val="40000"/>
                  </a:schemeClr>
                </a:solidFill>
              </a:rPr>
              <a:t>Student Blogs</a:t>
            </a:r>
          </a:p>
          <a:p>
            <a:pPr lvl="1">
              <a:buFont typeface="Arial" pitchFamily="34" charset="0"/>
              <a:buChar char="•"/>
            </a:pPr>
            <a:r>
              <a:rPr lang="en-US" dirty="0" smtClean="0">
                <a:solidFill>
                  <a:schemeClr val="accent3">
                    <a:lumMod val="60000"/>
                    <a:lumOff val="40000"/>
                  </a:schemeClr>
                </a:solidFill>
              </a:rPr>
              <a:t>Feeds and features</a:t>
            </a:r>
          </a:p>
          <a:p>
            <a:pPr>
              <a:buFont typeface="Arial" pitchFamily="34" charset="0"/>
              <a:buChar char="•"/>
            </a:pPr>
            <a:r>
              <a:rPr lang="en-US" dirty="0" smtClean="0">
                <a:solidFill>
                  <a:schemeClr val="accent3">
                    <a:lumMod val="60000"/>
                    <a:lumOff val="40000"/>
                  </a:schemeClr>
                </a:solidFill>
              </a:rPr>
              <a:t>Funding Programs</a:t>
            </a:r>
          </a:p>
          <a:p>
            <a:pPr lvl="1">
              <a:buFont typeface="Arial" pitchFamily="34" charset="0"/>
              <a:buChar char="•"/>
            </a:pPr>
            <a:r>
              <a:rPr lang="en-US" dirty="0" smtClean="0">
                <a:solidFill>
                  <a:schemeClr val="accent3">
                    <a:lumMod val="60000"/>
                    <a:lumOff val="40000"/>
                  </a:schemeClr>
                </a:solidFill>
              </a:rPr>
              <a:t>Course Connections</a:t>
            </a:r>
          </a:p>
          <a:p>
            <a:pPr lvl="1">
              <a:buFont typeface="Arial" pitchFamily="34" charset="0"/>
              <a:buChar char="•"/>
            </a:pPr>
            <a:r>
              <a:rPr lang="en-US" dirty="0" smtClean="0">
                <a:solidFill>
                  <a:schemeClr val="accent3">
                    <a:lumMod val="60000"/>
                    <a:lumOff val="40000"/>
                  </a:schemeClr>
                </a:solidFill>
              </a:rPr>
              <a:t>Student Mini-grants</a:t>
            </a:r>
          </a:p>
          <a:p>
            <a:pPr>
              <a:buFont typeface="Arial" pitchFamily="34" charset="0"/>
              <a:buChar char="•"/>
            </a:pPr>
            <a:r>
              <a:rPr lang="en-US" dirty="0" smtClean="0">
                <a:solidFill>
                  <a:schemeClr val="accent3">
                    <a:lumMod val="60000"/>
                    <a:lumOff val="40000"/>
                  </a:schemeClr>
                </a:solidFill>
              </a:rPr>
              <a:t>Passport to the Arts</a:t>
            </a:r>
          </a:p>
          <a:p>
            <a:pPr>
              <a:buFont typeface="Arial" pitchFamily="34" charset="0"/>
              <a:buChar char="•"/>
            </a:pPr>
            <a:r>
              <a:rPr lang="en-US" dirty="0" smtClean="0">
                <a:solidFill>
                  <a:schemeClr val="accent3">
                    <a:lumMod val="60000"/>
                    <a:lumOff val="40000"/>
                  </a:schemeClr>
                </a:solidFill>
              </a:rPr>
              <a:t>As I See It Photo Competitions</a:t>
            </a:r>
          </a:p>
          <a:p>
            <a:pPr>
              <a:buFont typeface="Arial" pitchFamily="34" charset="0"/>
              <a:buChar char="•"/>
            </a:pPr>
            <a:r>
              <a:rPr lang="en-US" dirty="0" err="1">
                <a:solidFill>
                  <a:srgbClr val="C00000"/>
                </a:solidFill>
              </a:rPr>
              <a:t>UpstART</a:t>
            </a:r>
            <a:r>
              <a:rPr lang="en-US" dirty="0">
                <a:solidFill>
                  <a:srgbClr val="C00000"/>
                </a:solidFill>
              </a:rPr>
              <a:t> </a:t>
            </a:r>
            <a:r>
              <a:rPr lang="en-US" dirty="0" smtClean="0">
                <a:solidFill>
                  <a:srgbClr val="C00000"/>
                </a:solidFill>
              </a:rPr>
              <a:t>Festival</a:t>
            </a:r>
          </a:p>
          <a:p>
            <a:pPr>
              <a:buFont typeface="Arial" pitchFamily="34" charset="0"/>
              <a:buChar char="•"/>
            </a:pPr>
            <a:r>
              <a:rPr lang="en-US" dirty="0" smtClean="0">
                <a:solidFill>
                  <a:srgbClr val="C00000"/>
                </a:solidFill>
              </a:rPr>
              <a:t>Student HUB</a:t>
            </a:r>
          </a:p>
          <a:p>
            <a:pPr>
              <a:buFont typeface="Arial" pitchFamily="34" charset="0"/>
              <a:buChar char="•"/>
            </a:pPr>
            <a:r>
              <a:rPr lang="en-US" dirty="0" smtClean="0">
                <a:solidFill>
                  <a:srgbClr val="C00000"/>
                </a:solidFill>
              </a:rPr>
              <a:t>Student Arts Organization Roundtable</a:t>
            </a:r>
          </a:p>
          <a:p>
            <a:pPr>
              <a:buFont typeface="Arial" pitchFamily="34" charset="0"/>
              <a:buChar char="•"/>
            </a:pPr>
            <a:r>
              <a:rPr lang="en-US" dirty="0" smtClean="0">
                <a:solidFill>
                  <a:srgbClr val="C00000"/>
                </a:solidFill>
              </a:rPr>
              <a:t>Reflective E-Portfolios</a:t>
            </a:r>
          </a:p>
          <a:p>
            <a:pPr>
              <a:buFont typeface="Arial" pitchFamily="34" charset="0"/>
              <a:buChar char="•"/>
            </a:pPr>
            <a:r>
              <a:rPr lang="en-US" sz="2000" dirty="0" smtClean="0">
                <a:solidFill>
                  <a:srgbClr val="00B050"/>
                </a:solidFill>
              </a:rPr>
              <a:t>Arts Engagement Project</a:t>
            </a:r>
          </a:p>
          <a:p>
            <a:pPr>
              <a:buFont typeface="Arial" pitchFamily="34" charset="0"/>
              <a:buChar char="•"/>
            </a:pPr>
            <a:endParaRPr lang="en-US" sz="2000" dirty="0" smtClean="0"/>
          </a:p>
          <a:p>
            <a:endParaRPr lang="en-US" dirty="0"/>
          </a:p>
        </p:txBody>
      </p:sp>
    </p:spTree>
    <p:extLst>
      <p:ext uri="{BB962C8B-B14F-4D97-AF65-F5344CB8AC3E}">
        <p14:creationId xmlns:p14="http://schemas.microsoft.com/office/powerpoint/2010/main" val="32127271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Demonstrating the Power of the Arts Engagement Database</a:t>
            </a:r>
            <a:endParaRPr lang="en-US" dirty="0"/>
          </a:p>
        </p:txBody>
      </p:sp>
      <p:sp>
        <p:nvSpPr>
          <p:cNvPr id="3" name="Content Placeholder 2"/>
          <p:cNvSpPr>
            <a:spLocks noGrp="1"/>
          </p:cNvSpPr>
          <p:nvPr>
            <p:ph sz="quarter" idx="1"/>
          </p:nvPr>
        </p:nvSpPr>
        <p:spPr/>
        <p:txBody>
          <a:bodyPr/>
          <a:lstStyle/>
          <a:p>
            <a:r>
              <a:rPr lang="en-US" dirty="0" smtClean="0"/>
              <a:t>Initial Findings</a:t>
            </a:r>
          </a:p>
          <a:p>
            <a:pPr lvl="1"/>
            <a:r>
              <a:rPr lang="en-US" dirty="0" smtClean="0"/>
              <a:t>Full Database/The “200”</a:t>
            </a:r>
          </a:p>
          <a:p>
            <a:pPr lvl="1"/>
            <a:r>
              <a:rPr lang="en-US" dirty="0" smtClean="0"/>
              <a:t>Descriptive Data</a:t>
            </a:r>
          </a:p>
          <a:p>
            <a:pPr lvl="2"/>
            <a:r>
              <a:rPr lang="en-US" dirty="0" smtClean="0"/>
              <a:t>Demographics</a:t>
            </a:r>
            <a:endParaRPr lang="en-US" dirty="0"/>
          </a:p>
          <a:p>
            <a:pPr lvl="2"/>
            <a:r>
              <a:rPr lang="en-US" dirty="0" smtClean="0"/>
              <a:t>I-Test</a:t>
            </a:r>
          </a:p>
          <a:p>
            <a:pPr lvl="3"/>
            <a:r>
              <a:rPr lang="en-US" dirty="0" smtClean="0"/>
              <a:t>Correlation to personal attributes</a:t>
            </a:r>
          </a:p>
          <a:p>
            <a:pPr lvl="3"/>
            <a:r>
              <a:rPr lang="en-US" dirty="0" smtClean="0"/>
              <a:t>Probability of Identity Maintenance</a:t>
            </a:r>
          </a:p>
          <a:p>
            <a:pPr lvl="2"/>
            <a:r>
              <a:rPr lang="en-US" dirty="0" smtClean="0"/>
              <a:t>Expectations of College Involvement</a:t>
            </a:r>
            <a:endParaRPr lang="en-US" dirty="0"/>
          </a:p>
          <a:p>
            <a:pPr lvl="2"/>
            <a:endParaRPr lang="en-US" dirty="0" smtClean="0"/>
          </a:p>
        </p:txBody>
      </p:sp>
    </p:spTree>
    <p:extLst>
      <p:ext uri="{BB962C8B-B14F-4D97-AF65-F5344CB8AC3E}">
        <p14:creationId xmlns:p14="http://schemas.microsoft.com/office/powerpoint/2010/main" val="2315135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pic>
        <p:nvPicPr>
          <p:cNvPr id="390" name="Shape 390"/>
          <p:cNvPicPr preferRelativeResize="0"/>
          <p:nvPr/>
        </p:nvPicPr>
        <p:blipFill>
          <a:blip r:embed="rId3">
            <a:alphaModFix/>
          </a:blip>
          <a:stretch>
            <a:fillRect/>
          </a:stretch>
        </p:blipFill>
        <p:spPr>
          <a:xfrm>
            <a:off x="1299675" y="1663700"/>
            <a:ext cx="2162175" cy="1771650"/>
          </a:xfrm>
          <a:prstGeom prst="rect">
            <a:avLst/>
          </a:prstGeom>
          <a:noFill/>
          <a:ln>
            <a:noFill/>
          </a:ln>
        </p:spPr>
      </p:pic>
      <p:pic>
        <p:nvPicPr>
          <p:cNvPr id="391" name="Shape 391"/>
          <p:cNvPicPr preferRelativeResize="0"/>
          <p:nvPr/>
        </p:nvPicPr>
        <p:blipFill rotWithShape="1">
          <a:blip r:embed="rId4">
            <a:alphaModFix/>
          </a:blip>
          <a:srcRect l="15923" t="9798" r="25449" b="16308"/>
          <a:stretch/>
        </p:blipFill>
        <p:spPr>
          <a:xfrm>
            <a:off x="478525" y="3681400"/>
            <a:ext cx="3804499" cy="2757049"/>
          </a:xfrm>
          <a:prstGeom prst="rect">
            <a:avLst/>
          </a:prstGeom>
          <a:noFill/>
          <a:ln>
            <a:noFill/>
          </a:ln>
        </p:spPr>
      </p:pic>
      <p:sp>
        <p:nvSpPr>
          <p:cNvPr id="392" name="Shape 392"/>
          <p:cNvSpPr txBox="1">
            <a:spLocks noGrp="1"/>
          </p:cNvSpPr>
          <p:nvPr>
            <p:ph type="title"/>
          </p:nvPr>
        </p:nvSpPr>
        <p:spPr>
          <a:xfrm>
            <a:off x="457200" y="274637"/>
            <a:ext cx="8229600" cy="1859100"/>
          </a:xfrm>
          <a:prstGeom prst="rect">
            <a:avLst/>
          </a:prstGeom>
          <a:noFill/>
          <a:ln>
            <a:noFill/>
          </a:ln>
        </p:spPr>
        <p:txBody>
          <a:bodyPr lIns="91425" tIns="45700" rIns="91425" bIns="45700" anchor="ctr" anchorCtr="0">
            <a:noAutofit/>
          </a:bodyPr>
          <a:lstStyle/>
          <a:p>
            <a:pPr marL="0" marR="0" lvl="0" indent="0" rtl="0">
              <a:spcBef>
                <a:spcPts val="0"/>
              </a:spcBef>
              <a:buClr>
                <a:srgbClr val="F3E5AF"/>
              </a:buClr>
              <a:buSzPct val="25000"/>
              <a:buFont typeface="Allerta"/>
              <a:buNone/>
            </a:pPr>
            <a:r>
              <a:rPr lang="en-US" sz="3700" b="1">
                <a:solidFill>
                  <a:srgbClr val="F3E5AF"/>
                </a:solidFill>
                <a:latin typeface="Allerta"/>
                <a:ea typeface="Allerta"/>
                <a:cs typeface="Allerta"/>
                <a:sym typeface="Allerta"/>
              </a:rPr>
              <a:t>“The 200” Demographics</a:t>
            </a:r>
          </a:p>
          <a:p>
            <a:pPr marL="0" marR="0" lvl="0" indent="0" rtl="0">
              <a:spcBef>
                <a:spcPts val="0"/>
              </a:spcBef>
              <a:buClr>
                <a:srgbClr val="F3E5AF"/>
              </a:buClr>
              <a:buFont typeface="Allerta"/>
              <a:buNone/>
            </a:pPr>
            <a:endParaRPr sz="2800" b="1">
              <a:solidFill>
                <a:srgbClr val="F3E5AF"/>
              </a:solidFill>
              <a:latin typeface="Allerta"/>
              <a:ea typeface="Allerta"/>
              <a:cs typeface="Allerta"/>
              <a:sym typeface="Allerta"/>
            </a:endParaRPr>
          </a:p>
        </p:txBody>
      </p:sp>
      <p:pic>
        <p:nvPicPr>
          <p:cNvPr id="393" name="Shape 393"/>
          <p:cNvPicPr preferRelativeResize="0"/>
          <p:nvPr/>
        </p:nvPicPr>
        <p:blipFill rotWithShape="1">
          <a:blip r:embed="rId5">
            <a:alphaModFix/>
          </a:blip>
          <a:srcRect t="10034" r="10201" b="4931"/>
          <a:stretch/>
        </p:blipFill>
        <p:spPr>
          <a:xfrm>
            <a:off x="4682200" y="1663700"/>
            <a:ext cx="3977499" cy="4624724"/>
          </a:xfrm>
          <a:prstGeom prst="rect">
            <a:avLst/>
          </a:prstGeom>
          <a:noFill/>
          <a:ln>
            <a:noFill/>
          </a:ln>
        </p:spPr>
      </p:pic>
    </p:spTree>
    <p:extLst>
      <p:ext uri="{BB962C8B-B14F-4D97-AF65-F5344CB8AC3E}">
        <p14:creationId xmlns:p14="http://schemas.microsoft.com/office/powerpoint/2010/main" val="4150533264"/>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 Findings</a:t>
            </a:r>
            <a:br>
              <a:rPr lang="en-US" dirty="0" smtClean="0"/>
            </a:br>
            <a:r>
              <a:rPr lang="en-US" dirty="0" smtClean="0"/>
              <a:t>High School Involvement</a:t>
            </a:r>
            <a:endParaRPr lang="en-US" dirty="0"/>
          </a:p>
        </p:txBody>
      </p:sp>
      <p:sp>
        <p:nvSpPr>
          <p:cNvPr id="3" name="Content Placeholder 2"/>
          <p:cNvSpPr>
            <a:spLocks noGrp="1"/>
          </p:cNvSpPr>
          <p:nvPr>
            <p:ph sz="quarter" idx="1"/>
          </p:nvPr>
        </p:nvSpPr>
        <p:spPr/>
        <p:txBody>
          <a:bodyPr/>
          <a:lstStyle/>
          <a:p>
            <a:pPr lvl="0"/>
            <a:r>
              <a:rPr lang="en-US" dirty="0" smtClean="0"/>
              <a:t>Student Expectation of Being Involved in the Arts during College Prior to Beginning College</a:t>
            </a:r>
          </a:p>
          <a:p>
            <a:pPr lvl="0"/>
            <a:endParaRPr lang="en-US" dirty="0" smtClean="0"/>
          </a:p>
          <a:p>
            <a:endParaRPr lang="en-US" dirty="0"/>
          </a:p>
        </p:txBody>
      </p:sp>
      <p:graphicFrame>
        <p:nvGraphicFramePr>
          <p:cNvPr id="4" name="Chart 3"/>
          <p:cNvGraphicFramePr/>
          <p:nvPr>
            <p:extLst>
              <p:ext uri="{D42A27DB-BD31-4B8C-83A1-F6EECF244321}">
                <p14:modId xmlns:p14="http://schemas.microsoft.com/office/powerpoint/2010/main" val="1819840929"/>
              </p:ext>
            </p:extLst>
          </p:nvPr>
        </p:nvGraphicFramePr>
        <p:xfrm>
          <a:off x="609600" y="2895600"/>
          <a:ext cx="7086600" cy="3352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867537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Initial Analysis</a:t>
            </a:r>
            <a:br>
              <a:rPr lang="en-US" dirty="0" smtClean="0"/>
            </a:br>
            <a:r>
              <a:rPr lang="en-US" dirty="0" smtClean="0"/>
              <a:t>Comparison of High School and College Involvement</a:t>
            </a:r>
            <a:endParaRPr lang="en-US" dirty="0"/>
          </a:p>
        </p:txBody>
      </p:sp>
      <p:pic>
        <p:nvPicPr>
          <p:cNvPr id="4" name="Content Placeholder 3"/>
          <p:cNvPicPr>
            <a:picLocks noGrp="1"/>
          </p:cNvPicPr>
          <p:nvPr>
            <p:ph sz="quarter" idx="1"/>
          </p:nvPr>
        </p:nvPicPr>
        <p:blipFill>
          <a:blip r:embed="rId3" cstate="print"/>
          <a:srcRect l="23958" t="36980" r="20486" b="18422"/>
          <a:stretch>
            <a:fillRect/>
          </a:stretch>
        </p:blipFill>
        <p:spPr bwMode="auto">
          <a:xfrm>
            <a:off x="533400" y="1752600"/>
            <a:ext cx="8153400" cy="3962400"/>
          </a:xfrm>
          <a:prstGeom prst="rect">
            <a:avLst/>
          </a:prstGeom>
          <a:noFill/>
          <a:ln w="9525">
            <a:noFill/>
            <a:miter lim="800000"/>
            <a:headEnd/>
            <a:tailEnd/>
          </a:ln>
        </p:spPr>
      </p:pic>
      <p:sp>
        <p:nvSpPr>
          <p:cNvPr id="5" name="TextBox 4"/>
          <p:cNvSpPr txBox="1"/>
          <p:nvPr/>
        </p:nvSpPr>
        <p:spPr>
          <a:xfrm>
            <a:off x="609600" y="6096000"/>
            <a:ext cx="8153400" cy="369332"/>
          </a:xfrm>
          <a:prstGeom prst="rect">
            <a:avLst/>
          </a:prstGeom>
          <a:noFill/>
        </p:spPr>
        <p:txBody>
          <a:bodyPr wrap="square" rtlCol="0">
            <a:spAutoFit/>
          </a:bodyPr>
          <a:lstStyle/>
          <a:p>
            <a:r>
              <a:rPr lang="en-US" dirty="0" smtClean="0"/>
              <a:t>Are there enough opportunities for those who want them ?  </a:t>
            </a:r>
            <a:endParaRPr lang="en-US" dirty="0"/>
          </a:p>
        </p:txBody>
      </p:sp>
    </p:spTree>
    <p:extLst>
      <p:ext uri="{BB962C8B-B14F-4D97-AF65-F5344CB8AC3E}">
        <p14:creationId xmlns:p14="http://schemas.microsoft.com/office/powerpoint/2010/main" val="21340611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dirty="0"/>
              <a:t>Percent Participation of the 200</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942929537"/>
              </p:ext>
            </p:extLst>
          </p:nvPr>
        </p:nvGraphicFramePr>
        <p:xfrm>
          <a:off x="381000" y="1066800"/>
          <a:ext cx="7696200" cy="1101090"/>
        </p:xfrm>
        <a:graphic>
          <a:graphicData uri="http://schemas.openxmlformats.org/drawingml/2006/table">
            <a:tbl>
              <a:tblPr firstRow="1" bandRow="1">
                <a:tableStyleId>{5C22544A-7EE6-4342-B048-85BDC9FD1C3A}</a:tableStyleId>
              </a:tblPr>
              <a:tblGrid>
                <a:gridCol w="2565400"/>
                <a:gridCol w="2565400"/>
                <a:gridCol w="2565400"/>
              </a:tblGrid>
              <a:tr h="152400">
                <a:tc>
                  <a:txBody>
                    <a:bodyPr/>
                    <a:lstStyle/>
                    <a:p>
                      <a:r>
                        <a:rPr lang="en-US" sz="1000" dirty="0" smtClean="0"/>
                        <a:t>Freshmen Participation</a:t>
                      </a:r>
                      <a:endParaRPr lang="en-US" sz="1000" dirty="0"/>
                    </a:p>
                  </a:txBody>
                  <a:tcPr/>
                </a:tc>
                <a:tc>
                  <a:txBody>
                    <a:bodyPr/>
                    <a:lstStyle/>
                    <a:p>
                      <a:r>
                        <a:rPr lang="en-US" sz="1000" dirty="0" smtClean="0"/>
                        <a:t>No Identity</a:t>
                      </a:r>
                      <a:endParaRPr lang="en-US" sz="1000" dirty="0"/>
                    </a:p>
                  </a:txBody>
                  <a:tcPr/>
                </a:tc>
                <a:tc>
                  <a:txBody>
                    <a:bodyPr/>
                    <a:lstStyle/>
                    <a:p>
                      <a:r>
                        <a:rPr lang="en-US" sz="1000" dirty="0" smtClean="0"/>
                        <a:t>Some Artistic</a:t>
                      </a:r>
                      <a:r>
                        <a:rPr lang="en-US" sz="1000" baseline="0" dirty="0" smtClean="0"/>
                        <a:t> </a:t>
                      </a:r>
                      <a:r>
                        <a:rPr lang="en-US" sz="1000" dirty="0" smtClean="0"/>
                        <a:t>Identity</a:t>
                      </a:r>
                      <a:endParaRPr lang="en-US" sz="1000" dirty="0"/>
                    </a:p>
                  </a:txBody>
                  <a:tcPr/>
                </a:tc>
              </a:tr>
              <a:tr h="285750">
                <a:tc>
                  <a:txBody>
                    <a:bodyPr/>
                    <a:lstStyle/>
                    <a:p>
                      <a:r>
                        <a:rPr lang="en-US" sz="1000" kern="1200" dirty="0" smtClean="0">
                          <a:solidFill>
                            <a:schemeClr val="dk1"/>
                          </a:solidFill>
                          <a:effectLst/>
                          <a:latin typeface="+mn-lt"/>
                          <a:ea typeface="+mn-ea"/>
                          <a:cs typeface="+mn-cs"/>
                        </a:rPr>
                        <a:t>Weekly</a:t>
                      </a:r>
                      <a:endParaRPr lang="en-US" sz="1000" dirty="0"/>
                    </a:p>
                  </a:txBody>
                  <a:tcPr/>
                </a:tc>
                <a:tc>
                  <a:txBody>
                    <a:bodyPr/>
                    <a:lstStyle/>
                    <a:p>
                      <a:r>
                        <a:rPr lang="en-US" sz="1000" dirty="0" smtClean="0"/>
                        <a:t>3.70</a:t>
                      </a:r>
                      <a:endParaRPr lang="en-US" sz="1000" dirty="0"/>
                    </a:p>
                  </a:txBody>
                  <a:tcPr/>
                </a:tc>
                <a:tc>
                  <a:txBody>
                    <a:bodyPr/>
                    <a:lstStyle/>
                    <a:p>
                      <a:r>
                        <a:rPr lang="en-US" sz="1000" dirty="0" smtClean="0"/>
                        <a:t>19.6</a:t>
                      </a:r>
                      <a:endParaRPr lang="en-US" sz="1000" dirty="0"/>
                    </a:p>
                  </a:txBody>
                  <a:tcPr/>
                </a:tc>
              </a:tr>
              <a:tr h="285750">
                <a:tc>
                  <a:txBody>
                    <a:bodyPr/>
                    <a:lstStyle/>
                    <a:p>
                      <a:r>
                        <a:rPr lang="en-US" sz="1000" kern="1200" dirty="0" smtClean="0">
                          <a:solidFill>
                            <a:schemeClr val="dk1"/>
                          </a:solidFill>
                          <a:effectLst/>
                          <a:latin typeface="+mn-lt"/>
                          <a:ea typeface="+mn-ea"/>
                          <a:cs typeface="+mn-cs"/>
                        </a:rPr>
                        <a:t>Monthly</a:t>
                      </a:r>
                      <a:endParaRPr lang="en-US" sz="1000" dirty="0"/>
                    </a:p>
                  </a:txBody>
                  <a:tcPr/>
                </a:tc>
                <a:tc>
                  <a:txBody>
                    <a:bodyPr/>
                    <a:lstStyle/>
                    <a:p>
                      <a:r>
                        <a:rPr lang="en-US" sz="1000" dirty="0" smtClean="0"/>
                        <a:t>14.81</a:t>
                      </a:r>
                      <a:endParaRPr lang="en-US" sz="1000" dirty="0"/>
                    </a:p>
                  </a:txBody>
                  <a:tcPr/>
                </a:tc>
                <a:tc>
                  <a:txBody>
                    <a:bodyPr/>
                    <a:lstStyle/>
                    <a:p>
                      <a:r>
                        <a:rPr lang="en-US" sz="1000" dirty="0" smtClean="0"/>
                        <a:t>53.76</a:t>
                      </a:r>
                      <a:endParaRPr lang="en-US" sz="1000" dirty="0"/>
                    </a:p>
                  </a:txBody>
                  <a:tcPr/>
                </a:tc>
              </a:tr>
              <a:tr h="285750">
                <a:tc>
                  <a:txBody>
                    <a:bodyPr/>
                    <a:lstStyle/>
                    <a:p>
                      <a:r>
                        <a:rPr lang="en-US" sz="1000" kern="1200" dirty="0" smtClean="0">
                          <a:solidFill>
                            <a:schemeClr val="dk1"/>
                          </a:solidFill>
                          <a:effectLst/>
                          <a:latin typeface="+mn-lt"/>
                          <a:ea typeface="+mn-ea"/>
                          <a:cs typeface="+mn-cs"/>
                        </a:rPr>
                        <a:t>Yearly</a:t>
                      </a:r>
                      <a:endParaRPr lang="en-US" sz="1000" dirty="0"/>
                    </a:p>
                  </a:txBody>
                  <a:tcPr/>
                </a:tc>
                <a:tc>
                  <a:txBody>
                    <a:bodyPr/>
                    <a:lstStyle/>
                    <a:p>
                      <a:r>
                        <a:rPr lang="en-US" sz="1000" dirty="0" smtClean="0"/>
                        <a:t>81.48</a:t>
                      </a:r>
                      <a:endParaRPr lang="en-US" sz="1000" dirty="0"/>
                    </a:p>
                  </a:txBody>
                  <a:tcPr/>
                </a:tc>
                <a:tc>
                  <a:txBody>
                    <a:bodyPr/>
                    <a:lstStyle/>
                    <a:p>
                      <a:r>
                        <a:rPr lang="en-US" sz="1000" dirty="0" smtClean="0"/>
                        <a:t>95.7</a:t>
                      </a:r>
                      <a:endParaRPr lang="en-US" sz="1000" dirty="0"/>
                    </a:p>
                  </a:txBody>
                  <a:tcPr/>
                </a:tc>
              </a:tr>
            </a:tbl>
          </a:graphicData>
        </a:graphic>
      </p:graphicFrame>
      <p:graphicFrame>
        <p:nvGraphicFramePr>
          <p:cNvPr id="11" name="Content Placeholder 3"/>
          <p:cNvGraphicFramePr>
            <a:graphicFrameLocks noGrp="1"/>
          </p:cNvGraphicFramePr>
          <p:nvPr>
            <p:ph idx="4294967295"/>
            <p:extLst>
              <p:ext uri="{D42A27DB-BD31-4B8C-83A1-F6EECF244321}">
                <p14:modId xmlns:p14="http://schemas.microsoft.com/office/powerpoint/2010/main" val="4040219351"/>
              </p:ext>
            </p:extLst>
          </p:nvPr>
        </p:nvGraphicFramePr>
        <p:xfrm>
          <a:off x="381000" y="2422525"/>
          <a:ext cx="7696200" cy="1128395"/>
        </p:xfrm>
        <a:graphic>
          <a:graphicData uri="http://schemas.openxmlformats.org/drawingml/2006/table">
            <a:tbl>
              <a:tblPr firstRow="1" bandRow="1">
                <a:tableStyleId>{5C22544A-7EE6-4342-B048-85BDC9FD1C3A}</a:tableStyleId>
              </a:tblPr>
              <a:tblGrid>
                <a:gridCol w="2565400"/>
                <a:gridCol w="2565400"/>
                <a:gridCol w="2565400"/>
              </a:tblGrid>
              <a:tr h="289560">
                <a:tc>
                  <a:txBody>
                    <a:bodyPr/>
                    <a:lstStyle/>
                    <a:p>
                      <a:r>
                        <a:rPr lang="en-US" sz="1000" dirty="0" smtClean="0"/>
                        <a:t>Sophomore Participation</a:t>
                      </a:r>
                      <a:endParaRPr lang="en-US" sz="1000" dirty="0"/>
                    </a:p>
                  </a:txBody>
                  <a:tcPr/>
                </a:tc>
                <a:tc>
                  <a:txBody>
                    <a:bodyPr/>
                    <a:lstStyle/>
                    <a:p>
                      <a:r>
                        <a:rPr lang="en-US" sz="1000" dirty="0" smtClean="0"/>
                        <a:t>No Identity</a:t>
                      </a:r>
                      <a:endParaRPr lang="en-US" sz="1000" dirty="0"/>
                    </a:p>
                  </a:txBody>
                  <a:tcPr/>
                </a:tc>
                <a:tc>
                  <a:txBody>
                    <a:bodyPr/>
                    <a:lstStyle/>
                    <a:p>
                      <a:r>
                        <a:rPr lang="en-US" sz="1000" dirty="0" smtClean="0"/>
                        <a:t>Some Artistic</a:t>
                      </a:r>
                      <a:r>
                        <a:rPr lang="en-US" sz="1000" baseline="0" dirty="0" smtClean="0"/>
                        <a:t> </a:t>
                      </a:r>
                      <a:r>
                        <a:rPr lang="en-US" sz="1000" dirty="0" smtClean="0"/>
                        <a:t>Identity</a:t>
                      </a:r>
                      <a:endParaRPr lang="en-US" sz="1000" dirty="0"/>
                    </a:p>
                  </a:txBody>
                  <a:tcPr/>
                </a:tc>
              </a:tr>
              <a:tr h="259715">
                <a:tc>
                  <a:txBody>
                    <a:bodyPr/>
                    <a:lstStyle/>
                    <a:p>
                      <a:r>
                        <a:rPr lang="en-US" sz="1000" kern="1200" dirty="0" smtClean="0">
                          <a:solidFill>
                            <a:schemeClr val="dk1"/>
                          </a:solidFill>
                          <a:effectLst/>
                          <a:latin typeface="+mn-lt"/>
                          <a:ea typeface="+mn-ea"/>
                          <a:cs typeface="+mn-cs"/>
                        </a:rPr>
                        <a:t>Weekly</a:t>
                      </a:r>
                      <a:endParaRPr lang="en-US" sz="1000" dirty="0"/>
                    </a:p>
                  </a:txBody>
                  <a:tcPr/>
                </a:tc>
                <a:tc>
                  <a:txBody>
                    <a:bodyPr/>
                    <a:lstStyle/>
                    <a:p>
                      <a:r>
                        <a:rPr lang="en-US" sz="1000" dirty="0" smtClean="0"/>
                        <a:t>4.26</a:t>
                      </a:r>
                      <a:endParaRPr lang="en-US" sz="1000" dirty="0"/>
                    </a:p>
                  </a:txBody>
                  <a:tcPr/>
                </a:tc>
                <a:tc>
                  <a:txBody>
                    <a:bodyPr/>
                    <a:lstStyle/>
                    <a:p>
                      <a:r>
                        <a:rPr lang="en-US" sz="1000" dirty="0" smtClean="0"/>
                        <a:t>20.0</a:t>
                      </a:r>
                      <a:endParaRPr lang="en-US" sz="1000" dirty="0"/>
                    </a:p>
                  </a:txBody>
                  <a:tcPr/>
                </a:tc>
              </a:tr>
              <a:tr h="289560">
                <a:tc>
                  <a:txBody>
                    <a:bodyPr/>
                    <a:lstStyle/>
                    <a:p>
                      <a:r>
                        <a:rPr lang="en-US" sz="1000" kern="1200" dirty="0" smtClean="0">
                          <a:solidFill>
                            <a:schemeClr val="dk1"/>
                          </a:solidFill>
                          <a:effectLst/>
                          <a:latin typeface="+mn-lt"/>
                          <a:ea typeface="+mn-ea"/>
                          <a:cs typeface="+mn-cs"/>
                        </a:rPr>
                        <a:t>Monthly</a:t>
                      </a:r>
                      <a:endParaRPr lang="en-US" sz="1000" dirty="0"/>
                    </a:p>
                  </a:txBody>
                  <a:tcPr/>
                </a:tc>
                <a:tc>
                  <a:txBody>
                    <a:bodyPr/>
                    <a:lstStyle/>
                    <a:p>
                      <a:r>
                        <a:rPr lang="en-US" sz="1000" dirty="0" smtClean="0"/>
                        <a:t>14.89</a:t>
                      </a:r>
                      <a:endParaRPr lang="en-US" sz="1000" dirty="0"/>
                    </a:p>
                  </a:txBody>
                  <a:tcPr/>
                </a:tc>
                <a:tc>
                  <a:txBody>
                    <a:bodyPr/>
                    <a:lstStyle/>
                    <a:p>
                      <a:r>
                        <a:rPr lang="en-US" sz="1000" dirty="0" smtClean="0"/>
                        <a:t>45.24</a:t>
                      </a:r>
                      <a:endParaRPr lang="en-US" sz="1000" dirty="0"/>
                    </a:p>
                  </a:txBody>
                  <a:tcPr/>
                </a:tc>
              </a:tr>
              <a:tr h="289560">
                <a:tc>
                  <a:txBody>
                    <a:bodyPr/>
                    <a:lstStyle/>
                    <a:p>
                      <a:r>
                        <a:rPr lang="en-US" sz="1000" kern="1200" dirty="0" smtClean="0">
                          <a:solidFill>
                            <a:schemeClr val="dk1"/>
                          </a:solidFill>
                          <a:effectLst/>
                          <a:latin typeface="+mn-lt"/>
                          <a:ea typeface="+mn-ea"/>
                          <a:cs typeface="+mn-cs"/>
                        </a:rPr>
                        <a:t>Yearly</a:t>
                      </a:r>
                      <a:endParaRPr lang="en-US" sz="1000" dirty="0"/>
                    </a:p>
                  </a:txBody>
                  <a:tcPr/>
                </a:tc>
                <a:tc>
                  <a:txBody>
                    <a:bodyPr/>
                    <a:lstStyle/>
                    <a:p>
                      <a:r>
                        <a:rPr lang="en-US" sz="1000" dirty="0" smtClean="0"/>
                        <a:t>68.09</a:t>
                      </a:r>
                      <a:endParaRPr lang="en-US" sz="1000" dirty="0"/>
                    </a:p>
                  </a:txBody>
                  <a:tcPr/>
                </a:tc>
                <a:tc>
                  <a:txBody>
                    <a:bodyPr/>
                    <a:lstStyle/>
                    <a:p>
                      <a:r>
                        <a:rPr lang="en-US" sz="1000" dirty="0" smtClean="0"/>
                        <a:t>95.24</a:t>
                      </a:r>
                      <a:endParaRPr lang="en-US" sz="1000" dirty="0"/>
                    </a:p>
                  </a:txBody>
                  <a:tcPr/>
                </a:tc>
              </a:tr>
            </a:tbl>
          </a:graphicData>
        </a:graphic>
      </p:graphicFrame>
      <p:graphicFrame>
        <p:nvGraphicFramePr>
          <p:cNvPr id="12" name="Content Placeholder 3"/>
          <p:cNvGraphicFramePr>
            <a:graphicFrameLocks noGrp="1"/>
          </p:cNvGraphicFramePr>
          <p:nvPr>
            <p:ph idx="4294967295"/>
            <p:extLst>
              <p:ext uri="{D42A27DB-BD31-4B8C-83A1-F6EECF244321}">
                <p14:modId xmlns:p14="http://schemas.microsoft.com/office/powerpoint/2010/main" val="3397116857"/>
              </p:ext>
            </p:extLst>
          </p:nvPr>
        </p:nvGraphicFramePr>
        <p:xfrm>
          <a:off x="457200" y="3870325"/>
          <a:ext cx="7620000" cy="1158240"/>
        </p:xfrm>
        <a:graphic>
          <a:graphicData uri="http://schemas.openxmlformats.org/drawingml/2006/table">
            <a:tbl>
              <a:tblPr firstRow="1" bandRow="1">
                <a:tableStyleId>{5C22544A-7EE6-4342-B048-85BDC9FD1C3A}</a:tableStyleId>
              </a:tblPr>
              <a:tblGrid>
                <a:gridCol w="2540000"/>
                <a:gridCol w="2540000"/>
                <a:gridCol w="2540000"/>
              </a:tblGrid>
              <a:tr h="289560">
                <a:tc>
                  <a:txBody>
                    <a:bodyPr/>
                    <a:lstStyle/>
                    <a:p>
                      <a:r>
                        <a:rPr lang="en-US" sz="1000" dirty="0" smtClean="0"/>
                        <a:t>Junior Participation</a:t>
                      </a:r>
                      <a:endParaRPr lang="en-US" sz="1000" dirty="0"/>
                    </a:p>
                  </a:txBody>
                  <a:tcPr/>
                </a:tc>
                <a:tc>
                  <a:txBody>
                    <a:bodyPr/>
                    <a:lstStyle/>
                    <a:p>
                      <a:r>
                        <a:rPr lang="en-US" sz="1000" dirty="0" smtClean="0"/>
                        <a:t>No Identity</a:t>
                      </a:r>
                      <a:endParaRPr lang="en-US" sz="1000" dirty="0"/>
                    </a:p>
                  </a:txBody>
                  <a:tcPr/>
                </a:tc>
                <a:tc>
                  <a:txBody>
                    <a:bodyPr/>
                    <a:lstStyle/>
                    <a:p>
                      <a:r>
                        <a:rPr lang="en-US" sz="1000" dirty="0" smtClean="0"/>
                        <a:t>Some Artistic</a:t>
                      </a:r>
                      <a:r>
                        <a:rPr lang="en-US" sz="1000" baseline="0" dirty="0" smtClean="0"/>
                        <a:t> </a:t>
                      </a:r>
                      <a:r>
                        <a:rPr lang="en-US" sz="1000" dirty="0" smtClean="0"/>
                        <a:t>Identity</a:t>
                      </a:r>
                      <a:endParaRPr lang="en-US" sz="1000" dirty="0"/>
                    </a:p>
                  </a:txBody>
                  <a:tcPr/>
                </a:tc>
              </a:tr>
              <a:tr h="289560">
                <a:tc>
                  <a:txBody>
                    <a:bodyPr/>
                    <a:lstStyle/>
                    <a:p>
                      <a:r>
                        <a:rPr lang="en-US" sz="1000" kern="1200" dirty="0" smtClean="0">
                          <a:solidFill>
                            <a:schemeClr val="dk1"/>
                          </a:solidFill>
                          <a:effectLst/>
                          <a:latin typeface="+mn-lt"/>
                          <a:ea typeface="+mn-ea"/>
                          <a:cs typeface="+mn-cs"/>
                        </a:rPr>
                        <a:t>Weekly</a:t>
                      </a:r>
                      <a:endParaRPr lang="en-US" sz="1000" dirty="0"/>
                    </a:p>
                  </a:txBody>
                  <a:tcPr/>
                </a:tc>
                <a:tc>
                  <a:txBody>
                    <a:bodyPr/>
                    <a:lstStyle/>
                    <a:p>
                      <a:r>
                        <a:rPr lang="en-US" sz="1000" dirty="0" smtClean="0"/>
                        <a:t>3.77</a:t>
                      </a:r>
                      <a:endParaRPr lang="en-US" sz="1000" dirty="0"/>
                    </a:p>
                  </a:txBody>
                  <a:tcPr/>
                </a:tc>
                <a:tc>
                  <a:txBody>
                    <a:bodyPr/>
                    <a:lstStyle/>
                    <a:p>
                      <a:r>
                        <a:rPr lang="en-US" sz="1000" dirty="0" smtClean="0"/>
                        <a:t>19.01</a:t>
                      </a:r>
                      <a:endParaRPr lang="en-US" sz="1000" dirty="0"/>
                    </a:p>
                  </a:txBody>
                  <a:tcPr/>
                </a:tc>
              </a:tr>
              <a:tr h="289560">
                <a:tc>
                  <a:txBody>
                    <a:bodyPr/>
                    <a:lstStyle/>
                    <a:p>
                      <a:r>
                        <a:rPr lang="en-US" sz="1000" kern="1200" dirty="0" smtClean="0">
                          <a:solidFill>
                            <a:schemeClr val="dk1"/>
                          </a:solidFill>
                          <a:effectLst/>
                          <a:latin typeface="+mn-lt"/>
                          <a:ea typeface="+mn-ea"/>
                          <a:cs typeface="+mn-cs"/>
                        </a:rPr>
                        <a:t>Monthly</a:t>
                      </a:r>
                      <a:endParaRPr lang="en-US" sz="1000" dirty="0"/>
                    </a:p>
                  </a:txBody>
                  <a:tcPr/>
                </a:tc>
                <a:tc>
                  <a:txBody>
                    <a:bodyPr/>
                    <a:lstStyle/>
                    <a:p>
                      <a:r>
                        <a:rPr lang="en-US" sz="1000" dirty="0" smtClean="0"/>
                        <a:t>22.64</a:t>
                      </a:r>
                      <a:endParaRPr lang="en-US" sz="1000" dirty="0"/>
                    </a:p>
                  </a:txBody>
                  <a:tcPr/>
                </a:tc>
                <a:tc>
                  <a:txBody>
                    <a:bodyPr/>
                    <a:lstStyle/>
                    <a:p>
                      <a:r>
                        <a:rPr lang="en-US" sz="1000" dirty="0" smtClean="0"/>
                        <a:t>50.0</a:t>
                      </a:r>
                      <a:endParaRPr lang="en-US" sz="1000" dirty="0"/>
                    </a:p>
                  </a:txBody>
                  <a:tcPr/>
                </a:tc>
              </a:tr>
              <a:tr h="289560">
                <a:tc>
                  <a:txBody>
                    <a:bodyPr/>
                    <a:lstStyle/>
                    <a:p>
                      <a:r>
                        <a:rPr lang="en-US" sz="1000" kern="1200" dirty="0" smtClean="0">
                          <a:solidFill>
                            <a:schemeClr val="dk1"/>
                          </a:solidFill>
                          <a:effectLst/>
                          <a:latin typeface="+mn-lt"/>
                          <a:ea typeface="+mn-ea"/>
                          <a:cs typeface="+mn-cs"/>
                        </a:rPr>
                        <a:t>Yearly</a:t>
                      </a:r>
                      <a:endParaRPr lang="en-US" sz="1000" dirty="0"/>
                    </a:p>
                  </a:txBody>
                  <a:tcPr/>
                </a:tc>
                <a:tc>
                  <a:txBody>
                    <a:bodyPr/>
                    <a:lstStyle/>
                    <a:p>
                      <a:r>
                        <a:rPr lang="en-US" sz="1000" dirty="0" smtClean="0"/>
                        <a:t>67.92</a:t>
                      </a:r>
                      <a:endParaRPr lang="en-US" sz="1000" dirty="0"/>
                    </a:p>
                  </a:txBody>
                  <a:tcPr/>
                </a:tc>
                <a:tc>
                  <a:txBody>
                    <a:bodyPr/>
                    <a:lstStyle/>
                    <a:p>
                      <a:r>
                        <a:rPr lang="en-US" sz="1000" dirty="0" smtClean="0"/>
                        <a:t>96.72</a:t>
                      </a:r>
                      <a:endParaRPr lang="en-US" sz="1000" dirty="0"/>
                    </a:p>
                  </a:txBody>
                  <a:tcPr/>
                </a:tc>
              </a:tr>
            </a:tbl>
          </a:graphicData>
        </a:graphic>
      </p:graphicFrame>
      <p:graphicFrame>
        <p:nvGraphicFramePr>
          <p:cNvPr id="13" name="Content Placeholder 3"/>
          <p:cNvGraphicFramePr>
            <a:graphicFrameLocks noGrp="1"/>
          </p:cNvGraphicFramePr>
          <p:nvPr>
            <p:ph idx="4294967295"/>
            <p:extLst>
              <p:ext uri="{D42A27DB-BD31-4B8C-83A1-F6EECF244321}">
                <p14:modId xmlns:p14="http://schemas.microsoft.com/office/powerpoint/2010/main" val="581003353"/>
              </p:ext>
            </p:extLst>
          </p:nvPr>
        </p:nvGraphicFramePr>
        <p:xfrm>
          <a:off x="533400" y="5318125"/>
          <a:ext cx="7543800" cy="1112520"/>
        </p:xfrm>
        <a:graphic>
          <a:graphicData uri="http://schemas.openxmlformats.org/drawingml/2006/table">
            <a:tbl>
              <a:tblPr firstRow="1" bandRow="1">
                <a:tableStyleId>{5C22544A-7EE6-4342-B048-85BDC9FD1C3A}</a:tableStyleId>
              </a:tblPr>
              <a:tblGrid>
                <a:gridCol w="2514600"/>
                <a:gridCol w="2514600"/>
                <a:gridCol w="2514600"/>
              </a:tblGrid>
              <a:tr h="289560">
                <a:tc>
                  <a:txBody>
                    <a:bodyPr/>
                    <a:lstStyle/>
                    <a:p>
                      <a:r>
                        <a:rPr lang="en-US" sz="1000" dirty="0" smtClean="0"/>
                        <a:t>Senior</a:t>
                      </a:r>
                      <a:r>
                        <a:rPr lang="en-US" sz="1000" baseline="0" dirty="0" smtClean="0"/>
                        <a:t> </a:t>
                      </a:r>
                      <a:r>
                        <a:rPr lang="en-US" sz="1000" dirty="0" smtClean="0"/>
                        <a:t>Participation</a:t>
                      </a:r>
                      <a:endParaRPr lang="en-US" sz="1000" dirty="0"/>
                    </a:p>
                  </a:txBody>
                  <a:tcPr/>
                </a:tc>
                <a:tc>
                  <a:txBody>
                    <a:bodyPr/>
                    <a:lstStyle/>
                    <a:p>
                      <a:r>
                        <a:rPr lang="en-US" sz="1000" dirty="0" smtClean="0"/>
                        <a:t>No Identity</a:t>
                      </a:r>
                      <a:endParaRPr lang="en-US" sz="1000" dirty="0"/>
                    </a:p>
                  </a:txBody>
                  <a:tcPr/>
                </a:tc>
                <a:tc>
                  <a:txBody>
                    <a:bodyPr/>
                    <a:lstStyle/>
                    <a:p>
                      <a:r>
                        <a:rPr lang="en-US" sz="1000" smtClean="0"/>
                        <a:t>Some Artistic</a:t>
                      </a:r>
                      <a:r>
                        <a:rPr lang="en-US" sz="1000" baseline="0" smtClean="0"/>
                        <a:t> </a:t>
                      </a:r>
                      <a:r>
                        <a:rPr lang="en-US" sz="1000" smtClean="0"/>
                        <a:t>Identity</a:t>
                      </a:r>
                      <a:endParaRPr lang="en-US" sz="1000" dirty="0"/>
                    </a:p>
                  </a:txBody>
                  <a:tcPr/>
                </a:tc>
              </a:tr>
              <a:tr h="183515">
                <a:tc>
                  <a:txBody>
                    <a:bodyPr/>
                    <a:lstStyle/>
                    <a:p>
                      <a:r>
                        <a:rPr lang="en-US" sz="1000" kern="1200" dirty="0" smtClean="0">
                          <a:solidFill>
                            <a:schemeClr val="dk1"/>
                          </a:solidFill>
                          <a:effectLst/>
                          <a:latin typeface="+mn-lt"/>
                          <a:ea typeface="+mn-ea"/>
                          <a:cs typeface="+mn-cs"/>
                        </a:rPr>
                        <a:t>Weekly</a:t>
                      </a:r>
                      <a:endParaRPr lang="en-US" sz="1000" dirty="0"/>
                    </a:p>
                  </a:txBody>
                  <a:tcPr/>
                </a:tc>
                <a:tc>
                  <a:txBody>
                    <a:bodyPr/>
                    <a:lstStyle/>
                    <a:p>
                      <a:r>
                        <a:rPr lang="en-US" sz="1000" dirty="0" smtClean="0"/>
                        <a:t>2.08</a:t>
                      </a:r>
                      <a:endParaRPr lang="en-US" sz="1000" dirty="0"/>
                    </a:p>
                  </a:txBody>
                  <a:tcPr/>
                </a:tc>
                <a:tc>
                  <a:txBody>
                    <a:bodyPr/>
                    <a:lstStyle/>
                    <a:p>
                      <a:r>
                        <a:rPr lang="en-US" sz="1000" dirty="0" smtClean="0"/>
                        <a:t>17.39</a:t>
                      </a:r>
                      <a:endParaRPr lang="en-US" sz="1000" dirty="0"/>
                    </a:p>
                  </a:txBody>
                  <a:tcPr/>
                </a:tc>
              </a:tr>
              <a:tr h="289560">
                <a:tc>
                  <a:txBody>
                    <a:bodyPr/>
                    <a:lstStyle/>
                    <a:p>
                      <a:r>
                        <a:rPr lang="en-US" sz="1000" kern="1200" dirty="0" smtClean="0">
                          <a:solidFill>
                            <a:schemeClr val="dk1"/>
                          </a:solidFill>
                          <a:effectLst/>
                          <a:latin typeface="+mn-lt"/>
                          <a:ea typeface="+mn-ea"/>
                          <a:cs typeface="+mn-cs"/>
                        </a:rPr>
                        <a:t>Monthly</a:t>
                      </a:r>
                      <a:endParaRPr lang="en-US" sz="1000" dirty="0"/>
                    </a:p>
                  </a:txBody>
                  <a:tcPr/>
                </a:tc>
                <a:tc>
                  <a:txBody>
                    <a:bodyPr/>
                    <a:lstStyle/>
                    <a:p>
                      <a:r>
                        <a:rPr lang="en-US" sz="1000" dirty="0" smtClean="0"/>
                        <a:t>14.58</a:t>
                      </a:r>
                      <a:endParaRPr lang="en-US" sz="1000" dirty="0"/>
                    </a:p>
                  </a:txBody>
                  <a:tcPr/>
                </a:tc>
                <a:tc>
                  <a:txBody>
                    <a:bodyPr/>
                    <a:lstStyle/>
                    <a:p>
                      <a:r>
                        <a:rPr lang="en-US" sz="1000" dirty="0" smtClean="0"/>
                        <a:t>43.10</a:t>
                      </a:r>
                      <a:endParaRPr lang="en-US" sz="1000" dirty="0"/>
                    </a:p>
                  </a:txBody>
                  <a:tcPr/>
                </a:tc>
              </a:tr>
              <a:tr h="289560">
                <a:tc>
                  <a:txBody>
                    <a:bodyPr/>
                    <a:lstStyle/>
                    <a:p>
                      <a:r>
                        <a:rPr lang="en-US" sz="1000" kern="1200" dirty="0" smtClean="0">
                          <a:solidFill>
                            <a:schemeClr val="dk1"/>
                          </a:solidFill>
                          <a:effectLst/>
                          <a:latin typeface="+mn-lt"/>
                          <a:ea typeface="+mn-ea"/>
                          <a:cs typeface="+mn-cs"/>
                        </a:rPr>
                        <a:t>Yearly</a:t>
                      </a:r>
                      <a:endParaRPr lang="en-US" sz="1000" dirty="0"/>
                    </a:p>
                  </a:txBody>
                  <a:tcPr/>
                </a:tc>
                <a:tc>
                  <a:txBody>
                    <a:bodyPr/>
                    <a:lstStyle/>
                    <a:p>
                      <a:r>
                        <a:rPr lang="en-US" sz="1000" dirty="0" smtClean="0"/>
                        <a:t>70.83</a:t>
                      </a:r>
                      <a:endParaRPr lang="en-US" sz="1000" dirty="0"/>
                    </a:p>
                  </a:txBody>
                  <a:tcPr/>
                </a:tc>
                <a:tc>
                  <a:txBody>
                    <a:bodyPr/>
                    <a:lstStyle/>
                    <a:p>
                      <a:r>
                        <a:rPr lang="en-US" sz="1000" dirty="0" smtClean="0"/>
                        <a:t>95.69</a:t>
                      </a:r>
                      <a:endParaRPr lang="en-US" sz="1000" dirty="0"/>
                    </a:p>
                  </a:txBody>
                  <a:tcPr/>
                </a:tc>
              </a:tr>
            </a:tbl>
          </a:graphicData>
        </a:graphic>
      </p:graphicFrame>
    </p:spTree>
    <p:extLst>
      <p:ext uri="{BB962C8B-B14F-4D97-AF65-F5344CB8AC3E}">
        <p14:creationId xmlns:p14="http://schemas.microsoft.com/office/powerpoint/2010/main" val="6347926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sz="quarter" idx="1"/>
          </p:nvPr>
        </p:nvSpPr>
        <p:spPr/>
        <p:txBody>
          <a:bodyPr>
            <a:normAutofit/>
          </a:bodyPr>
          <a:lstStyle/>
          <a:p>
            <a:r>
              <a:rPr lang="en-US" dirty="0" smtClean="0"/>
              <a:t>Since students expect to be involved in the arts in college – we need to </a:t>
            </a:r>
            <a:r>
              <a:rPr lang="en-US" dirty="0" smtClean="0">
                <a:solidFill>
                  <a:schemeClr val="accent1">
                    <a:lumMod val="50000"/>
                  </a:schemeClr>
                </a:solidFill>
              </a:rPr>
              <a:t>prepare them to take advantage </a:t>
            </a:r>
            <a:r>
              <a:rPr lang="en-US" dirty="0" smtClean="0"/>
              <a:t>of their opportunities</a:t>
            </a:r>
          </a:p>
          <a:p>
            <a:r>
              <a:rPr lang="en-US" dirty="0" smtClean="0"/>
              <a:t>We need to identify students for whom the arts are very important (half of them!) and </a:t>
            </a:r>
            <a:r>
              <a:rPr lang="en-US" dirty="0" smtClean="0">
                <a:solidFill>
                  <a:schemeClr val="accent1">
                    <a:lumMod val="50000"/>
                  </a:schemeClr>
                </a:solidFill>
              </a:rPr>
              <a:t>market the University </a:t>
            </a:r>
            <a:r>
              <a:rPr lang="en-US" dirty="0" smtClean="0"/>
              <a:t>accordingly during recruitment.</a:t>
            </a:r>
          </a:p>
          <a:p>
            <a:r>
              <a:rPr lang="en-US" dirty="0" smtClean="0"/>
              <a:t>We need to understand if students expectations are being met, and whether we are </a:t>
            </a:r>
            <a:r>
              <a:rPr lang="en-US" dirty="0" smtClean="0">
                <a:solidFill>
                  <a:schemeClr val="accent1">
                    <a:lumMod val="50000"/>
                  </a:schemeClr>
                </a:solidFill>
              </a:rPr>
              <a:t>delivering on their vocational and avocational aspirations.</a:t>
            </a:r>
          </a:p>
          <a:p>
            <a:r>
              <a:rPr lang="en-US" dirty="0" smtClean="0"/>
              <a:t>We need to understand why 46% of our incoming students </a:t>
            </a:r>
            <a:r>
              <a:rPr lang="en-US" dirty="0" smtClean="0">
                <a:solidFill>
                  <a:schemeClr val="accent1">
                    <a:lumMod val="50000"/>
                  </a:schemeClr>
                </a:solidFill>
              </a:rPr>
              <a:t>do not expect to be involved in the arts </a:t>
            </a:r>
            <a:r>
              <a:rPr lang="en-US" dirty="0" smtClean="0"/>
              <a:t>in college.</a:t>
            </a:r>
          </a:p>
          <a:p>
            <a:endParaRPr lang="en-US" dirty="0"/>
          </a:p>
        </p:txBody>
      </p:sp>
    </p:spTree>
    <p:extLst>
      <p:ext uri="{BB962C8B-B14F-4D97-AF65-F5344CB8AC3E}">
        <p14:creationId xmlns:p14="http://schemas.microsoft.com/office/powerpoint/2010/main" val="31051513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 Analysis</a:t>
            </a:r>
            <a:br>
              <a:rPr lang="en-US" dirty="0" smtClean="0"/>
            </a:br>
            <a:r>
              <a:rPr lang="en-US" dirty="0" smtClean="0"/>
              <a:t>Artist as Identity</a:t>
            </a:r>
            <a:endParaRPr lang="en-US" dirty="0"/>
          </a:p>
        </p:txBody>
      </p:sp>
      <p:sp>
        <p:nvSpPr>
          <p:cNvPr id="3" name="Content Placeholder 2"/>
          <p:cNvSpPr>
            <a:spLocks noGrp="1"/>
          </p:cNvSpPr>
          <p:nvPr>
            <p:ph sz="quarter" idx="1"/>
          </p:nvPr>
        </p:nvSpPr>
        <p:spPr/>
        <p:txBody>
          <a:bodyPr>
            <a:normAutofit/>
          </a:bodyPr>
          <a:lstStyle/>
          <a:p>
            <a:pPr lvl="0"/>
            <a:r>
              <a:rPr lang="en-US" dirty="0" smtClean="0"/>
              <a:t>A self-identification section was asked on the questionnaire to describe whether students thought of themselves as artists. </a:t>
            </a:r>
          </a:p>
          <a:p>
            <a:pPr marL="0" lvl="0" indent="0">
              <a:buNone/>
            </a:pPr>
            <a:endParaRPr lang="en-US" dirty="0" smtClean="0"/>
          </a:p>
          <a:p>
            <a:r>
              <a:rPr lang="en-US" i="1" dirty="0" smtClean="0">
                <a:solidFill>
                  <a:schemeClr val="accent1">
                    <a:lumMod val="50000"/>
                  </a:schemeClr>
                </a:solidFill>
              </a:rPr>
              <a:t>Hypothesis:  The self reported artist identities will decrease at the end of the 4 year college experience.</a:t>
            </a:r>
          </a:p>
          <a:p>
            <a:pPr>
              <a:buNone/>
            </a:pPr>
            <a:endParaRPr lang="en-US" i="1" dirty="0" smtClean="0">
              <a:solidFill>
                <a:schemeClr val="accent1">
                  <a:lumMod val="50000"/>
                </a:schemeClr>
              </a:solidFill>
            </a:endParaRPr>
          </a:p>
          <a:p>
            <a:r>
              <a:rPr lang="en-US" i="1" dirty="0" smtClean="0">
                <a:solidFill>
                  <a:schemeClr val="accent1">
                    <a:lumMod val="50000"/>
                  </a:schemeClr>
                </a:solidFill>
              </a:rPr>
              <a:t>If true, is this loss of artist identity acceptable or expected at a liberal arts institution?</a:t>
            </a:r>
            <a:endParaRPr lang="en-US" i="1" dirty="0">
              <a:solidFill>
                <a:schemeClr val="accent1">
                  <a:lumMod val="50000"/>
                </a:schemeClr>
              </a:solidFill>
            </a:endParaRPr>
          </a:p>
        </p:txBody>
      </p:sp>
    </p:spTree>
    <p:extLst>
      <p:ext uri="{BB962C8B-B14F-4D97-AF65-F5344CB8AC3E}">
        <p14:creationId xmlns:p14="http://schemas.microsoft.com/office/powerpoint/2010/main" val="11206156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 Findings</a:t>
            </a:r>
            <a:br>
              <a:rPr lang="en-US" dirty="0" smtClean="0"/>
            </a:br>
            <a:r>
              <a:rPr lang="en-US" sz="2700" dirty="0" smtClean="0"/>
              <a:t>Artists Upon Leaving High School</a:t>
            </a:r>
            <a:endParaRPr lang="en-US" sz="2700" dirty="0"/>
          </a:p>
        </p:txBody>
      </p:sp>
      <p:sp>
        <p:nvSpPr>
          <p:cNvPr id="3" name="Content Placeholder 2"/>
          <p:cNvSpPr>
            <a:spLocks noGrp="1"/>
          </p:cNvSpPr>
          <p:nvPr>
            <p:ph sz="quarter" idx="1"/>
          </p:nvPr>
        </p:nvSpPr>
        <p:spPr/>
        <p:txBody>
          <a:bodyPr/>
          <a:lstStyle/>
          <a:p>
            <a:pPr>
              <a:buNone/>
            </a:pPr>
            <a:r>
              <a:rPr lang="en-US" sz="2400" dirty="0" smtClean="0">
                <a:solidFill>
                  <a:schemeClr val="accent1">
                    <a:lumMod val="50000"/>
                  </a:schemeClr>
                </a:solidFill>
              </a:rPr>
              <a:t>Arts-Related Identification by Artist Type</a:t>
            </a:r>
          </a:p>
          <a:p>
            <a:pPr>
              <a:buNone/>
            </a:pPr>
            <a:endParaRPr lang="en-US" dirty="0"/>
          </a:p>
        </p:txBody>
      </p:sp>
      <p:graphicFrame>
        <p:nvGraphicFramePr>
          <p:cNvPr id="4" name="Chart 3"/>
          <p:cNvGraphicFramePr/>
          <p:nvPr/>
        </p:nvGraphicFramePr>
        <p:xfrm>
          <a:off x="1066800" y="2057400"/>
          <a:ext cx="7086600" cy="4419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6383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467600" cy="1143000"/>
          </a:xfrm>
        </p:spPr>
        <p:txBody>
          <a:bodyPr>
            <a:normAutofit fontScale="90000"/>
          </a:bodyPr>
          <a:lstStyle/>
          <a:p>
            <a:r>
              <a:rPr lang="en-US" sz="4000" dirty="0" smtClean="0"/>
              <a:t/>
            </a:r>
            <a:br>
              <a:rPr lang="en-US" sz="4000" dirty="0" smtClean="0"/>
            </a:br>
            <a:r>
              <a:rPr lang="en-US" sz="4000" dirty="0" smtClean="0"/>
              <a:t>The </a:t>
            </a:r>
            <a:r>
              <a:rPr lang="en-US" sz="4000" dirty="0"/>
              <a:t>200: Identity Percentages, Losses, and Gains</a:t>
            </a:r>
            <a:r>
              <a:rPr lang="en-US" dirty="0"/>
              <a:t/>
            </a:r>
            <a:br>
              <a:rPr lang="en-US" dirty="0"/>
            </a:b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6560379"/>
              </p:ext>
            </p:extLst>
          </p:nvPr>
        </p:nvGraphicFramePr>
        <p:xfrm>
          <a:off x="762001" y="2362199"/>
          <a:ext cx="7848598" cy="4191000"/>
        </p:xfrm>
        <a:graphic>
          <a:graphicData uri="http://schemas.openxmlformats.org/drawingml/2006/table">
            <a:tbl>
              <a:tblPr firstRow="1" firstCol="1" bandRow="1">
                <a:tableStyleId>{5C22544A-7EE6-4342-B048-85BDC9FD1C3A}</a:tableStyleId>
              </a:tblPr>
              <a:tblGrid>
                <a:gridCol w="2615640"/>
                <a:gridCol w="2616479"/>
                <a:gridCol w="2616479"/>
              </a:tblGrid>
              <a:tr h="419100">
                <a:tc>
                  <a:txBody>
                    <a:bodyPr/>
                    <a:lstStyle/>
                    <a:p>
                      <a:pPr marL="0" marR="0">
                        <a:lnSpc>
                          <a:spcPct val="107000"/>
                        </a:lnSpc>
                        <a:spcBef>
                          <a:spcPts val="0"/>
                        </a:spcBef>
                        <a:spcAft>
                          <a:spcPts val="0"/>
                        </a:spcAft>
                      </a:pPr>
                      <a:r>
                        <a:rPr lang="en-US" sz="1100" dirty="0">
                          <a:effectLst/>
                        </a:rPr>
                        <a:t>Identity</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Percent </a:t>
                      </a:r>
                      <a:r>
                        <a:rPr lang="en-US" sz="1100" dirty="0" smtClean="0">
                          <a:effectLst/>
                        </a:rPr>
                        <a:t>Freshman </a:t>
                      </a:r>
                      <a:r>
                        <a:rPr lang="en-US" sz="1100" dirty="0">
                          <a:effectLst/>
                        </a:rPr>
                        <a:t>Year</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Percent Senior Year</a:t>
                      </a:r>
                      <a:endParaRPr lang="en-US" sz="110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Musician</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52.17</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40.17</a:t>
                      </a:r>
                      <a:endParaRPr lang="en-US" sz="110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Visual Artist</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37.07</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31.03</a:t>
                      </a:r>
                      <a:endParaRPr lang="en-US" sz="1100" dirty="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Dancer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17.24</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16.38</a:t>
                      </a:r>
                      <a:endParaRPr lang="en-US" sz="1100" dirty="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Creative Writer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32.76</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27.59</a:t>
                      </a:r>
                      <a:endParaRPr lang="en-US" sz="110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Filmmaker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8.7</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8.7</a:t>
                      </a:r>
                      <a:endParaRPr lang="en-US" sz="1100" dirty="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Graphic Designer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15.25</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15.25</a:t>
                      </a:r>
                      <a:endParaRPr lang="en-US" sz="110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Architect</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6.09</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6.09</a:t>
                      </a:r>
                      <a:endParaRPr lang="en-US" sz="110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a:effectLst/>
                        </a:rPr>
                        <a:t>Designer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14.53</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18.80</a:t>
                      </a:r>
                      <a:endParaRPr lang="en-US" sz="1100">
                        <a:effectLst/>
                        <a:latin typeface="Calibri"/>
                        <a:ea typeface="Calibri"/>
                        <a:cs typeface="Times New Roman"/>
                      </a:endParaRPr>
                    </a:p>
                  </a:txBody>
                  <a:tcPr marL="68580" marR="68580" marT="0" marB="0"/>
                </a:tc>
              </a:tr>
              <a:tr h="419100">
                <a:tc>
                  <a:txBody>
                    <a:bodyPr/>
                    <a:lstStyle/>
                    <a:p>
                      <a:pPr marL="0" marR="0">
                        <a:lnSpc>
                          <a:spcPct val="107000"/>
                        </a:lnSpc>
                        <a:spcBef>
                          <a:spcPts val="0"/>
                        </a:spcBef>
                        <a:spcAft>
                          <a:spcPts val="0"/>
                        </a:spcAft>
                      </a:pPr>
                      <a:r>
                        <a:rPr lang="en-US" sz="1100" dirty="0">
                          <a:effectLst/>
                        </a:rPr>
                        <a:t>Actor</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15.38</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6.84</a:t>
                      </a:r>
                      <a:endParaRPr lang="en-US" sz="1100" dirty="0">
                        <a:effectLst/>
                        <a:latin typeface="Calibri"/>
                        <a:ea typeface="Calibri"/>
                        <a:cs typeface="Times New Roman"/>
                      </a:endParaRPr>
                    </a:p>
                  </a:txBody>
                  <a:tcPr marL="68580" marR="68580" marT="0" marB="0"/>
                </a:tc>
              </a:tr>
            </a:tbl>
          </a:graphicData>
        </a:graphic>
      </p:graphicFrame>
      <p:sp>
        <p:nvSpPr>
          <p:cNvPr id="9" name="Rectangle 1"/>
          <p:cNvSpPr>
            <a:spLocks noChangeArrowheads="1"/>
          </p:cNvSpPr>
          <p:nvPr/>
        </p:nvSpPr>
        <p:spPr bwMode="auto">
          <a:xfrm rot="10800000" flipV="1">
            <a:off x="1143000" y="1545595"/>
            <a:ext cx="5638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These are the percentages of students in the 200 that belong to each artistic identity</a:t>
            </a:r>
            <a:endParaRPr kumimoji="0" lang="en-US" altLang="en-US"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529100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in Reported Identities</a:t>
            </a:r>
            <a:endParaRPr lang="en-US" dirty="0"/>
          </a:p>
        </p:txBody>
      </p:sp>
      <p:sp>
        <p:nvSpPr>
          <p:cNvPr id="3" name="Content Placeholder 2"/>
          <p:cNvSpPr>
            <a:spLocks noGrp="1"/>
          </p:cNvSpPr>
          <p:nvPr>
            <p:ph sz="quarter" idx="1"/>
          </p:nvPr>
        </p:nvSpPr>
        <p:spPr/>
        <p:txBody>
          <a:bodyPr/>
          <a:lstStyle/>
          <a:p>
            <a:pPr marL="0" indent="0">
              <a:buNone/>
            </a:pPr>
            <a:endParaRPr lang="en-US" dirty="0"/>
          </a:p>
        </p:txBody>
      </p:sp>
      <p:pic>
        <p:nvPicPr>
          <p:cNvPr id="4" name="Picture 3" descr="C:\Users\ziembal\Desktop\Graph1.PNG"/>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229600" cy="4558030"/>
          </a:xfrm>
          <a:prstGeom prst="rect">
            <a:avLst/>
          </a:prstGeom>
          <a:noFill/>
          <a:ln>
            <a:noFill/>
          </a:ln>
        </p:spPr>
      </p:pic>
    </p:spTree>
    <p:extLst>
      <p:ext uri="{BB962C8B-B14F-4D97-AF65-F5344CB8AC3E}">
        <p14:creationId xmlns:p14="http://schemas.microsoft.com/office/powerpoint/2010/main" val="270066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Advocacy for Student Arts Organizations</a:t>
            </a:r>
            <a:endParaRPr lang="en-US" dirty="0"/>
          </a:p>
        </p:txBody>
      </p:sp>
      <p:sp>
        <p:nvSpPr>
          <p:cNvPr id="3" name="Content Placeholder 2"/>
          <p:cNvSpPr>
            <a:spLocks noGrp="1"/>
          </p:cNvSpPr>
          <p:nvPr>
            <p:ph sz="quarter" idx="1"/>
          </p:nvPr>
        </p:nvSpPr>
        <p:spPr/>
        <p:txBody>
          <a:bodyPr>
            <a:normAutofit fontScale="92500"/>
          </a:bodyPr>
          <a:lstStyle/>
          <a:p>
            <a:r>
              <a:rPr lang="en-US" dirty="0" smtClean="0"/>
              <a:t>What do student organizations doing the arts need and how do we know?</a:t>
            </a:r>
          </a:p>
          <a:p>
            <a:pPr lvl="1"/>
            <a:r>
              <a:rPr lang="en-US" dirty="0" smtClean="0"/>
              <a:t>Facilities/Equipment</a:t>
            </a:r>
          </a:p>
          <a:p>
            <a:pPr lvl="1"/>
            <a:r>
              <a:rPr lang="en-US" dirty="0" smtClean="0"/>
              <a:t>Funding</a:t>
            </a:r>
          </a:p>
          <a:p>
            <a:pPr lvl="1"/>
            <a:r>
              <a:rPr lang="en-US" dirty="0" smtClean="0"/>
              <a:t>Advertising/Marketing</a:t>
            </a:r>
          </a:p>
          <a:p>
            <a:pPr lvl="1"/>
            <a:r>
              <a:rPr lang="en-US" dirty="0" smtClean="0"/>
              <a:t>Organizational Development</a:t>
            </a:r>
          </a:p>
          <a:p>
            <a:pPr lvl="1"/>
            <a:r>
              <a:rPr lang="en-US" dirty="0" smtClean="0"/>
              <a:t>Technical Expertise</a:t>
            </a:r>
          </a:p>
          <a:p>
            <a:pPr lvl="1"/>
            <a:r>
              <a:rPr lang="en-US" dirty="0" smtClean="0"/>
              <a:t>Ticketing</a:t>
            </a:r>
          </a:p>
          <a:p>
            <a:pPr lvl="1"/>
            <a:r>
              <a:rPr lang="en-US" dirty="0" smtClean="0"/>
              <a:t>Alumni Development</a:t>
            </a:r>
          </a:p>
          <a:p>
            <a:pPr lvl="1"/>
            <a:r>
              <a:rPr lang="en-US" dirty="0" smtClean="0"/>
              <a:t>Community Visibility</a:t>
            </a:r>
          </a:p>
          <a:p>
            <a:pPr lvl="1"/>
            <a:r>
              <a:rPr lang="en-US" dirty="0" smtClean="0"/>
              <a:t>Advising Network</a:t>
            </a:r>
          </a:p>
          <a:p>
            <a:pPr marL="457200" lvl="1" indent="0">
              <a:buNone/>
            </a:pPr>
            <a:endParaRPr lang="en-US" dirty="0" smtClean="0"/>
          </a:p>
          <a:p>
            <a:pPr lvl="1">
              <a:buFont typeface="Wingdings" panose="05000000000000000000" pitchFamily="2" charset="2"/>
              <a:buChar char="Ø"/>
            </a:pPr>
            <a:r>
              <a:rPr lang="en-US" i="1" dirty="0" smtClean="0"/>
              <a:t>Why was it important for the University to increase support for student arts organizations?</a:t>
            </a:r>
          </a:p>
          <a:p>
            <a:pPr lvl="1"/>
            <a:endParaRPr lang="en-US" dirty="0"/>
          </a:p>
        </p:txBody>
      </p:sp>
    </p:spTree>
    <p:extLst>
      <p:ext uri="{BB962C8B-B14F-4D97-AF65-F5344CB8AC3E}">
        <p14:creationId xmlns:p14="http://schemas.microsoft.com/office/powerpoint/2010/main" val="29232280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in Reported Identities</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1053494843"/>
              </p:ext>
            </p:extLst>
          </p:nvPr>
        </p:nvGraphicFramePr>
        <p:xfrm>
          <a:off x="1447800" y="2743200"/>
          <a:ext cx="4191000" cy="2925521"/>
        </p:xfrm>
        <a:graphic>
          <a:graphicData uri="http://schemas.openxmlformats.org/drawingml/2006/table">
            <a:tbl>
              <a:tblPr firstRow="1" firstCol="1" bandRow="1">
                <a:tableStyleId>{5C22544A-7EE6-4342-B048-85BDC9FD1C3A}</a:tableStyleId>
              </a:tblPr>
              <a:tblGrid>
                <a:gridCol w="1381648"/>
                <a:gridCol w="2809352"/>
              </a:tblGrid>
              <a:tr h="285194">
                <a:tc>
                  <a:txBody>
                    <a:bodyPr/>
                    <a:lstStyle/>
                    <a:p>
                      <a:pPr marL="0" marR="0">
                        <a:lnSpc>
                          <a:spcPct val="107000"/>
                        </a:lnSpc>
                        <a:spcBef>
                          <a:spcPts val="0"/>
                        </a:spcBef>
                        <a:spcAft>
                          <a:spcPts val="0"/>
                        </a:spcAft>
                      </a:pPr>
                      <a:r>
                        <a:rPr lang="en-US" sz="1100" dirty="0">
                          <a:effectLst/>
                        </a:rPr>
                        <a:t>Identity</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Probability of Loss</a:t>
                      </a:r>
                      <a:endParaRPr lang="en-US" sz="110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Musician</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0.256</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Visual Artist</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0.349</a:t>
                      </a:r>
                      <a:endParaRPr lang="en-US" sz="110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Dancer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0.4</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Creative Writer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0.289</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Filmmaker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0.4</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Graphic Designer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0.556</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Architect</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0.571</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Designer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0.471</a:t>
                      </a:r>
                      <a:endParaRPr lang="en-US" sz="1100" dirty="0">
                        <a:effectLst/>
                        <a:latin typeface="Calibri"/>
                        <a:ea typeface="Calibri"/>
                        <a:cs typeface="Times New Roman"/>
                      </a:endParaRPr>
                    </a:p>
                  </a:txBody>
                  <a:tcPr marL="68580" marR="68580" marT="0" marB="0"/>
                </a:tc>
              </a:tr>
              <a:tr h="285194">
                <a:tc>
                  <a:txBody>
                    <a:bodyPr/>
                    <a:lstStyle/>
                    <a:p>
                      <a:pPr marL="0" marR="0">
                        <a:lnSpc>
                          <a:spcPct val="107000"/>
                        </a:lnSpc>
                        <a:spcBef>
                          <a:spcPts val="0"/>
                        </a:spcBef>
                        <a:spcAft>
                          <a:spcPts val="0"/>
                        </a:spcAft>
                      </a:pPr>
                      <a:r>
                        <a:rPr lang="en-US" sz="1100">
                          <a:effectLst/>
                        </a:rPr>
                        <a:t>Actor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smtClean="0">
                          <a:effectLst/>
                        </a:rPr>
                        <a:t>0.72</a:t>
                      </a:r>
                      <a:endParaRPr lang="en-US" sz="1100" dirty="0">
                        <a:effectLst/>
                        <a:latin typeface="Calibri"/>
                        <a:ea typeface="Calibri"/>
                        <a:cs typeface="Times New Roman"/>
                      </a:endParaRPr>
                    </a:p>
                  </a:txBody>
                  <a:tcPr marL="68580" marR="68580" marT="0" marB="0"/>
                </a:tc>
              </a:tr>
            </a:tbl>
          </a:graphicData>
        </a:graphic>
      </p:graphicFrame>
      <p:sp>
        <p:nvSpPr>
          <p:cNvPr id="7" name="TextBox 6"/>
          <p:cNvSpPr txBox="1"/>
          <p:nvPr/>
        </p:nvSpPr>
        <p:spPr>
          <a:xfrm>
            <a:off x="533400" y="1828800"/>
            <a:ext cx="8001000" cy="1077218"/>
          </a:xfrm>
          <a:prstGeom prst="rect">
            <a:avLst/>
          </a:prstGeom>
          <a:noFill/>
        </p:spPr>
        <p:txBody>
          <a:bodyPr wrap="square" rtlCol="0">
            <a:spAutoFit/>
          </a:bodyPr>
          <a:lstStyle/>
          <a:p>
            <a:r>
              <a:rPr lang="en-US" dirty="0"/>
              <a:t>Losses </a:t>
            </a:r>
            <a:endParaRPr lang="en-US" dirty="0" smtClean="0"/>
          </a:p>
          <a:p>
            <a:endParaRPr lang="en-US" sz="1400" dirty="0"/>
          </a:p>
          <a:p>
            <a:r>
              <a:rPr lang="en-US" sz="1400" dirty="0"/>
              <a:t>These are the probabilities that a freshman will lose their artistic identity by senior year</a:t>
            </a:r>
          </a:p>
          <a:p>
            <a:endParaRPr lang="en-US" dirty="0"/>
          </a:p>
        </p:txBody>
      </p:sp>
      <p:sp>
        <p:nvSpPr>
          <p:cNvPr id="8" name="TextBox 7"/>
          <p:cNvSpPr txBox="1"/>
          <p:nvPr/>
        </p:nvSpPr>
        <p:spPr>
          <a:xfrm>
            <a:off x="609600" y="5943600"/>
            <a:ext cx="7315200" cy="523220"/>
          </a:xfrm>
          <a:prstGeom prst="rect">
            <a:avLst/>
          </a:prstGeom>
          <a:noFill/>
        </p:spPr>
        <p:txBody>
          <a:bodyPr wrap="square" rtlCol="0">
            <a:spAutoFit/>
          </a:bodyPr>
          <a:lstStyle/>
          <a:p>
            <a:r>
              <a:rPr lang="en-US" sz="1400" dirty="0"/>
              <a:t>For example: A freshman with a musician identity has a 25% chance of losing their </a:t>
            </a:r>
            <a:r>
              <a:rPr lang="en-US" sz="1400" dirty="0" smtClean="0"/>
              <a:t>musician identity </a:t>
            </a:r>
            <a:r>
              <a:rPr lang="en-US" sz="1400" dirty="0"/>
              <a:t>by senior year. </a:t>
            </a:r>
          </a:p>
        </p:txBody>
      </p:sp>
    </p:spTree>
    <p:extLst>
      <p:ext uri="{BB962C8B-B14F-4D97-AF65-F5344CB8AC3E}">
        <p14:creationId xmlns:p14="http://schemas.microsoft.com/office/powerpoint/2010/main" val="72863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in Reported Identities</a:t>
            </a:r>
            <a:endParaRPr lang="en-US" dirty="0"/>
          </a:p>
        </p:txBody>
      </p:sp>
      <p:pic>
        <p:nvPicPr>
          <p:cNvPr id="4" name="Picture 3" descr="C:\Users\ziembal\Desktop\Graph2.PNG"/>
          <p:cNvPicPr/>
          <p:nvPr/>
        </p:nvPicPr>
        <p:blipFill>
          <a:blip r:embed="rId2">
            <a:extLst>
              <a:ext uri="{28A0092B-C50C-407E-A947-70E740481C1C}">
                <a14:useLocalDpi xmlns:a14="http://schemas.microsoft.com/office/drawing/2010/main" val="0"/>
              </a:ext>
            </a:extLst>
          </a:blip>
          <a:srcRect/>
          <a:stretch>
            <a:fillRect/>
          </a:stretch>
        </p:blipFill>
        <p:spPr bwMode="auto">
          <a:xfrm>
            <a:off x="38101" y="1295400"/>
            <a:ext cx="8153401" cy="4514850"/>
          </a:xfrm>
          <a:prstGeom prst="rect">
            <a:avLst/>
          </a:prstGeom>
          <a:noFill/>
          <a:ln>
            <a:noFill/>
          </a:ln>
        </p:spPr>
      </p:pic>
    </p:spTree>
    <p:extLst>
      <p:ext uri="{BB962C8B-B14F-4D97-AF65-F5344CB8AC3E}">
        <p14:creationId xmlns:p14="http://schemas.microsoft.com/office/powerpoint/2010/main" val="13915939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Gains in Reported Identities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15490116"/>
              </p:ext>
            </p:extLst>
          </p:nvPr>
        </p:nvGraphicFramePr>
        <p:xfrm>
          <a:off x="1295400" y="2438400"/>
          <a:ext cx="6019800" cy="2819400"/>
        </p:xfrm>
        <a:graphic>
          <a:graphicData uri="http://schemas.openxmlformats.org/drawingml/2006/table">
            <a:tbl>
              <a:tblPr firstRow="1" firstCol="1" bandRow="1">
                <a:tableStyleId>{5C22544A-7EE6-4342-B048-85BDC9FD1C3A}</a:tableStyleId>
              </a:tblPr>
              <a:tblGrid>
                <a:gridCol w="3009417"/>
                <a:gridCol w="3010383"/>
              </a:tblGrid>
              <a:tr h="281940">
                <a:tc>
                  <a:txBody>
                    <a:bodyPr/>
                    <a:lstStyle/>
                    <a:p>
                      <a:pPr marL="0" marR="0">
                        <a:lnSpc>
                          <a:spcPct val="107000"/>
                        </a:lnSpc>
                        <a:spcBef>
                          <a:spcPts val="0"/>
                        </a:spcBef>
                        <a:spcAft>
                          <a:spcPts val="0"/>
                        </a:spcAft>
                      </a:pPr>
                      <a:r>
                        <a:rPr lang="en-US" sz="1100" dirty="0">
                          <a:effectLst/>
                        </a:rPr>
                        <a:t>Identity</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Probability of Gain</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Musician</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0.179</a:t>
                      </a:r>
                      <a:endParaRPr lang="en-US" sz="1100" dirty="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Visual Artist</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0.1096</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Dancer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0.0727</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Creative Writer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0.0641</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Filmmaker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0.0095</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Graphic Designer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0.10</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Architect</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0.037</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Designer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a:effectLst/>
                        </a:rPr>
                        <a:t>0.130</a:t>
                      </a:r>
                      <a:endParaRPr lang="en-US" sz="1100">
                        <a:effectLst/>
                        <a:latin typeface="Calibri"/>
                        <a:ea typeface="Calibri"/>
                        <a:cs typeface="Times New Roman"/>
                      </a:endParaRPr>
                    </a:p>
                  </a:txBody>
                  <a:tcPr marL="68580" marR="68580" marT="0" marB="0"/>
                </a:tc>
              </a:tr>
              <a:tr h="281940">
                <a:tc>
                  <a:txBody>
                    <a:bodyPr/>
                    <a:lstStyle/>
                    <a:p>
                      <a:pPr marL="0" marR="0">
                        <a:lnSpc>
                          <a:spcPct val="107000"/>
                        </a:lnSpc>
                        <a:spcBef>
                          <a:spcPts val="0"/>
                        </a:spcBef>
                        <a:spcAft>
                          <a:spcPts val="0"/>
                        </a:spcAft>
                      </a:pPr>
                      <a:r>
                        <a:rPr lang="en-US" sz="1100">
                          <a:effectLst/>
                        </a:rPr>
                        <a:t>Actor</a:t>
                      </a:r>
                      <a:endParaRPr lang="en-US" sz="110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100" dirty="0">
                          <a:effectLst/>
                        </a:rPr>
                        <a:t>0.030</a:t>
                      </a:r>
                      <a:endParaRPr lang="en-US" sz="1100" dirty="0">
                        <a:effectLst/>
                        <a:latin typeface="Calibri"/>
                        <a:ea typeface="Calibri"/>
                        <a:cs typeface="Times New Roman"/>
                      </a:endParaRPr>
                    </a:p>
                  </a:txBody>
                  <a:tcPr marL="68580" marR="68580" marT="0" marB="0"/>
                </a:tc>
              </a:tr>
            </a:tbl>
          </a:graphicData>
        </a:graphic>
      </p:graphicFrame>
      <p:sp>
        <p:nvSpPr>
          <p:cNvPr id="7" name="TextBox 6"/>
          <p:cNvSpPr txBox="1"/>
          <p:nvPr/>
        </p:nvSpPr>
        <p:spPr>
          <a:xfrm>
            <a:off x="1219200" y="1600200"/>
            <a:ext cx="6934200" cy="584775"/>
          </a:xfrm>
          <a:prstGeom prst="rect">
            <a:avLst/>
          </a:prstGeom>
          <a:noFill/>
        </p:spPr>
        <p:txBody>
          <a:bodyPr wrap="square" rtlCol="0">
            <a:spAutoFit/>
          </a:bodyPr>
          <a:lstStyle/>
          <a:p>
            <a:r>
              <a:rPr lang="en-US" dirty="0"/>
              <a:t>Gains</a:t>
            </a:r>
          </a:p>
          <a:p>
            <a:r>
              <a:rPr lang="en-US" sz="1400" dirty="0"/>
              <a:t>These are the probabilities that a freshman will gain each identity by senior year</a:t>
            </a:r>
          </a:p>
        </p:txBody>
      </p:sp>
      <p:sp>
        <p:nvSpPr>
          <p:cNvPr id="8" name="TextBox 7"/>
          <p:cNvSpPr txBox="1"/>
          <p:nvPr/>
        </p:nvSpPr>
        <p:spPr>
          <a:xfrm>
            <a:off x="914400" y="5791200"/>
            <a:ext cx="6858000" cy="800219"/>
          </a:xfrm>
          <a:prstGeom prst="rect">
            <a:avLst/>
          </a:prstGeom>
          <a:noFill/>
        </p:spPr>
        <p:txBody>
          <a:bodyPr wrap="square" rtlCol="0">
            <a:spAutoFit/>
          </a:bodyPr>
          <a:lstStyle/>
          <a:p>
            <a:r>
              <a:rPr lang="en-US" sz="1400" dirty="0"/>
              <a:t>For example: A freshman with no musician identity has a 17.9% chance of gaining a musician identity by senior year. </a:t>
            </a:r>
          </a:p>
          <a:p>
            <a:endParaRPr lang="en-US" dirty="0"/>
          </a:p>
        </p:txBody>
      </p:sp>
    </p:spTree>
    <p:extLst>
      <p:ext uri="{BB962C8B-B14F-4D97-AF65-F5344CB8AC3E}">
        <p14:creationId xmlns:p14="http://schemas.microsoft.com/office/powerpoint/2010/main" val="27649365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Gains in Reported Identities</a:t>
            </a:r>
          </a:p>
        </p:txBody>
      </p:sp>
      <p:pic>
        <p:nvPicPr>
          <p:cNvPr id="4" name="Picture 3" descr="C:\Users\ziembal\Desktop\Graph3.PNG"/>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76400"/>
            <a:ext cx="7772400" cy="4495800"/>
          </a:xfrm>
          <a:prstGeom prst="rect">
            <a:avLst/>
          </a:prstGeom>
          <a:noFill/>
          <a:ln>
            <a:noFill/>
          </a:ln>
        </p:spPr>
      </p:pic>
    </p:spTree>
    <p:extLst>
      <p:ext uri="{BB962C8B-B14F-4D97-AF65-F5344CB8AC3E}">
        <p14:creationId xmlns:p14="http://schemas.microsoft.com/office/powerpoint/2010/main" val="42649162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Maintenance/Acquisition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Musician</a:t>
            </a:r>
          </a:p>
          <a:p>
            <a:pPr lvl="1"/>
            <a:r>
              <a:rPr lang="en-US" dirty="0" smtClean="0"/>
              <a:t>Strong Maintenance Over Time</a:t>
            </a:r>
          </a:p>
          <a:p>
            <a:pPr lvl="1"/>
            <a:r>
              <a:rPr lang="en-US" dirty="0" smtClean="0"/>
              <a:t>Highest Likelihood for Identity Acquisition</a:t>
            </a:r>
          </a:p>
          <a:p>
            <a:pPr marL="457200" lvl="1" indent="0">
              <a:buNone/>
            </a:pPr>
            <a:r>
              <a:rPr lang="en-US" i="1" dirty="0" smtClean="0">
                <a:solidFill>
                  <a:schemeClr val="accent1">
                    <a:lumMod val="75000"/>
                  </a:schemeClr>
                </a:solidFill>
              </a:rPr>
              <a:t>What does this tell us about support for this identity at Michigan?</a:t>
            </a:r>
          </a:p>
          <a:p>
            <a:pPr marL="457200" lvl="1" indent="0">
              <a:buNone/>
            </a:pPr>
            <a:r>
              <a:rPr lang="en-US" i="1" dirty="0" smtClean="0">
                <a:solidFill>
                  <a:schemeClr val="accent1">
                    <a:lumMod val="75000"/>
                  </a:schemeClr>
                </a:solidFill>
              </a:rPr>
              <a:t>What does this tell us about the relationship between preparation and identity maintenance?</a:t>
            </a:r>
          </a:p>
          <a:p>
            <a:pPr marL="457200" lvl="1" indent="0">
              <a:buNone/>
            </a:pPr>
            <a:endParaRPr lang="en-US" i="1" dirty="0" smtClean="0">
              <a:solidFill>
                <a:schemeClr val="accent1">
                  <a:lumMod val="75000"/>
                </a:schemeClr>
              </a:solidFill>
            </a:endParaRPr>
          </a:p>
          <a:p>
            <a:r>
              <a:rPr lang="en-US" dirty="0" smtClean="0"/>
              <a:t>Actor</a:t>
            </a:r>
          </a:p>
          <a:p>
            <a:pPr lvl="1"/>
            <a:r>
              <a:rPr lang="en-US" dirty="0" smtClean="0"/>
              <a:t>Weak Maintenance Over time</a:t>
            </a:r>
          </a:p>
          <a:p>
            <a:pPr lvl="1"/>
            <a:r>
              <a:rPr lang="en-US" dirty="0" smtClean="0"/>
              <a:t>Low Likelihood for Identity Acquisition</a:t>
            </a:r>
          </a:p>
          <a:p>
            <a:pPr lvl="1"/>
            <a:endParaRPr lang="en-US" dirty="0"/>
          </a:p>
          <a:p>
            <a:pPr marL="457200" lvl="1" indent="0">
              <a:buNone/>
            </a:pPr>
            <a:r>
              <a:rPr lang="en-US" i="1" dirty="0" smtClean="0">
                <a:solidFill>
                  <a:schemeClr val="accent1">
                    <a:lumMod val="75000"/>
                  </a:schemeClr>
                </a:solidFill>
              </a:rPr>
              <a:t>What is different about the maintenance of this identity versus Musician (Student Organization Tally - Music 47/Theatre 23)?</a:t>
            </a:r>
            <a:endParaRPr lang="en-US" i="1" dirty="0">
              <a:solidFill>
                <a:schemeClr val="accent1">
                  <a:lumMod val="75000"/>
                </a:schemeClr>
              </a:solidFill>
            </a:endParaRPr>
          </a:p>
        </p:txBody>
      </p:sp>
    </p:spTree>
    <p:extLst>
      <p:ext uri="{BB962C8B-B14F-4D97-AF65-F5344CB8AC3E}">
        <p14:creationId xmlns:p14="http://schemas.microsoft.com/office/powerpoint/2010/main" val="12291107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Personal Characteristics Findings FR1</a:t>
            </a:r>
            <a:br>
              <a:rPr lang="en-US" dirty="0" smtClean="0"/>
            </a:br>
            <a:r>
              <a:rPr lang="en-US" dirty="0" smtClean="0"/>
              <a:t>Musician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505078580"/>
              </p:ext>
            </p:extLst>
          </p:nvPr>
        </p:nvGraphicFramePr>
        <p:xfrm>
          <a:off x="533400" y="1295400"/>
          <a:ext cx="8001002" cy="4267200"/>
        </p:xfrm>
        <a:graphic>
          <a:graphicData uri="http://schemas.openxmlformats.org/drawingml/2006/table">
            <a:tbl>
              <a:tblPr>
                <a:tableStyleId>{5C22544A-7EE6-4342-B048-85BDC9FD1C3A}</a:tableStyleId>
              </a:tblPr>
              <a:tblGrid>
                <a:gridCol w="2206838"/>
                <a:gridCol w="712929"/>
                <a:gridCol w="777740"/>
                <a:gridCol w="622192"/>
                <a:gridCol w="622192"/>
                <a:gridCol w="1192535"/>
                <a:gridCol w="622192"/>
                <a:gridCol w="622192"/>
                <a:gridCol w="622192"/>
              </a:tblGrid>
              <a:tr h="721010">
                <a:tc>
                  <a:txBody>
                    <a:bodyPr/>
                    <a:lstStyle/>
                    <a:p>
                      <a:pPr algn="l" fontAlgn="b"/>
                      <a:r>
                        <a:rPr lang="en-US" sz="1050" u="none" strike="noStrike" dirty="0">
                          <a:effectLst/>
                        </a:rPr>
                        <a:t>Statement</a:t>
                      </a:r>
                      <a:endParaRPr lang="en-US" sz="1050" b="0" i="0" u="none" strike="noStrike" dirty="0">
                        <a:solidFill>
                          <a:srgbClr val="000000"/>
                        </a:solidFill>
                        <a:effectLst/>
                        <a:latin typeface="Arial"/>
                      </a:endParaRPr>
                    </a:p>
                  </a:txBody>
                  <a:tcPr marL="9525" marR="9525" marT="9525" marB="0" anchor="b"/>
                </a:tc>
                <a:tc>
                  <a:txBody>
                    <a:bodyPr/>
                    <a:lstStyle/>
                    <a:p>
                      <a:pPr algn="l" fontAlgn="t"/>
                      <a:r>
                        <a:rPr lang="en-US" sz="1050" u="none" strike="noStrike">
                          <a:effectLst/>
                        </a:rPr>
                        <a:t>Mann-Whitney U</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Wilcoxon W</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Z</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Asymp. Sig. (2-tailed)</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Identity </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Survey</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Adjustment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Adjusted p-value</a:t>
                      </a:r>
                      <a:endParaRPr lang="en-US" sz="1050" b="0" i="0" u="none" strike="noStrike">
                        <a:solidFill>
                          <a:srgbClr val="000000"/>
                        </a:solidFill>
                        <a:effectLst/>
                        <a:latin typeface="Arial"/>
                      </a:endParaRPr>
                    </a:p>
                  </a:txBody>
                  <a:tcPr marL="9525" marR="9525" marT="9525" marB="0"/>
                </a:tc>
              </a:tr>
              <a:tr h="706295">
                <a:tc>
                  <a:txBody>
                    <a:bodyPr/>
                    <a:lstStyle/>
                    <a:p>
                      <a:pPr algn="ctr" fontAlgn="b"/>
                      <a:r>
                        <a:rPr lang="en-US" sz="1050" u="none" strike="noStrike" dirty="0">
                          <a:effectLst/>
                        </a:rPr>
                        <a:t>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553513.000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1417468.000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-12.670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musician.</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233</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2.01E-34</a:t>
                      </a:r>
                      <a:endParaRPr lang="en-US" sz="1050" b="0" i="0" u="none" strike="noStrike">
                        <a:solidFill>
                          <a:srgbClr val="000000"/>
                        </a:solidFill>
                        <a:effectLst/>
                        <a:latin typeface="Calibri"/>
                      </a:endParaRPr>
                    </a:p>
                  </a:txBody>
                  <a:tcPr marL="9525" marR="9525" marT="9525" marB="0" anchor="b"/>
                </a:tc>
              </a:tr>
              <a:tr h="721010">
                <a:tc>
                  <a:txBody>
                    <a:bodyPr/>
                    <a:lstStyle/>
                    <a:p>
                      <a:pPr algn="ctr" fontAlgn="b"/>
                      <a:r>
                        <a:rPr lang="en-US" sz="1050" u="none" strike="noStrike">
                          <a:effectLst/>
                        </a:rPr>
                        <a:t>Statement: I find it easy to use information and skills gotten from my interest in art in other areas of my life.</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dirty="0">
                          <a:effectLst/>
                        </a:rPr>
                        <a:t>569685.000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1433640.000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-11.958</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musician.</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FR1</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dirty="0">
                          <a:effectLst/>
                        </a:rPr>
                        <a:t>232</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a:effectLst/>
                        </a:rPr>
                        <a:t>1.36E-30</a:t>
                      </a:r>
                      <a:endParaRPr lang="en-US" sz="1050" b="0" i="0" u="none" strike="noStrike">
                        <a:solidFill>
                          <a:srgbClr val="000000"/>
                        </a:solidFill>
                        <a:effectLst/>
                        <a:latin typeface="Calibri"/>
                      </a:endParaRPr>
                    </a:p>
                  </a:txBody>
                  <a:tcPr marL="9525" marR="9525" marT="9525" marB="0" anchor="b"/>
                </a:tc>
              </a:tr>
              <a:tr h="706295">
                <a:tc>
                  <a:txBody>
                    <a:bodyPr/>
                    <a:lstStyle/>
                    <a:p>
                      <a:pPr algn="ctr" fontAlgn="b"/>
                      <a:r>
                        <a:rPr lang="en-US" sz="1050" u="none" strike="noStrike">
                          <a:effectLst/>
                        </a:rPr>
                        <a:t>Statement: I am able to do complicated things in intentional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624394.500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1488349.500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-8.966</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musician.</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225</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6.9E-17</a:t>
                      </a:r>
                      <a:endParaRPr lang="en-US" sz="1050" b="0" i="0" u="none" strike="noStrike">
                        <a:solidFill>
                          <a:srgbClr val="000000"/>
                        </a:solidFill>
                        <a:effectLst/>
                        <a:latin typeface="Calibri"/>
                      </a:endParaRPr>
                    </a:p>
                  </a:txBody>
                  <a:tcPr marL="9525" marR="9525" marT="9525" marB="0" anchor="b"/>
                </a:tc>
              </a:tr>
              <a:tr h="706295">
                <a:tc>
                  <a:txBody>
                    <a:bodyPr/>
                    <a:lstStyle/>
                    <a:p>
                      <a:pPr algn="ctr" fontAlgn="b"/>
                      <a:r>
                        <a:rPr lang="en-US" sz="1050" u="none" strike="noStrike">
                          <a:effectLst/>
                        </a:rPr>
                        <a:t>Statement: I communicate effectively through writing.</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694765.500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1558720.500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-4.330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musician.</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169</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0.002519</a:t>
                      </a:r>
                      <a:endParaRPr lang="en-US" sz="1050" b="0" i="0" u="none" strike="noStrike">
                        <a:solidFill>
                          <a:srgbClr val="000000"/>
                        </a:solidFill>
                        <a:effectLst/>
                        <a:latin typeface="Calibri"/>
                      </a:endParaRPr>
                    </a:p>
                  </a:txBody>
                  <a:tcPr marL="9525" marR="9525" marT="9525" marB="0" anchor="b"/>
                </a:tc>
              </a:tr>
              <a:tr h="706295">
                <a:tc>
                  <a:txBody>
                    <a:bodyPr/>
                    <a:lstStyle/>
                    <a:p>
                      <a:pPr algn="ctr" fontAlgn="b"/>
                      <a:r>
                        <a:rPr lang="en-US" sz="1050" u="none" strike="noStrike">
                          <a:effectLst/>
                        </a:rPr>
                        <a:t>Statement: I communicate effectively in other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710289.000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1574244.000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-3.684</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Identity: I am a musician.</a:t>
                      </a:r>
                      <a:endParaRPr lang="en-US" sz="1050" b="0" i="0" u="none" strike="noStrike" dirty="0">
                        <a:solidFill>
                          <a:srgbClr val="000000"/>
                        </a:solidFill>
                        <a:effectLst/>
                        <a:latin typeface="Arial"/>
                      </a:endParaRPr>
                    </a:p>
                  </a:txBody>
                  <a:tcPr marL="9525" marR="9525" marT="9525" marB="0"/>
                </a:tc>
                <a:tc>
                  <a:txBody>
                    <a:bodyPr/>
                    <a:lstStyle/>
                    <a:p>
                      <a:pPr algn="l" fontAlgn="t"/>
                      <a:r>
                        <a:rPr lang="en-US" sz="1050" u="none" strike="noStrike" dirty="0">
                          <a:effectLst/>
                        </a:rPr>
                        <a:t>FR1</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dirty="0">
                          <a:effectLst/>
                        </a:rPr>
                        <a:t>156</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0.035772</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1837444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143000"/>
          </a:xfrm>
        </p:spPr>
        <p:txBody>
          <a:bodyPr>
            <a:normAutofit fontScale="90000"/>
          </a:bodyPr>
          <a:lstStyle/>
          <a:p>
            <a:r>
              <a:rPr lang="en-US" dirty="0" smtClean="0"/>
              <a:t>Personal Characteristics Findings FR2</a:t>
            </a:r>
            <a:br>
              <a:rPr lang="en-US" dirty="0" smtClean="0"/>
            </a:br>
            <a:r>
              <a:rPr lang="en-US" dirty="0" smtClean="0"/>
              <a:t>Musician</a:t>
            </a:r>
            <a:endParaRPr lang="en-US" dirty="0"/>
          </a:p>
        </p:txBody>
      </p:sp>
      <p:sp>
        <p:nvSpPr>
          <p:cNvPr id="3" name="Content Placeholder 2"/>
          <p:cNvSpPr>
            <a:spLocks noGrp="1"/>
          </p:cNvSpPr>
          <p:nvPr>
            <p:ph sz="quarter" idx="1"/>
          </p:nvPr>
        </p:nvSpPr>
        <p:spPr>
          <a:xfrm>
            <a:off x="457200" y="2514600"/>
            <a:ext cx="8153400" cy="533400"/>
          </a:xfrm>
        </p:spPr>
        <p:txBody>
          <a:bodyPr/>
          <a:lstStyle/>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14085795"/>
              </p:ext>
            </p:extLst>
          </p:nvPr>
        </p:nvGraphicFramePr>
        <p:xfrm>
          <a:off x="380999" y="2209801"/>
          <a:ext cx="8153401" cy="2807290"/>
        </p:xfrm>
        <a:graphic>
          <a:graphicData uri="http://schemas.openxmlformats.org/drawingml/2006/table">
            <a:tbl>
              <a:tblPr>
                <a:tableStyleId>{5C22544A-7EE6-4342-B048-85BDC9FD1C3A}</a:tableStyleId>
              </a:tblPr>
              <a:tblGrid>
                <a:gridCol w="1958868"/>
                <a:gridCol w="752096"/>
                <a:gridCol w="752096"/>
                <a:gridCol w="505956"/>
                <a:gridCol w="656374"/>
                <a:gridCol w="1558889"/>
                <a:gridCol w="656374"/>
                <a:gridCol w="656374"/>
                <a:gridCol w="656374"/>
              </a:tblGrid>
              <a:tr h="510764">
                <a:tc>
                  <a:txBody>
                    <a:bodyPr/>
                    <a:lstStyle/>
                    <a:p>
                      <a:pPr algn="l" fontAlgn="b"/>
                      <a:r>
                        <a:rPr lang="en-US" sz="1050" u="none" strike="noStrike" dirty="0">
                          <a:effectLst/>
                        </a:rPr>
                        <a:t>Statement</a:t>
                      </a:r>
                      <a:endParaRPr lang="en-US" sz="1050" b="0" i="0" u="none" strike="noStrike" dirty="0">
                        <a:solidFill>
                          <a:srgbClr val="000000"/>
                        </a:solidFill>
                        <a:effectLst/>
                        <a:latin typeface="Arial"/>
                      </a:endParaRPr>
                    </a:p>
                  </a:txBody>
                  <a:tcPr marL="9525" marR="9525" marT="9525" marB="0" anchor="b"/>
                </a:tc>
                <a:tc>
                  <a:txBody>
                    <a:bodyPr/>
                    <a:lstStyle/>
                    <a:p>
                      <a:pPr algn="l" fontAlgn="t"/>
                      <a:r>
                        <a:rPr lang="en-US" sz="1050" b="1" u="none" strike="noStrike" dirty="0">
                          <a:effectLst/>
                        </a:rPr>
                        <a:t>Mann-Whitney U</a:t>
                      </a:r>
                      <a:endParaRPr lang="en-US" sz="1050" b="1" i="0" u="none" strike="noStrike" dirty="0">
                        <a:solidFill>
                          <a:srgbClr val="000000"/>
                        </a:solidFill>
                        <a:effectLst/>
                        <a:latin typeface="Arial"/>
                      </a:endParaRPr>
                    </a:p>
                  </a:txBody>
                  <a:tcPr marL="9525" marR="9525" marT="9525" marB="0"/>
                </a:tc>
                <a:tc>
                  <a:txBody>
                    <a:bodyPr/>
                    <a:lstStyle/>
                    <a:p>
                      <a:pPr algn="l" fontAlgn="t"/>
                      <a:r>
                        <a:rPr lang="en-US" sz="1050" u="none" strike="noStrike">
                          <a:effectLst/>
                        </a:rPr>
                        <a:t>Wilcoxon W</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Z</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Asymp. Sig. (2-tailed)</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dirty="0">
                          <a:effectLst/>
                        </a:rPr>
                        <a:t>Identity </a:t>
                      </a:r>
                      <a:endParaRPr lang="en-US" sz="1050" b="0" i="0" u="none" strike="noStrike" dirty="0">
                        <a:solidFill>
                          <a:srgbClr val="000000"/>
                        </a:solidFill>
                        <a:effectLst/>
                        <a:latin typeface="Arial"/>
                      </a:endParaRPr>
                    </a:p>
                  </a:txBody>
                  <a:tcPr marL="9525" marR="9525" marT="9525" marB="0"/>
                </a:tc>
                <a:tc>
                  <a:txBody>
                    <a:bodyPr/>
                    <a:lstStyle/>
                    <a:p>
                      <a:pPr algn="l" fontAlgn="t"/>
                      <a:r>
                        <a:rPr lang="en-US" sz="1050" u="none" strike="noStrike">
                          <a:effectLst/>
                        </a:rPr>
                        <a:t>Survey</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Adjustment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Adjusted p-value</a:t>
                      </a:r>
                      <a:endParaRPr lang="en-US" sz="1050" b="0" i="0" u="none" strike="noStrike">
                        <a:solidFill>
                          <a:srgbClr val="000000"/>
                        </a:solidFill>
                        <a:effectLst/>
                        <a:latin typeface="Arial"/>
                      </a:endParaRPr>
                    </a:p>
                  </a:txBody>
                  <a:tcPr marL="9525" marR="9525" marT="9525" marB="0"/>
                </a:tc>
              </a:tr>
              <a:tr h="381340">
                <a:tc>
                  <a:txBody>
                    <a:bodyPr/>
                    <a:lstStyle/>
                    <a:p>
                      <a:pPr algn="ctr" fontAlgn="b"/>
                      <a:r>
                        <a:rPr lang="en-US" sz="1050" u="none" strike="noStrike" dirty="0">
                          <a:effectLst/>
                        </a:rPr>
                        <a:t>F2 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131922.500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348733.500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-8.210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 musician.</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218</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4.83E-14</a:t>
                      </a:r>
                      <a:endParaRPr lang="en-US" sz="1050" b="0" i="0" u="none" strike="noStrike">
                        <a:solidFill>
                          <a:srgbClr val="000000"/>
                        </a:solidFill>
                        <a:effectLst/>
                        <a:latin typeface="Calibri"/>
                      </a:endParaRPr>
                    </a:p>
                  </a:txBody>
                  <a:tcPr marL="9525" marR="9525" marT="9525" marB="0" anchor="b"/>
                </a:tc>
              </a:tr>
              <a:tr h="751124">
                <a:tc>
                  <a:txBody>
                    <a:bodyPr/>
                    <a:lstStyle/>
                    <a:p>
                      <a:pPr algn="ctr" fontAlgn="b"/>
                      <a:r>
                        <a:rPr lang="en-US" sz="1050" u="none" strike="noStrike">
                          <a:effectLst/>
                        </a:rPr>
                        <a:t>F2 Statement: I find it easy to use information and skills gotten from my interest in art in other areas of my life.</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dirty="0">
                          <a:effectLst/>
                        </a:rPr>
                        <a:t>150579.000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367390.000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-5.132</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 musician.</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FR2</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188</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5.39E-05</a:t>
                      </a:r>
                      <a:endParaRPr lang="en-US" sz="1050" b="0" i="0" u="none" strike="noStrike">
                        <a:solidFill>
                          <a:srgbClr val="000000"/>
                        </a:solidFill>
                        <a:effectLst/>
                        <a:latin typeface="Calibri"/>
                      </a:endParaRPr>
                    </a:p>
                  </a:txBody>
                  <a:tcPr marL="9525" marR="9525" marT="9525" marB="0" anchor="b"/>
                </a:tc>
              </a:tr>
              <a:tr h="381340">
                <a:tc>
                  <a:txBody>
                    <a:bodyPr/>
                    <a:lstStyle/>
                    <a:p>
                      <a:pPr algn="ctr" fontAlgn="b"/>
                      <a:r>
                        <a:rPr lang="en-US" sz="1050" u="none" strike="noStrike">
                          <a:effectLst/>
                        </a:rPr>
                        <a:t>F2 Statement: I communicate effectively in other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156173.500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371669.500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-4.150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 musician.</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FR2</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167</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0.005542</a:t>
                      </a:r>
                      <a:endParaRPr lang="en-US" sz="1050" b="0" i="0" u="none" strike="noStrike">
                        <a:solidFill>
                          <a:srgbClr val="000000"/>
                        </a:solidFill>
                        <a:effectLst/>
                        <a:latin typeface="Calibri"/>
                      </a:endParaRPr>
                    </a:p>
                  </a:txBody>
                  <a:tcPr marL="9525" marR="9525" marT="9525" marB="0" anchor="b"/>
                </a:tc>
              </a:tr>
              <a:tr h="566232">
                <a:tc>
                  <a:txBody>
                    <a:bodyPr/>
                    <a:lstStyle/>
                    <a:p>
                      <a:pPr algn="ctr" fontAlgn="b"/>
                      <a:r>
                        <a:rPr lang="en-US" sz="1050" u="none" strike="noStrike" dirty="0">
                          <a:effectLst/>
                        </a:rPr>
                        <a:t>F2 Statement: I am able to do complicated things in intentional ways.</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a:effectLst/>
                        </a:rPr>
                        <a:t>158754.000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376884.000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-3.987</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am a musician.</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dirty="0">
                          <a:effectLst/>
                        </a:rPr>
                        <a:t>FR2</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163</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0.010923</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2244047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SO</a:t>
            </a:r>
            <a:r>
              <a:rPr lang="en-US" dirty="0"/>
              <a:t/>
            </a:r>
            <a:br>
              <a:rPr lang="en-US" dirty="0"/>
            </a:br>
            <a:r>
              <a:rPr lang="en-US" dirty="0"/>
              <a:t>Musician</a:t>
            </a: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131886529"/>
              </p:ext>
            </p:extLst>
          </p:nvPr>
        </p:nvGraphicFramePr>
        <p:xfrm>
          <a:off x="609602" y="1828799"/>
          <a:ext cx="7575549" cy="2967832"/>
        </p:xfrm>
        <a:graphic>
          <a:graphicData uri="http://schemas.openxmlformats.org/drawingml/2006/table">
            <a:tbl>
              <a:tblPr>
                <a:tableStyleId>{5C22544A-7EE6-4342-B048-85BDC9FD1C3A}</a:tableStyleId>
              </a:tblPr>
              <a:tblGrid>
                <a:gridCol w="1834885"/>
                <a:gridCol w="731295"/>
                <a:gridCol w="731295"/>
                <a:gridCol w="491961"/>
                <a:gridCol w="468694"/>
                <a:gridCol w="1462589"/>
                <a:gridCol w="428805"/>
                <a:gridCol w="588360"/>
                <a:gridCol w="837665"/>
              </a:tblGrid>
              <a:tr h="741958">
                <a:tc>
                  <a:txBody>
                    <a:bodyPr/>
                    <a:lstStyle/>
                    <a:p>
                      <a:pPr algn="l" fontAlgn="b"/>
                      <a:r>
                        <a:rPr lang="en-US" sz="1050" u="none" strike="noStrike" dirty="0">
                          <a:effectLst/>
                        </a:rPr>
                        <a:t>Statement</a:t>
                      </a:r>
                      <a:endParaRPr lang="en-US" sz="1050" b="0" i="0" u="none" strike="noStrike" dirty="0">
                        <a:solidFill>
                          <a:srgbClr val="000000"/>
                        </a:solidFill>
                        <a:effectLst/>
                        <a:latin typeface="Arial"/>
                      </a:endParaRPr>
                    </a:p>
                  </a:txBody>
                  <a:tcPr marL="9525" marR="9525" marT="9525" marB="0" anchor="b"/>
                </a:tc>
                <a:tc>
                  <a:txBody>
                    <a:bodyPr/>
                    <a:lstStyle/>
                    <a:p>
                      <a:pPr algn="l" fontAlgn="t"/>
                      <a:r>
                        <a:rPr lang="en-US" sz="1050" u="none" strike="noStrike">
                          <a:effectLst/>
                        </a:rPr>
                        <a:t>Mann-Whitney U</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Wilcoxon W</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Z</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Asymp. Sig. (2-tailed)</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Identity </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Survey</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Adjustment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Adjusted p-value</a:t>
                      </a:r>
                      <a:endParaRPr lang="en-US" sz="1050" b="0" i="0" u="none" strike="noStrike">
                        <a:solidFill>
                          <a:srgbClr val="000000"/>
                        </a:solidFill>
                        <a:effectLst/>
                        <a:latin typeface="Arial"/>
                      </a:endParaRPr>
                    </a:p>
                  </a:txBody>
                  <a:tcPr marL="9525" marR="9525" marT="9525" marB="0"/>
                </a:tc>
              </a:tr>
              <a:tr h="499686">
                <a:tc>
                  <a:txBody>
                    <a:bodyPr/>
                    <a:lstStyle/>
                    <a:p>
                      <a:pPr algn="ctr" fontAlgn="b"/>
                      <a:r>
                        <a:rPr lang="en-US" sz="1050" u="none" strike="noStrike">
                          <a:effectLst/>
                        </a:rPr>
                        <a:t>SO Statement: I communicate effectively through art.</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dirty="0">
                          <a:effectLst/>
                        </a:rPr>
                        <a:t>138717.500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370938.500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-7.182</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SO Identity: I am a musician.</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SO</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211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1.45006E-10</a:t>
                      </a:r>
                      <a:endParaRPr lang="en-US" sz="1050" b="0" i="0" u="none" strike="noStrike">
                        <a:solidFill>
                          <a:srgbClr val="000000"/>
                        </a:solidFill>
                        <a:effectLst/>
                        <a:latin typeface="Calibri"/>
                      </a:endParaRPr>
                    </a:p>
                  </a:txBody>
                  <a:tcPr marL="9525" marR="9525" marT="9525" marB="0" anchor="b"/>
                </a:tc>
              </a:tr>
              <a:tr h="984230">
                <a:tc>
                  <a:txBody>
                    <a:bodyPr/>
                    <a:lstStyle/>
                    <a:p>
                      <a:pPr algn="ctr" fontAlgn="b"/>
                      <a:r>
                        <a:rPr lang="en-US" sz="1050" u="none" strike="noStrike">
                          <a:effectLst/>
                        </a:rPr>
                        <a:t>SO Statement: I find it easy to use information and skills gotten from my interest in art in other areas of my life.</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140830.500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372370.500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-6.998</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SO Identity: I am a musician.</a:t>
                      </a:r>
                      <a:endParaRPr lang="en-US" sz="1050" b="0" i="0" u="none" strike="noStrike" dirty="0">
                        <a:solidFill>
                          <a:srgbClr val="000000"/>
                        </a:solidFill>
                        <a:effectLst/>
                        <a:latin typeface="Arial"/>
                      </a:endParaRPr>
                    </a:p>
                  </a:txBody>
                  <a:tcPr marL="9525" marR="9525" marT="9525" marB="0"/>
                </a:tc>
                <a:tc>
                  <a:txBody>
                    <a:bodyPr/>
                    <a:lstStyle/>
                    <a:p>
                      <a:pPr algn="l" fontAlgn="t"/>
                      <a:r>
                        <a:rPr lang="en-US" sz="1050" u="none" strike="noStrike">
                          <a:effectLst/>
                        </a:rPr>
                        <a:t>SO</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209</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5.43524E-10</a:t>
                      </a:r>
                      <a:endParaRPr lang="en-US" sz="1050" b="0" i="0" u="none" strike="noStrike">
                        <a:solidFill>
                          <a:srgbClr val="000000"/>
                        </a:solidFill>
                        <a:effectLst/>
                        <a:latin typeface="Calibri"/>
                      </a:endParaRPr>
                    </a:p>
                  </a:txBody>
                  <a:tcPr marL="9525" marR="9525" marT="9525" marB="0" anchor="b"/>
                </a:tc>
              </a:tr>
              <a:tr h="741958">
                <a:tc>
                  <a:txBody>
                    <a:bodyPr/>
                    <a:lstStyle/>
                    <a:p>
                      <a:pPr algn="ctr" fontAlgn="b"/>
                      <a:r>
                        <a:rPr lang="en-US" sz="1050" u="none" strike="noStrike">
                          <a:effectLst/>
                        </a:rPr>
                        <a:t>SO Statement: I am able to do complicated things in intentional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157362.500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388222.500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-4.178</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SO Identity: I am a musician.</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dirty="0">
                          <a:effectLst/>
                        </a:rPr>
                        <a:t>SO</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dirty="0">
                          <a:effectLst/>
                        </a:rPr>
                        <a:t>168</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0.004931609</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8875345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a:t>
            </a:r>
            <a:r>
              <a:rPr lang="en-US" dirty="0" smtClean="0"/>
              <a:t>Characteristics </a:t>
            </a:r>
            <a:r>
              <a:rPr lang="en-US" dirty="0"/>
              <a:t>Findings </a:t>
            </a:r>
            <a:r>
              <a:rPr lang="en-US" dirty="0" smtClean="0"/>
              <a:t>JR</a:t>
            </a:r>
            <a:r>
              <a:rPr lang="en-US" dirty="0"/>
              <a:t/>
            </a:r>
            <a:br>
              <a:rPr lang="en-US" dirty="0"/>
            </a:br>
            <a:r>
              <a:rPr lang="en-US" dirty="0"/>
              <a:t>Musician</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852124752"/>
              </p:ext>
            </p:extLst>
          </p:nvPr>
        </p:nvGraphicFramePr>
        <p:xfrm>
          <a:off x="457201" y="2362200"/>
          <a:ext cx="8039099" cy="1891506"/>
        </p:xfrm>
        <a:graphic>
          <a:graphicData uri="http://schemas.openxmlformats.org/drawingml/2006/table">
            <a:tbl>
              <a:tblPr>
                <a:tableStyleId>{5C22544A-7EE6-4342-B048-85BDC9FD1C3A}</a:tableStyleId>
              </a:tblPr>
              <a:tblGrid>
                <a:gridCol w="2120345"/>
                <a:gridCol w="715454"/>
                <a:gridCol w="715454"/>
                <a:gridCol w="481305"/>
                <a:gridCol w="624396"/>
                <a:gridCol w="1508957"/>
                <a:gridCol w="624396"/>
                <a:gridCol w="624396"/>
                <a:gridCol w="624396"/>
              </a:tblGrid>
              <a:tr h="761216">
                <a:tc>
                  <a:txBody>
                    <a:bodyPr/>
                    <a:lstStyle/>
                    <a:p>
                      <a:pPr algn="ctr" fontAlgn="b"/>
                      <a:r>
                        <a:rPr lang="en-US" sz="1050" u="none" strike="noStrike" dirty="0">
                          <a:effectLst/>
                        </a:rPr>
                        <a:t>JR 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a:effectLst/>
                        </a:rPr>
                        <a:t>109212.000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331323.000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-8.573</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JR Identity: I am a musician.</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JR</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221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2.23E-15</a:t>
                      </a:r>
                      <a:endParaRPr lang="en-US" sz="1050" b="0" i="0" u="none" strike="noStrike">
                        <a:solidFill>
                          <a:srgbClr val="000000"/>
                        </a:solidFill>
                        <a:effectLst/>
                        <a:latin typeface="Calibri"/>
                      </a:endParaRPr>
                    </a:p>
                  </a:txBody>
                  <a:tcPr marL="9525" marR="9525" marT="9525" marB="0" anchor="b"/>
                </a:tc>
              </a:tr>
              <a:tr h="1130290">
                <a:tc>
                  <a:txBody>
                    <a:bodyPr/>
                    <a:lstStyle/>
                    <a:p>
                      <a:pPr algn="ctr" fontAlgn="b"/>
                      <a:r>
                        <a:rPr lang="en-US" sz="1050" u="none" strike="noStrike" dirty="0">
                          <a:effectLst/>
                        </a:rPr>
                        <a:t>JR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129237.500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353352.500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-4.829</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JR Identity: I am a musician.</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dirty="0">
                          <a:effectLst/>
                        </a:rPr>
                        <a:t>JR</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181</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0.000249</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5295269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SR</a:t>
            </a:r>
            <a:r>
              <a:rPr lang="en-US" dirty="0"/>
              <a:t/>
            </a:r>
            <a:br>
              <a:rPr lang="en-US" dirty="0"/>
            </a:br>
            <a:r>
              <a:rPr lang="en-US" dirty="0"/>
              <a:t>Musician</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90151405"/>
              </p:ext>
            </p:extLst>
          </p:nvPr>
        </p:nvGraphicFramePr>
        <p:xfrm>
          <a:off x="380997" y="2438400"/>
          <a:ext cx="8382004" cy="2362201"/>
        </p:xfrm>
        <a:graphic>
          <a:graphicData uri="http://schemas.openxmlformats.org/drawingml/2006/table">
            <a:tbl>
              <a:tblPr>
                <a:tableStyleId>{5C22544A-7EE6-4342-B048-85BDC9FD1C3A}</a:tableStyleId>
              </a:tblPr>
              <a:tblGrid>
                <a:gridCol w="2113828"/>
                <a:gridCol w="672027"/>
                <a:gridCol w="672027"/>
                <a:gridCol w="586496"/>
                <a:gridCol w="586496"/>
                <a:gridCol w="1747269"/>
                <a:gridCol w="586496"/>
                <a:gridCol w="830869"/>
                <a:gridCol w="586496"/>
              </a:tblGrid>
              <a:tr h="677849">
                <a:tc>
                  <a:txBody>
                    <a:bodyPr/>
                    <a:lstStyle/>
                    <a:p>
                      <a:pPr algn="ctr" fontAlgn="b"/>
                      <a:r>
                        <a:rPr lang="en-US" sz="1050" u="none" strike="noStrike" dirty="0">
                          <a:effectLst/>
                        </a:rPr>
                        <a:t>SR Statement: I communicate effectively through art.</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dirty="0">
                          <a:effectLst/>
                        </a:rPr>
                        <a:t>126504.000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411139.000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a:effectLst/>
                        </a:rPr>
                        <a:t>-7.731</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8997" marR="8997" marT="8997" marB="0" anchor="ctr"/>
                </a:tc>
                <a:tc>
                  <a:txBody>
                    <a:bodyPr/>
                    <a:lstStyle/>
                    <a:p>
                      <a:pPr algn="l" fontAlgn="t"/>
                      <a:r>
                        <a:rPr lang="en-US" sz="1050" u="none" strike="noStrike">
                          <a:effectLst/>
                        </a:rPr>
                        <a:t>a. Grouping Variable: SR Identity: I am a musician.</a:t>
                      </a:r>
                      <a:endParaRPr lang="en-US" sz="1050" b="0" i="0" u="none" strike="noStrike">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214</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2.27E-12</a:t>
                      </a:r>
                      <a:endParaRPr lang="en-US" sz="1050" b="0" i="0" u="none" strike="noStrike">
                        <a:solidFill>
                          <a:srgbClr val="000000"/>
                        </a:solidFill>
                        <a:effectLst/>
                        <a:latin typeface="Calibri"/>
                      </a:endParaRPr>
                    </a:p>
                  </a:txBody>
                  <a:tcPr marL="8997" marR="8997" marT="8997" marB="0" anchor="b"/>
                </a:tc>
              </a:tr>
              <a:tr h="1006503">
                <a:tc>
                  <a:txBody>
                    <a:bodyPr/>
                    <a:lstStyle/>
                    <a:p>
                      <a:pPr algn="ctr" fontAlgn="b"/>
                      <a:r>
                        <a:rPr lang="en-US" sz="1050" u="none" strike="noStrike">
                          <a:effectLst/>
                        </a:rPr>
                        <a:t>SR Statement: I find it easy to use information and skills gotten from my interest in art in other areas of my life.</a:t>
                      </a:r>
                      <a:endParaRPr lang="en-US" sz="1050" b="0" i="0" u="none" strike="noStrike">
                        <a:solidFill>
                          <a:srgbClr val="000000"/>
                        </a:solidFill>
                        <a:effectLst/>
                        <a:latin typeface="Arial"/>
                      </a:endParaRPr>
                    </a:p>
                  </a:txBody>
                  <a:tcPr marL="8997" marR="8997" marT="8997" marB="0" anchor="b"/>
                </a:tc>
                <a:tc>
                  <a:txBody>
                    <a:bodyPr/>
                    <a:lstStyle/>
                    <a:p>
                      <a:pPr algn="r" fontAlgn="ctr"/>
                      <a:r>
                        <a:rPr lang="en-US" sz="1050" u="none" strike="noStrike">
                          <a:effectLst/>
                        </a:rPr>
                        <a:t>131941.500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415822.500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-6.912</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am a musician.</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207</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9.87E-10</a:t>
                      </a:r>
                      <a:endParaRPr lang="en-US" sz="1050" b="0" i="0" u="none" strike="noStrike">
                        <a:solidFill>
                          <a:srgbClr val="000000"/>
                        </a:solidFill>
                        <a:effectLst/>
                        <a:latin typeface="Calibri"/>
                      </a:endParaRPr>
                    </a:p>
                  </a:txBody>
                  <a:tcPr marL="8997" marR="8997" marT="8997" marB="0" anchor="b"/>
                </a:tc>
              </a:tr>
              <a:tr h="677849">
                <a:tc>
                  <a:txBody>
                    <a:bodyPr/>
                    <a:lstStyle/>
                    <a:p>
                      <a:pPr algn="ctr" fontAlgn="b"/>
                      <a:r>
                        <a:rPr lang="en-US" sz="1050" u="none" strike="noStrike">
                          <a:effectLst/>
                        </a:rPr>
                        <a:t>SR Statement: I am able to do complicated things in intentional ways.</a:t>
                      </a:r>
                      <a:endParaRPr lang="en-US" sz="1050" b="0" i="0" u="none" strike="noStrike">
                        <a:solidFill>
                          <a:srgbClr val="000000"/>
                        </a:solidFill>
                        <a:effectLst/>
                        <a:latin typeface="Arial"/>
                      </a:endParaRPr>
                    </a:p>
                  </a:txBody>
                  <a:tcPr marL="8997" marR="8997" marT="8997" marB="0" anchor="b"/>
                </a:tc>
                <a:tc>
                  <a:txBody>
                    <a:bodyPr/>
                    <a:lstStyle/>
                    <a:p>
                      <a:pPr algn="r" fontAlgn="ctr"/>
                      <a:r>
                        <a:rPr lang="en-US" sz="1050" u="none" strike="noStrike">
                          <a:effectLst/>
                        </a:rPr>
                        <a:t>145510.500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430145.500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-4.598</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am a musician.</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dirty="0">
                          <a:effectLst/>
                        </a:rPr>
                        <a:t>SR</a:t>
                      </a:r>
                      <a:endParaRPr lang="en-US" sz="1050" b="0" i="0" u="none" strike="noStrike" dirty="0">
                        <a:solidFill>
                          <a:srgbClr val="000000"/>
                        </a:solidFill>
                        <a:effectLst/>
                        <a:latin typeface="Arial"/>
                      </a:endParaRPr>
                    </a:p>
                  </a:txBody>
                  <a:tcPr marL="8997" marR="8997" marT="8997" marB="0"/>
                </a:tc>
                <a:tc>
                  <a:txBody>
                    <a:bodyPr/>
                    <a:lstStyle/>
                    <a:p>
                      <a:pPr algn="r" fontAlgn="b"/>
                      <a:r>
                        <a:rPr lang="en-US" sz="1050" u="none" strike="noStrike" dirty="0">
                          <a:effectLst/>
                        </a:rPr>
                        <a:t>176</a:t>
                      </a:r>
                      <a:endParaRPr lang="en-US" sz="1050" b="0" i="0" u="none" strike="noStrike" dirty="0">
                        <a:solidFill>
                          <a:srgbClr val="000000"/>
                        </a:solidFill>
                        <a:effectLst/>
                        <a:latin typeface="Calibri"/>
                      </a:endParaRPr>
                    </a:p>
                  </a:txBody>
                  <a:tcPr marL="8997" marR="8997" marT="8997" marB="0" anchor="b"/>
                </a:tc>
                <a:tc>
                  <a:txBody>
                    <a:bodyPr/>
                    <a:lstStyle/>
                    <a:p>
                      <a:pPr algn="r" fontAlgn="b"/>
                      <a:r>
                        <a:rPr lang="en-US" sz="1050" u="none" strike="noStrike" dirty="0">
                          <a:effectLst/>
                        </a:rPr>
                        <a:t>0.000751</a:t>
                      </a:r>
                      <a:endParaRPr lang="en-US" sz="1050" b="0" i="0" u="none" strike="noStrike" dirty="0">
                        <a:solidFill>
                          <a:srgbClr val="000000"/>
                        </a:solidFill>
                        <a:effectLst/>
                        <a:latin typeface="Calibri"/>
                      </a:endParaRPr>
                    </a:p>
                  </a:txBody>
                  <a:tcPr marL="8997" marR="8997" marT="8997" marB="0" anchor="b"/>
                </a:tc>
              </a:tr>
            </a:tbl>
          </a:graphicData>
        </a:graphic>
      </p:graphicFrame>
    </p:spTree>
    <p:extLst>
      <p:ext uri="{BB962C8B-B14F-4D97-AF65-F5344CB8AC3E}">
        <p14:creationId xmlns:p14="http://schemas.microsoft.com/office/powerpoint/2010/main" val="1100769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Impact of Participation in Student Arts Organizations</a:t>
            </a:r>
            <a:endParaRPr lang="en-US" dirty="0"/>
          </a:p>
        </p:txBody>
      </p:sp>
      <p:sp>
        <p:nvSpPr>
          <p:cNvPr id="3" name="Content Placeholder 2"/>
          <p:cNvSpPr>
            <a:spLocks noGrp="1"/>
          </p:cNvSpPr>
          <p:nvPr>
            <p:ph sz="quarter" idx="1"/>
          </p:nvPr>
        </p:nvSpPr>
        <p:spPr/>
        <p:txBody>
          <a:bodyPr>
            <a:normAutofit/>
          </a:bodyPr>
          <a:lstStyle/>
          <a:p>
            <a:r>
              <a:rPr lang="en-US" dirty="0" smtClean="0"/>
              <a:t>How do we describe the spaces in which students engage and learn outside the classroom.</a:t>
            </a:r>
          </a:p>
          <a:p>
            <a:pPr lvl="1"/>
            <a:r>
              <a:rPr lang="en-US" dirty="0" smtClean="0"/>
              <a:t>Peer-to-Peer </a:t>
            </a:r>
            <a:r>
              <a:rPr lang="en-US" dirty="0"/>
              <a:t>L</a:t>
            </a:r>
            <a:r>
              <a:rPr lang="en-US" dirty="0" smtClean="0"/>
              <a:t>earning</a:t>
            </a:r>
          </a:p>
          <a:p>
            <a:pPr lvl="1"/>
            <a:r>
              <a:rPr lang="en-US" dirty="0" smtClean="0"/>
              <a:t>“Expert” Sharing</a:t>
            </a:r>
          </a:p>
          <a:p>
            <a:pPr lvl="1"/>
            <a:r>
              <a:rPr lang="en-US" dirty="0" smtClean="0"/>
              <a:t>Advising/Mentoring</a:t>
            </a:r>
            <a:endParaRPr lang="en-US" dirty="0"/>
          </a:p>
          <a:p>
            <a:r>
              <a:rPr lang="en-US" dirty="0" smtClean="0"/>
              <a:t>How do we measure the impact/value of that learning? </a:t>
            </a:r>
          </a:p>
          <a:p>
            <a:r>
              <a:rPr lang="en-US" dirty="0" smtClean="0"/>
              <a:t>How does this engagement in co-curricular arts create value </a:t>
            </a:r>
            <a:r>
              <a:rPr lang="en-US" dirty="0"/>
              <a:t>for the individual and the campus </a:t>
            </a:r>
            <a:r>
              <a:rPr lang="en-US" dirty="0" smtClean="0"/>
              <a:t>environment. </a:t>
            </a:r>
          </a:p>
        </p:txBody>
      </p:sp>
    </p:spTree>
    <p:extLst>
      <p:ext uri="{BB962C8B-B14F-4D97-AF65-F5344CB8AC3E}">
        <p14:creationId xmlns:p14="http://schemas.microsoft.com/office/powerpoint/2010/main" val="3173103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F1</a:t>
            </a:r>
            <a:r>
              <a:rPr lang="en-US" dirty="0"/>
              <a:t/>
            </a:r>
            <a:br>
              <a:rPr lang="en-US" dirty="0"/>
            </a:br>
            <a:r>
              <a:rPr lang="en-US" dirty="0" smtClean="0"/>
              <a:t>Actor/Actress</a:t>
            </a:r>
            <a:endParaRPr lang="en-US" dirty="0"/>
          </a:p>
        </p:txBody>
      </p:sp>
      <p:graphicFrame>
        <p:nvGraphicFramePr>
          <p:cNvPr id="4" name="Content Placeholder 3"/>
          <p:cNvGraphicFramePr>
            <a:graphicFrameLocks noGrp="1"/>
          </p:cNvGraphicFramePr>
          <p:nvPr>
            <p:ph sz="quarter" idx="1"/>
          </p:nvPr>
        </p:nvGraphicFramePr>
        <p:xfrm>
          <a:off x="654050" y="1801019"/>
          <a:ext cx="7835899" cy="4124325"/>
        </p:xfrm>
        <a:graphic>
          <a:graphicData uri="http://schemas.openxmlformats.org/drawingml/2006/table">
            <a:tbl>
              <a:tblPr>
                <a:tableStyleId>{5C22544A-7EE6-4342-B048-85BDC9FD1C3A}</a:tableStyleId>
              </a:tblPr>
              <a:tblGrid>
                <a:gridCol w="2161299"/>
                <a:gridCol w="698217"/>
                <a:gridCol w="761691"/>
                <a:gridCol w="609353"/>
                <a:gridCol w="609353"/>
                <a:gridCol w="1167927"/>
                <a:gridCol w="609353"/>
                <a:gridCol w="609353"/>
                <a:gridCol w="609353"/>
              </a:tblGrid>
              <a:tr h="466725">
                <a:tc>
                  <a:txBody>
                    <a:bodyPr/>
                    <a:lstStyle/>
                    <a:p>
                      <a:pPr algn="ctr" fontAlgn="b"/>
                      <a:r>
                        <a:rPr lang="en-US" sz="900" u="none" strike="noStrike" dirty="0">
                          <a:effectLst/>
                        </a:rPr>
                        <a:t>Statement: I find it easy to use information and skills gotten from my interest in art in other areas of my life.</a:t>
                      </a:r>
                      <a:endParaRPr lang="en-US" sz="900" b="0" i="0" u="none" strike="noStrike" dirty="0">
                        <a:solidFill>
                          <a:srgbClr val="000000"/>
                        </a:solidFill>
                        <a:effectLst/>
                        <a:latin typeface="Arial"/>
                      </a:endParaRPr>
                    </a:p>
                  </a:txBody>
                  <a:tcPr marL="9525" marR="9525" marT="9525" marB="0" anchor="b"/>
                </a:tc>
                <a:tc>
                  <a:txBody>
                    <a:bodyPr/>
                    <a:lstStyle/>
                    <a:p>
                      <a:pPr algn="r" fontAlgn="ctr"/>
                      <a:r>
                        <a:rPr lang="en-US" sz="900" u="none" strike="noStrike">
                          <a:effectLst/>
                        </a:rPr>
                        <a:t>295528.000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2436943.000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-9.608</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b"/>
                      <a:r>
                        <a:rPr lang="en-US" sz="1100" u="none" strike="noStrike">
                          <a:effectLst/>
                        </a:rPr>
                        <a:t>FR1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228</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1.68E-19</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dirty="0">
                          <a:effectLst/>
                        </a:rPr>
                        <a:t>Statement: I communicate effectively through art.</a:t>
                      </a:r>
                      <a:endParaRPr lang="en-US" sz="900" b="0" i="0" u="none" strike="noStrike" dirty="0">
                        <a:solidFill>
                          <a:srgbClr val="000000"/>
                        </a:solidFill>
                        <a:effectLst/>
                        <a:latin typeface="Arial"/>
                      </a:endParaRPr>
                    </a:p>
                  </a:txBody>
                  <a:tcPr marL="9525" marR="9525" marT="9525" marB="0" anchor="b"/>
                </a:tc>
                <a:tc>
                  <a:txBody>
                    <a:bodyPr/>
                    <a:lstStyle/>
                    <a:p>
                      <a:pPr algn="r" fontAlgn="ctr"/>
                      <a:r>
                        <a:rPr lang="en-US" sz="900" u="none" strike="noStrike" dirty="0">
                          <a:effectLst/>
                        </a:rPr>
                        <a:t>295864.000</a:t>
                      </a:r>
                      <a:endParaRPr lang="en-US" sz="900" b="0" i="0" u="none" strike="noStrike" dirty="0">
                        <a:solidFill>
                          <a:srgbClr val="000000"/>
                        </a:solidFill>
                        <a:effectLst/>
                        <a:latin typeface="Arial"/>
                      </a:endParaRPr>
                    </a:p>
                  </a:txBody>
                  <a:tcPr marL="9525" marR="9525" marT="9525" marB="0" anchor="ctr"/>
                </a:tc>
                <a:tc>
                  <a:txBody>
                    <a:bodyPr/>
                    <a:lstStyle/>
                    <a:p>
                      <a:pPr algn="r" fontAlgn="ctr"/>
                      <a:r>
                        <a:rPr lang="en-US" sz="900" u="none" strike="noStrike" dirty="0">
                          <a:effectLst/>
                        </a:rPr>
                        <a:t>2437279.000</a:t>
                      </a:r>
                      <a:endParaRPr lang="en-US" sz="900" b="0" i="0" u="none" strike="noStrike" dirty="0">
                        <a:solidFill>
                          <a:srgbClr val="000000"/>
                        </a:solidFill>
                        <a:effectLst/>
                        <a:latin typeface="Arial"/>
                      </a:endParaRPr>
                    </a:p>
                  </a:txBody>
                  <a:tcPr marL="9525" marR="9525" marT="9525" marB="0" anchor="ctr"/>
                </a:tc>
                <a:tc>
                  <a:txBody>
                    <a:bodyPr/>
                    <a:lstStyle/>
                    <a:p>
                      <a:pPr algn="r" fontAlgn="ctr"/>
                      <a:r>
                        <a:rPr lang="en-US" sz="900" u="none" strike="noStrike">
                          <a:effectLst/>
                        </a:rPr>
                        <a:t>-9.379</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t"/>
                      <a:r>
                        <a:rPr lang="en-US" sz="900" u="none" strike="noStrike">
                          <a:effectLst/>
                        </a:rPr>
                        <a:t>FR1</a:t>
                      </a:r>
                      <a:endParaRPr lang="en-US" sz="900" b="0" i="0" u="none" strike="noStrike">
                        <a:solidFill>
                          <a:srgbClr val="000000"/>
                        </a:solidFill>
                        <a:effectLst/>
                        <a:latin typeface="Arial"/>
                      </a:endParaRPr>
                    </a:p>
                  </a:txBody>
                  <a:tcPr marL="9525" marR="9525" marT="9525" marB="0"/>
                </a:tc>
                <a:tc>
                  <a:txBody>
                    <a:bodyPr/>
                    <a:lstStyle/>
                    <a:p>
                      <a:pPr algn="r" fontAlgn="b"/>
                      <a:r>
                        <a:rPr lang="en-US" sz="1100" u="none" strike="noStrike">
                          <a:effectLst/>
                        </a:rPr>
                        <a:t>227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1.51E-18</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communicate effectively through speaking.</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331621.500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2473036.500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dirty="0">
                          <a:effectLst/>
                        </a:rPr>
                        <a:t>-6.715</a:t>
                      </a:r>
                      <a:endParaRPr lang="en-US" sz="900" b="0" i="0" u="none" strike="noStrike" dirty="0">
                        <a:solidFill>
                          <a:srgbClr val="000000"/>
                        </a:solidFill>
                        <a:effectLst/>
                        <a:latin typeface="Arial"/>
                      </a:endParaRPr>
                    </a:p>
                  </a:txBody>
                  <a:tcPr marL="9525" marR="9525" marT="9525" marB="0" anchor="ctr"/>
                </a:tc>
                <a:tc>
                  <a:txBody>
                    <a:bodyPr/>
                    <a:lstStyle/>
                    <a:p>
                      <a:pPr algn="r" fontAlgn="ctr"/>
                      <a:r>
                        <a:rPr lang="en-US" sz="900" u="none" strike="noStrike" dirty="0">
                          <a:effectLst/>
                        </a:rPr>
                        <a:t>.000</a:t>
                      </a:r>
                      <a:endParaRPr lang="en-US" sz="900" b="0" i="0" u="none" strike="noStrike" dirty="0">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b"/>
                      <a:r>
                        <a:rPr lang="en-US" sz="1100" u="none" strike="noStrike">
                          <a:effectLst/>
                        </a:rPr>
                        <a:t>FR1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206</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3.87E-09</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am able to do complicated things in intentional ways.</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337734.500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2479149.500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-6.327</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dirty="0">
                          <a:effectLst/>
                        </a:rPr>
                        <a:t>.000</a:t>
                      </a:r>
                      <a:endParaRPr lang="en-US" sz="900" b="0" i="0" u="none" strike="noStrike" dirty="0">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t"/>
                      <a:r>
                        <a:rPr lang="en-US" sz="900" u="none" strike="noStrike">
                          <a:effectLst/>
                        </a:rPr>
                        <a:t>FR1</a:t>
                      </a:r>
                      <a:endParaRPr lang="en-US" sz="900" b="0" i="0" u="none" strike="noStrike">
                        <a:solidFill>
                          <a:srgbClr val="000000"/>
                        </a:solidFill>
                        <a:effectLst/>
                        <a:latin typeface="Arial"/>
                      </a:endParaRPr>
                    </a:p>
                  </a:txBody>
                  <a:tcPr marL="9525" marR="9525" marT="9525" marB="0"/>
                </a:tc>
                <a:tc>
                  <a:txBody>
                    <a:bodyPr/>
                    <a:lstStyle/>
                    <a:p>
                      <a:pPr algn="r" fontAlgn="b"/>
                      <a:r>
                        <a:rPr lang="en-US" sz="1100" u="none" strike="noStrike">
                          <a:effectLst/>
                        </a:rPr>
                        <a:t>203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5.07E-08</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communicate effectively in other ways.</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359029.000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2500444.000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-4.680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dirty="0">
                          <a:effectLst/>
                        </a:rPr>
                        <a:t>a. Grouping Variable: Identity: I am an actor/actress.</a:t>
                      </a:r>
                      <a:endParaRPr lang="en-US" sz="900" b="0" i="0" u="none" strike="noStrike" dirty="0">
                        <a:solidFill>
                          <a:srgbClr val="000000"/>
                        </a:solidFill>
                        <a:effectLst/>
                        <a:latin typeface="Arial"/>
                      </a:endParaRPr>
                    </a:p>
                  </a:txBody>
                  <a:tcPr marL="9525" marR="9525" marT="9525" marB="0"/>
                </a:tc>
                <a:tc>
                  <a:txBody>
                    <a:bodyPr/>
                    <a:lstStyle/>
                    <a:p>
                      <a:pPr algn="l" fontAlgn="b"/>
                      <a:r>
                        <a:rPr lang="en-US" sz="1100" u="none" strike="noStrike">
                          <a:effectLst/>
                        </a:rPr>
                        <a:t>FR1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178</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0.000511</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communicate effectively through writing.</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358143.500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2499558.500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-4.372</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dirty="0">
                          <a:effectLst/>
                        </a:rPr>
                        <a:t>a. Grouping Variable: Identity: I am an actor/actress.</a:t>
                      </a:r>
                      <a:endParaRPr lang="en-US" sz="900" b="0" i="0" u="none" strike="noStrike" dirty="0">
                        <a:solidFill>
                          <a:srgbClr val="000000"/>
                        </a:solidFill>
                        <a:effectLst/>
                        <a:latin typeface="Arial"/>
                      </a:endParaRPr>
                    </a:p>
                  </a:txBody>
                  <a:tcPr marL="9525" marR="9525" marT="9525" marB="0"/>
                </a:tc>
                <a:tc>
                  <a:txBody>
                    <a:bodyPr/>
                    <a:lstStyle/>
                    <a:p>
                      <a:pPr algn="l" fontAlgn="t"/>
                      <a:r>
                        <a:rPr lang="en-US" sz="900" u="none" strike="noStrike">
                          <a:effectLst/>
                        </a:rPr>
                        <a:t>FR1</a:t>
                      </a:r>
                      <a:endParaRPr lang="en-US" sz="900" b="0" i="0" u="none" strike="noStrike">
                        <a:solidFill>
                          <a:srgbClr val="000000"/>
                        </a:solidFill>
                        <a:effectLst/>
                        <a:latin typeface="Arial"/>
                      </a:endParaRPr>
                    </a:p>
                  </a:txBody>
                  <a:tcPr marL="9525" marR="9525" marT="9525" marB="0"/>
                </a:tc>
                <a:tc>
                  <a:txBody>
                    <a:bodyPr/>
                    <a:lstStyle/>
                    <a:p>
                      <a:pPr algn="r" fontAlgn="b"/>
                      <a:r>
                        <a:rPr lang="en-US" sz="1100" u="none" strike="noStrike">
                          <a:effectLst/>
                        </a:rPr>
                        <a:t>171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0.002101</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am comfortable explaining complicated and abstract ideas.</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363504.000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2504919.000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-4.009</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b"/>
                      <a:r>
                        <a:rPr lang="en-US" sz="1100" u="none" strike="noStrike" dirty="0">
                          <a:effectLst/>
                        </a:rPr>
                        <a:t>FR1</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164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0.009992</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have good problem-solving skills.</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368735.000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2510150.000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-3.701</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t"/>
                      <a:r>
                        <a:rPr lang="en-US" sz="900" u="none" strike="noStrike" dirty="0">
                          <a:effectLst/>
                        </a:rPr>
                        <a:t>FR1</a:t>
                      </a:r>
                      <a:endParaRPr lang="en-US" sz="900" b="0" i="0" u="none" strike="noStrike" dirty="0">
                        <a:solidFill>
                          <a:srgbClr val="000000"/>
                        </a:solidFill>
                        <a:effectLst/>
                        <a:latin typeface="Arial"/>
                      </a:endParaRPr>
                    </a:p>
                  </a:txBody>
                  <a:tcPr marL="9525" marR="9525" marT="9525" marB="0"/>
                </a:tc>
                <a:tc>
                  <a:txBody>
                    <a:bodyPr/>
                    <a:lstStyle/>
                    <a:p>
                      <a:pPr algn="r" fontAlgn="b"/>
                      <a:r>
                        <a:rPr lang="en-US" sz="1100" u="none" strike="noStrike">
                          <a:effectLst/>
                        </a:rPr>
                        <a:t>157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0.033759</a:t>
                      </a:r>
                      <a:endParaRPr lang="en-US" sz="1100" b="0" i="0" u="none" strike="noStrike">
                        <a:solidFill>
                          <a:srgbClr val="000000"/>
                        </a:solidFill>
                        <a:effectLst/>
                        <a:latin typeface="Calibri"/>
                      </a:endParaRPr>
                    </a:p>
                  </a:txBody>
                  <a:tcPr marL="9525" marR="9525" marT="9525" marB="0" anchor="b"/>
                </a:tc>
              </a:tr>
              <a:tr h="457200">
                <a:tc>
                  <a:txBody>
                    <a:bodyPr/>
                    <a:lstStyle/>
                    <a:p>
                      <a:pPr algn="ctr" fontAlgn="b"/>
                      <a:r>
                        <a:rPr lang="en-US" sz="900" u="none" strike="noStrike">
                          <a:effectLst/>
                        </a:rPr>
                        <a:t>Statement: I can effectively manage complicated projects.</a:t>
                      </a:r>
                      <a:endParaRPr lang="en-US" sz="900" b="0" i="0" u="none" strike="noStrike">
                        <a:solidFill>
                          <a:srgbClr val="000000"/>
                        </a:solidFill>
                        <a:effectLst/>
                        <a:latin typeface="Arial"/>
                      </a:endParaRPr>
                    </a:p>
                  </a:txBody>
                  <a:tcPr marL="9525" marR="9525" marT="9525" marB="0" anchor="b"/>
                </a:tc>
                <a:tc>
                  <a:txBody>
                    <a:bodyPr/>
                    <a:lstStyle/>
                    <a:p>
                      <a:pPr algn="r" fontAlgn="ctr"/>
                      <a:r>
                        <a:rPr lang="en-US" sz="900" u="none" strike="noStrike">
                          <a:effectLst/>
                        </a:rPr>
                        <a:t>370142.500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2511557.500</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-3.652</a:t>
                      </a:r>
                      <a:endParaRPr lang="en-US" sz="900" b="0" i="0" u="none" strike="noStrike">
                        <a:solidFill>
                          <a:srgbClr val="000000"/>
                        </a:solidFill>
                        <a:effectLst/>
                        <a:latin typeface="Arial"/>
                      </a:endParaRPr>
                    </a:p>
                  </a:txBody>
                  <a:tcPr marL="9525" marR="9525" marT="9525" marB="0" anchor="ctr"/>
                </a:tc>
                <a:tc>
                  <a:txBody>
                    <a:bodyPr/>
                    <a:lstStyle/>
                    <a:p>
                      <a:pPr algn="r" fontAlgn="ctr"/>
                      <a:r>
                        <a:rPr lang="en-US" sz="900" u="none" strike="noStrike">
                          <a:effectLst/>
                        </a:rPr>
                        <a:t>.000</a:t>
                      </a:r>
                      <a:endParaRPr lang="en-US" sz="900" b="0" i="0" u="none" strike="noStrike">
                        <a:solidFill>
                          <a:srgbClr val="000000"/>
                        </a:solidFill>
                        <a:effectLst/>
                        <a:latin typeface="Arial"/>
                      </a:endParaRPr>
                    </a:p>
                  </a:txBody>
                  <a:tcPr marL="9525" marR="9525" marT="9525" marB="0" anchor="ctr"/>
                </a:tc>
                <a:tc>
                  <a:txBody>
                    <a:bodyPr/>
                    <a:lstStyle/>
                    <a:p>
                      <a:pPr algn="l" fontAlgn="t"/>
                      <a:r>
                        <a:rPr lang="en-US" sz="900" u="none" strike="noStrike">
                          <a:effectLst/>
                        </a:rPr>
                        <a:t>a. Grouping Variable: Identity: I am an actor/actress.</a:t>
                      </a:r>
                      <a:endParaRPr lang="en-US" sz="900" b="0" i="0" u="none" strike="noStrike">
                        <a:solidFill>
                          <a:srgbClr val="000000"/>
                        </a:solidFill>
                        <a:effectLst/>
                        <a:latin typeface="Arial"/>
                      </a:endParaRPr>
                    </a:p>
                  </a:txBody>
                  <a:tcPr marL="9525" marR="9525" marT="9525" marB="0"/>
                </a:tc>
                <a:tc>
                  <a:txBody>
                    <a:bodyPr/>
                    <a:lstStyle/>
                    <a:p>
                      <a:pPr algn="l" fontAlgn="b"/>
                      <a:r>
                        <a:rPr lang="en-US" sz="1100" u="none" strike="noStrike" dirty="0">
                          <a:effectLst/>
                        </a:rPr>
                        <a:t>FR1</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dirty="0">
                          <a:effectLst/>
                        </a:rPr>
                        <a:t>155</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dirty="0">
                          <a:effectLst/>
                        </a:rPr>
                        <a:t>0.040312</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1598919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F2</a:t>
            </a:r>
            <a:r>
              <a:rPr lang="en-US" dirty="0"/>
              <a:t/>
            </a:r>
            <a:br>
              <a:rPr lang="en-US" dirty="0"/>
            </a:br>
            <a:r>
              <a:rPr lang="en-US" dirty="0"/>
              <a:t>Actor/Actress</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054640822"/>
              </p:ext>
            </p:extLst>
          </p:nvPr>
        </p:nvGraphicFramePr>
        <p:xfrm>
          <a:off x="457201" y="1828799"/>
          <a:ext cx="7899398" cy="3418366"/>
        </p:xfrm>
        <a:graphic>
          <a:graphicData uri="http://schemas.openxmlformats.org/drawingml/2006/table">
            <a:tbl>
              <a:tblPr>
                <a:tableStyleId>{5C22544A-7EE6-4342-B048-85BDC9FD1C3A}</a:tableStyleId>
              </a:tblPr>
              <a:tblGrid>
                <a:gridCol w="1897843"/>
                <a:gridCol w="728666"/>
                <a:gridCol w="728666"/>
                <a:gridCol w="490193"/>
                <a:gridCol w="635926"/>
                <a:gridCol w="1510326"/>
                <a:gridCol w="635926"/>
                <a:gridCol w="635926"/>
                <a:gridCol w="635926"/>
              </a:tblGrid>
              <a:tr h="641724">
                <a:tc>
                  <a:txBody>
                    <a:bodyPr/>
                    <a:lstStyle/>
                    <a:p>
                      <a:pPr algn="ctr" fontAlgn="b"/>
                      <a:r>
                        <a:rPr lang="en-US" sz="1050" u="none" strike="noStrike" dirty="0">
                          <a:effectLst/>
                        </a:rPr>
                        <a:t>F2 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a:effectLst/>
                        </a:rPr>
                        <a:t>65038.000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586769.000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-5.943</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an actor/actress.</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FR2</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200</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dirty="0">
                          <a:effectLst/>
                        </a:rPr>
                        <a:t>5.6E-07</a:t>
                      </a:r>
                      <a:endParaRPr lang="en-US" sz="1050" b="0" i="0" u="none" strike="noStrike" dirty="0">
                        <a:solidFill>
                          <a:srgbClr val="000000"/>
                        </a:solidFill>
                        <a:effectLst/>
                        <a:latin typeface="Calibri"/>
                      </a:endParaRPr>
                    </a:p>
                  </a:txBody>
                  <a:tcPr marL="9525" marR="9525" marT="9525" marB="0" anchor="b"/>
                </a:tc>
              </a:tr>
              <a:tr h="851470">
                <a:tc>
                  <a:txBody>
                    <a:bodyPr/>
                    <a:lstStyle/>
                    <a:p>
                      <a:pPr algn="ctr" fontAlgn="b"/>
                      <a:r>
                        <a:rPr lang="en-US" sz="1050" u="none" strike="noStrike" dirty="0">
                          <a:effectLst/>
                        </a:rPr>
                        <a:t>F2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64605.500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592483.500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-5.882</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an actor/actress.</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198</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8.05E-07</a:t>
                      </a:r>
                      <a:endParaRPr lang="en-US" sz="1050" b="0" i="0" u="none" strike="noStrike">
                        <a:solidFill>
                          <a:srgbClr val="000000"/>
                        </a:solidFill>
                        <a:effectLst/>
                        <a:latin typeface="Calibri"/>
                      </a:endParaRPr>
                    </a:p>
                  </a:txBody>
                  <a:tcPr marL="9525" marR="9525" marT="9525" marB="0" anchor="b"/>
                </a:tc>
              </a:tr>
              <a:tr h="641724">
                <a:tc>
                  <a:txBody>
                    <a:bodyPr/>
                    <a:lstStyle/>
                    <a:p>
                      <a:pPr algn="ctr" fontAlgn="b"/>
                      <a:r>
                        <a:rPr lang="en-US" sz="1050" u="none" strike="noStrike">
                          <a:effectLst/>
                        </a:rPr>
                        <a:t>F2 Statement: I communicate effectively in other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68323.500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586994.500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-5.484</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am an actor/actress.</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194</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8.05E-06</a:t>
                      </a:r>
                      <a:endParaRPr lang="en-US" sz="1050" b="0" i="0" u="none" strike="noStrike">
                        <a:solidFill>
                          <a:srgbClr val="000000"/>
                        </a:solidFill>
                        <a:effectLst/>
                        <a:latin typeface="Calibri"/>
                      </a:endParaRPr>
                    </a:p>
                  </a:txBody>
                  <a:tcPr marL="9525" marR="9525" marT="9525" marB="0" anchor="b"/>
                </a:tc>
              </a:tr>
              <a:tr h="641724">
                <a:tc>
                  <a:txBody>
                    <a:bodyPr/>
                    <a:lstStyle/>
                    <a:p>
                      <a:pPr algn="ctr" fontAlgn="b"/>
                      <a:r>
                        <a:rPr lang="en-US" sz="1050" u="none" strike="noStrike">
                          <a:effectLst/>
                        </a:rPr>
                        <a:t>F2 Statement: I communicate effectively through speaking.</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67467.000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588177.000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-5.484</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am an actor/actress.</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195</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8.09E-06</a:t>
                      </a:r>
                      <a:endParaRPr lang="en-US" sz="1050" b="0" i="0" u="none" strike="noStrike">
                        <a:solidFill>
                          <a:srgbClr val="000000"/>
                        </a:solidFill>
                        <a:effectLst/>
                        <a:latin typeface="Calibri"/>
                      </a:endParaRPr>
                    </a:p>
                  </a:txBody>
                  <a:tcPr marL="9525" marR="9525" marT="9525" marB="0" anchor="b"/>
                </a:tc>
              </a:tr>
              <a:tr h="641724">
                <a:tc>
                  <a:txBody>
                    <a:bodyPr/>
                    <a:lstStyle/>
                    <a:p>
                      <a:pPr algn="ctr" fontAlgn="b"/>
                      <a:r>
                        <a:rPr lang="en-US" sz="1050" u="none" strike="noStrike">
                          <a:effectLst/>
                        </a:rPr>
                        <a:t>F2 Statement: I communicate effectively through writing.</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69960.000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592713.000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-4.881</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am an actor/actress.</a:t>
                      </a:r>
                      <a:endParaRPr lang="en-US" sz="1050" b="0" i="0" u="none" strike="noStrike" dirty="0">
                        <a:solidFill>
                          <a:srgbClr val="000000"/>
                        </a:solidFill>
                        <a:effectLst/>
                        <a:latin typeface="Arial"/>
                      </a:endParaRPr>
                    </a:p>
                  </a:txBody>
                  <a:tcPr marL="9525" marR="9525" marT="9525" marB="0"/>
                </a:tc>
                <a:tc>
                  <a:txBody>
                    <a:bodyPr/>
                    <a:lstStyle/>
                    <a:p>
                      <a:pPr algn="l" fontAlgn="t"/>
                      <a:r>
                        <a:rPr lang="en-US" sz="1050" u="none" strike="noStrike" dirty="0">
                          <a:effectLst/>
                        </a:rPr>
                        <a:t>FR2</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dirty="0">
                          <a:effectLst/>
                        </a:rPr>
                        <a:t>182</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0.000193</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6388401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SR</a:t>
            </a:r>
            <a:r>
              <a:rPr lang="en-US" dirty="0"/>
              <a:t/>
            </a:r>
            <a:br>
              <a:rPr lang="en-US" dirty="0"/>
            </a:br>
            <a:r>
              <a:rPr lang="en-US" dirty="0"/>
              <a:t>Actor/Actress</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378983480"/>
              </p:ext>
            </p:extLst>
          </p:nvPr>
        </p:nvGraphicFramePr>
        <p:xfrm>
          <a:off x="304800" y="2438399"/>
          <a:ext cx="8305801" cy="2065864"/>
        </p:xfrm>
        <a:graphic>
          <a:graphicData uri="http://schemas.openxmlformats.org/drawingml/2006/table">
            <a:tbl>
              <a:tblPr>
                <a:tableStyleId>{5C22544A-7EE6-4342-B048-85BDC9FD1C3A}</a:tableStyleId>
              </a:tblPr>
              <a:tblGrid>
                <a:gridCol w="2094612"/>
                <a:gridCol w="665917"/>
                <a:gridCol w="665917"/>
                <a:gridCol w="581164"/>
                <a:gridCol w="581164"/>
                <a:gridCol w="1731384"/>
                <a:gridCol w="581164"/>
                <a:gridCol w="823315"/>
                <a:gridCol w="581164"/>
              </a:tblGrid>
              <a:tr h="532698">
                <a:tc>
                  <a:txBody>
                    <a:bodyPr/>
                    <a:lstStyle/>
                    <a:p>
                      <a:pPr algn="ctr" fontAlgn="b"/>
                      <a:r>
                        <a:rPr lang="en-US" sz="1050" u="none" strike="noStrike" dirty="0">
                          <a:effectLst/>
                        </a:rPr>
                        <a:t>SR Statement: I communicate effectively through art.</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dirty="0">
                          <a:effectLst/>
                        </a:rPr>
                        <a:t>36971.000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a:effectLst/>
                        </a:rPr>
                        <a:t>617474.000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-8.471</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a:effectLst/>
                        </a:rPr>
                        <a:t>a. Grouping Variable: SR Identity: I am an actor/actress.</a:t>
                      </a:r>
                      <a:endParaRPr lang="en-US" sz="1050" b="0" i="0" u="none" strike="noStrike">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220</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5.36E-15</a:t>
                      </a:r>
                      <a:endParaRPr lang="en-US" sz="1050" b="0" i="0" u="none" strike="noStrike">
                        <a:solidFill>
                          <a:srgbClr val="000000"/>
                        </a:solidFill>
                        <a:effectLst/>
                        <a:latin typeface="Calibri"/>
                      </a:endParaRPr>
                    </a:p>
                  </a:txBody>
                  <a:tcPr marL="8997" marR="8997" marT="8997" marB="0" anchor="b"/>
                </a:tc>
              </a:tr>
              <a:tr h="1000468">
                <a:tc>
                  <a:txBody>
                    <a:bodyPr/>
                    <a:lstStyle/>
                    <a:p>
                      <a:pPr algn="ctr" fontAlgn="b"/>
                      <a:r>
                        <a:rPr lang="en-US" sz="1050" u="none" strike="noStrike" dirty="0">
                          <a:effectLst/>
                        </a:rPr>
                        <a:t>SR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a:effectLst/>
                        </a:rPr>
                        <a:t>44293.500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dirty="0">
                          <a:effectLst/>
                        </a:rPr>
                        <a:t>624796.500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-6.535</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am an actor/actress.</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205</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1.31E-08</a:t>
                      </a:r>
                      <a:endParaRPr lang="en-US" sz="1050" b="0" i="0" u="none" strike="noStrike">
                        <a:solidFill>
                          <a:srgbClr val="000000"/>
                        </a:solidFill>
                        <a:effectLst/>
                        <a:latin typeface="Calibri"/>
                      </a:endParaRPr>
                    </a:p>
                  </a:txBody>
                  <a:tcPr marL="8997" marR="8997" marT="8997" marB="0" anchor="b"/>
                </a:tc>
              </a:tr>
              <a:tr h="532698">
                <a:tc>
                  <a:txBody>
                    <a:bodyPr/>
                    <a:lstStyle/>
                    <a:p>
                      <a:pPr algn="ctr" fontAlgn="b"/>
                      <a:r>
                        <a:rPr lang="en-US" sz="1050" u="none" strike="noStrike">
                          <a:effectLst/>
                        </a:rPr>
                        <a:t>SR Statement: I communicate effectively in other ways.</a:t>
                      </a:r>
                      <a:endParaRPr lang="en-US" sz="1050" b="0" i="0" u="none" strike="noStrike">
                        <a:solidFill>
                          <a:srgbClr val="000000"/>
                        </a:solidFill>
                        <a:effectLst/>
                        <a:latin typeface="Arial"/>
                      </a:endParaRPr>
                    </a:p>
                  </a:txBody>
                  <a:tcPr marL="8997" marR="8997" marT="8997" marB="0" anchor="b"/>
                </a:tc>
                <a:tc>
                  <a:txBody>
                    <a:bodyPr/>
                    <a:lstStyle/>
                    <a:p>
                      <a:pPr algn="r" fontAlgn="ctr"/>
                      <a:r>
                        <a:rPr lang="en-US" sz="1050" u="none" strike="noStrike">
                          <a:effectLst/>
                        </a:rPr>
                        <a:t>54644.500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634070.500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-3.611</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am an actor/actress.</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dirty="0">
                          <a:effectLst/>
                        </a:rPr>
                        <a:t>SR</a:t>
                      </a:r>
                      <a:endParaRPr lang="en-US" sz="1050" b="0" i="0" u="none" strike="noStrike" dirty="0">
                        <a:solidFill>
                          <a:srgbClr val="000000"/>
                        </a:solidFill>
                        <a:effectLst/>
                        <a:latin typeface="Arial"/>
                      </a:endParaRPr>
                    </a:p>
                  </a:txBody>
                  <a:tcPr marL="8997" marR="8997" marT="8997" marB="0"/>
                </a:tc>
                <a:tc>
                  <a:txBody>
                    <a:bodyPr/>
                    <a:lstStyle/>
                    <a:p>
                      <a:pPr algn="r" fontAlgn="b"/>
                      <a:r>
                        <a:rPr lang="en-US" sz="1050" u="none" strike="noStrike" dirty="0">
                          <a:effectLst/>
                        </a:rPr>
                        <a:t>154</a:t>
                      </a:r>
                      <a:endParaRPr lang="en-US" sz="1050" b="0" i="0" u="none" strike="noStrike" dirty="0">
                        <a:solidFill>
                          <a:srgbClr val="000000"/>
                        </a:solidFill>
                        <a:effectLst/>
                        <a:latin typeface="Calibri"/>
                      </a:endParaRPr>
                    </a:p>
                  </a:txBody>
                  <a:tcPr marL="8997" marR="8997" marT="8997" marB="0" anchor="b"/>
                </a:tc>
                <a:tc>
                  <a:txBody>
                    <a:bodyPr/>
                    <a:lstStyle/>
                    <a:p>
                      <a:pPr algn="r" fontAlgn="b"/>
                      <a:r>
                        <a:rPr lang="en-US" sz="1050" u="none" strike="noStrike" dirty="0">
                          <a:effectLst/>
                        </a:rPr>
                        <a:t>0.047001</a:t>
                      </a:r>
                      <a:endParaRPr lang="en-US" sz="1050" b="0" i="0" u="none" strike="noStrike" dirty="0">
                        <a:solidFill>
                          <a:srgbClr val="000000"/>
                        </a:solidFill>
                        <a:effectLst/>
                        <a:latin typeface="Calibri"/>
                      </a:endParaRPr>
                    </a:p>
                  </a:txBody>
                  <a:tcPr marL="8997" marR="8997" marT="8997" marB="0" anchor="b"/>
                </a:tc>
              </a:tr>
            </a:tbl>
          </a:graphicData>
        </a:graphic>
      </p:graphicFrame>
    </p:spTree>
    <p:extLst>
      <p:ext uri="{BB962C8B-B14F-4D97-AF65-F5344CB8AC3E}">
        <p14:creationId xmlns:p14="http://schemas.microsoft.com/office/powerpoint/2010/main" val="17050495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F1</a:t>
            </a:r>
            <a:r>
              <a:rPr lang="en-US" dirty="0"/>
              <a:t/>
            </a:r>
            <a:br>
              <a:rPr lang="en-US" dirty="0"/>
            </a:br>
            <a:r>
              <a:rPr lang="en-US" dirty="0" smtClean="0"/>
              <a:t>Performer</a:t>
            </a:r>
            <a:endParaRPr lang="en-US" dirty="0"/>
          </a:p>
        </p:txBody>
      </p:sp>
      <p:graphicFrame>
        <p:nvGraphicFramePr>
          <p:cNvPr id="4" name="Content Placeholder 3"/>
          <p:cNvGraphicFramePr>
            <a:graphicFrameLocks noGrp="1"/>
          </p:cNvGraphicFramePr>
          <p:nvPr>
            <p:ph sz="quarter" idx="1"/>
          </p:nvPr>
        </p:nvGraphicFramePr>
        <p:xfrm>
          <a:off x="1059398" y="1600198"/>
          <a:ext cx="7025204" cy="4525967"/>
        </p:xfrm>
        <a:graphic>
          <a:graphicData uri="http://schemas.openxmlformats.org/drawingml/2006/table">
            <a:tbl>
              <a:tblPr>
                <a:tableStyleId>{5C22544A-7EE6-4342-B048-85BDC9FD1C3A}</a:tableStyleId>
              </a:tblPr>
              <a:tblGrid>
                <a:gridCol w="1937693"/>
                <a:gridCol w="625980"/>
                <a:gridCol w="682887"/>
                <a:gridCol w="546310"/>
                <a:gridCol w="546310"/>
                <a:gridCol w="1047094"/>
                <a:gridCol w="546310"/>
                <a:gridCol w="546310"/>
                <a:gridCol w="546310"/>
              </a:tblGrid>
              <a:tr h="409899">
                <a:tc>
                  <a:txBody>
                    <a:bodyPr/>
                    <a:lstStyle/>
                    <a:p>
                      <a:pPr algn="ctr" fontAlgn="b"/>
                      <a:r>
                        <a:rPr lang="en-US" sz="800" u="none" strike="noStrike">
                          <a:effectLst/>
                        </a:rPr>
                        <a:t>Statement: I communicate effectively through art.</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461652.000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1634398.000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-15.826</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t"/>
                      <a:r>
                        <a:rPr lang="en-US" sz="800" u="none" strike="noStrike">
                          <a:effectLst/>
                        </a:rPr>
                        <a:t>FR1</a:t>
                      </a:r>
                      <a:endParaRPr lang="en-US" sz="800" b="0" i="0" u="none" strike="noStrike">
                        <a:solidFill>
                          <a:srgbClr val="000000"/>
                        </a:solidFill>
                        <a:effectLst/>
                        <a:latin typeface="Arial"/>
                      </a:endParaRPr>
                    </a:p>
                  </a:txBody>
                  <a:tcPr marL="8540" marR="8540" marT="8540" marB="0"/>
                </a:tc>
                <a:tc>
                  <a:txBody>
                    <a:bodyPr/>
                    <a:lstStyle/>
                    <a:p>
                      <a:pPr algn="r" fontAlgn="b"/>
                      <a:r>
                        <a:rPr lang="en-US" sz="1000" u="none" strike="noStrike">
                          <a:effectLst/>
                        </a:rPr>
                        <a:t>239</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4.92E-54</a:t>
                      </a:r>
                      <a:endParaRPr lang="en-US" sz="1000" b="0" i="0" u="none" strike="noStrike">
                        <a:solidFill>
                          <a:srgbClr val="000000"/>
                        </a:solidFill>
                        <a:effectLst/>
                        <a:latin typeface="Calibri"/>
                      </a:endParaRPr>
                    </a:p>
                  </a:txBody>
                  <a:tcPr marL="8540" marR="8540" marT="8540" marB="0" anchor="b"/>
                </a:tc>
              </a:tr>
              <a:tr h="418438">
                <a:tc>
                  <a:txBody>
                    <a:bodyPr/>
                    <a:lstStyle/>
                    <a:p>
                      <a:pPr algn="ctr" fontAlgn="b"/>
                      <a:r>
                        <a:rPr lang="en-US" sz="800" u="none" strike="noStrike">
                          <a:effectLst/>
                        </a:rPr>
                        <a:t>Statement: I find it easy to use information and skills gotten from my interest in art in other areas of my life.</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493057.500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1665803.500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-14.191</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b"/>
                      <a:r>
                        <a:rPr lang="en-US" sz="1000" u="none" strike="noStrike">
                          <a:effectLst/>
                        </a:rPr>
                        <a:t>FR1</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238</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2.49E-43</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am able to do complicated things in intentional ways.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578278.000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1751024.000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-9.167</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t"/>
                      <a:r>
                        <a:rPr lang="en-US" sz="800" u="none" strike="noStrike">
                          <a:effectLst/>
                        </a:rPr>
                        <a:t>FR1</a:t>
                      </a:r>
                      <a:endParaRPr lang="en-US" sz="800" b="0" i="0" u="none" strike="noStrike">
                        <a:solidFill>
                          <a:srgbClr val="000000"/>
                        </a:solidFill>
                        <a:effectLst/>
                        <a:latin typeface="Arial"/>
                      </a:endParaRPr>
                    </a:p>
                  </a:txBody>
                  <a:tcPr marL="8540" marR="8540" marT="8540" marB="0"/>
                </a:tc>
                <a:tc>
                  <a:txBody>
                    <a:bodyPr/>
                    <a:lstStyle/>
                    <a:p>
                      <a:pPr algn="r" fontAlgn="b"/>
                      <a:r>
                        <a:rPr lang="en-US" sz="1000" u="none" strike="noStrike">
                          <a:effectLst/>
                        </a:rPr>
                        <a:t>226</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1.1E-17</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communicate effectively in other ways.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614393.500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1787139.500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-7.100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b"/>
                      <a:r>
                        <a:rPr lang="en-US" sz="1000" u="none" strike="noStrike">
                          <a:effectLst/>
                        </a:rPr>
                        <a:t>FR1</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210</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2.62E-10</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can effectively manage complicated projects.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639375.000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1812121.000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-5.358</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b"/>
                      <a:r>
                        <a:rPr lang="en-US" sz="1000" u="none" strike="noStrike">
                          <a:effectLst/>
                        </a:rPr>
                        <a:t>FR1</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193</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1.63E-05</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communicate effectively through writing.</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635415.000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1808161.000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-5.197</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t"/>
                      <a:r>
                        <a:rPr lang="en-US" sz="800" u="none" strike="noStrike">
                          <a:effectLst/>
                        </a:rPr>
                        <a:t>FR1</a:t>
                      </a:r>
                      <a:endParaRPr lang="en-US" sz="800" b="0" i="0" u="none" strike="noStrike">
                        <a:solidFill>
                          <a:srgbClr val="000000"/>
                        </a:solidFill>
                        <a:effectLst/>
                        <a:latin typeface="Arial"/>
                      </a:endParaRPr>
                    </a:p>
                  </a:txBody>
                  <a:tcPr marL="8540" marR="8540" marT="8540" marB="0"/>
                </a:tc>
                <a:tc>
                  <a:txBody>
                    <a:bodyPr/>
                    <a:lstStyle/>
                    <a:p>
                      <a:pPr algn="r" fontAlgn="b"/>
                      <a:r>
                        <a:rPr lang="en-US" sz="1000" u="none" strike="noStrike">
                          <a:effectLst/>
                        </a:rPr>
                        <a:t>189</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3.83E-05</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communicate effectively through speaking.</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638658.500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1811404.500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-5.099</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b"/>
                      <a:r>
                        <a:rPr lang="en-US" sz="1000" u="none" strike="noStrike">
                          <a:effectLst/>
                        </a:rPr>
                        <a:t>FR1</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187</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6.4E-05</a:t>
                      </a:r>
                      <a:endParaRPr lang="en-US" sz="1000" b="0" i="0" u="none" strike="noStrike">
                        <a:solidFill>
                          <a:srgbClr val="000000"/>
                        </a:solidFill>
                        <a:effectLst/>
                        <a:latin typeface="Calibri"/>
                      </a:endParaRPr>
                    </a:p>
                  </a:txBody>
                  <a:tcPr marL="8540" marR="8540" marT="8540" marB="0" anchor="b"/>
                </a:tc>
              </a:tr>
              <a:tr h="418438">
                <a:tc>
                  <a:txBody>
                    <a:bodyPr/>
                    <a:lstStyle/>
                    <a:p>
                      <a:pPr algn="ctr" fontAlgn="b"/>
                      <a:r>
                        <a:rPr lang="en-US" sz="800" u="none" strike="noStrike">
                          <a:effectLst/>
                        </a:rPr>
                        <a:t>Statement: I am able to realistically assess my strengths and weaknesses.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644486.000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1817232.000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-4.995</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t"/>
                      <a:r>
                        <a:rPr lang="en-US" sz="800" u="none" strike="noStrike">
                          <a:effectLst/>
                        </a:rPr>
                        <a:t>FR1</a:t>
                      </a:r>
                      <a:endParaRPr lang="en-US" sz="800" b="0" i="0" u="none" strike="noStrike">
                        <a:solidFill>
                          <a:srgbClr val="000000"/>
                        </a:solidFill>
                        <a:effectLst/>
                        <a:latin typeface="Arial"/>
                      </a:endParaRPr>
                    </a:p>
                  </a:txBody>
                  <a:tcPr marL="8540" marR="8540" marT="8540" marB="0"/>
                </a:tc>
                <a:tc>
                  <a:txBody>
                    <a:bodyPr/>
                    <a:lstStyle/>
                    <a:p>
                      <a:pPr algn="r" fontAlgn="b"/>
                      <a:r>
                        <a:rPr lang="en-US" sz="1000" u="none" strike="noStrike">
                          <a:effectLst/>
                        </a:rPr>
                        <a:t>184</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0.000109</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work well in groups.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644866.500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1817612.500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-4.945</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b"/>
                      <a:r>
                        <a:rPr lang="en-US" sz="1000" u="none" strike="noStrike">
                          <a:effectLst/>
                        </a:rPr>
                        <a:t>FR1</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183</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0.00014</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have good problem-solving skills.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650116.000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1822862.000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-4.527</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t"/>
                      <a:r>
                        <a:rPr lang="en-US" sz="800" u="none" strike="noStrike">
                          <a:effectLst/>
                        </a:rPr>
                        <a:t>FR1</a:t>
                      </a:r>
                      <a:endParaRPr lang="en-US" sz="800" b="0" i="0" u="none" strike="noStrike">
                        <a:solidFill>
                          <a:srgbClr val="000000"/>
                        </a:solidFill>
                        <a:effectLst/>
                        <a:latin typeface="Arial"/>
                      </a:endParaRPr>
                    </a:p>
                  </a:txBody>
                  <a:tcPr marL="8540" marR="8540" marT="8540" marB="0"/>
                </a:tc>
                <a:tc>
                  <a:txBody>
                    <a:bodyPr/>
                    <a:lstStyle/>
                    <a:p>
                      <a:pPr algn="r" fontAlgn="b"/>
                      <a:r>
                        <a:rPr lang="en-US" sz="1000" u="none" strike="noStrike">
                          <a:effectLst/>
                        </a:rPr>
                        <a:t>175</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0.001046</a:t>
                      </a:r>
                      <a:endParaRPr lang="en-US" sz="1000" b="0" i="0" u="none" strike="noStrike">
                        <a:solidFill>
                          <a:srgbClr val="000000"/>
                        </a:solidFill>
                        <a:effectLst/>
                        <a:latin typeface="Calibri"/>
                      </a:endParaRPr>
                    </a:p>
                  </a:txBody>
                  <a:tcPr marL="8540" marR="8540" marT="8540" marB="0" anchor="b"/>
                </a:tc>
              </a:tr>
              <a:tr h="409899">
                <a:tc>
                  <a:txBody>
                    <a:bodyPr/>
                    <a:lstStyle/>
                    <a:p>
                      <a:pPr algn="ctr" fontAlgn="b"/>
                      <a:r>
                        <a:rPr lang="en-US" sz="800" u="none" strike="noStrike">
                          <a:effectLst/>
                        </a:rPr>
                        <a:t>Statement: I am comfortable explaining complicated and abstract ideas.</a:t>
                      </a:r>
                      <a:endParaRPr lang="en-US" sz="800" b="0" i="0" u="none" strike="noStrike">
                        <a:solidFill>
                          <a:srgbClr val="000000"/>
                        </a:solidFill>
                        <a:effectLst/>
                        <a:latin typeface="Arial"/>
                      </a:endParaRPr>
                    </a:p>
                  </a:txBody>
                  <a:tcPr marL="8540" marR="8540" marT="8540" marB="0" anchor="b"/>
                </a:tc>
                <a:tc>
                  <a:txBody>
                    <a:bodyPr/>
                    <a:lstStyle/>
                    <a:p>
                      <a:pPr algn="r" fontAlgn="ctr"/>
                      <a:r>
                        <a:rPr lang="en-US" sz="800" u="none" strike="noStrike">
                          <a:effectLst/>
                        </a:rPr>
                        <a:t>649199.000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1821945.000</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-4.422</a:t>
                      </a:r>
                      <a:endParaRPr lang="en-US" sz="800" b="0" i="0" u="none" strike="noStrike">
                        <a:solidFill>
                          <a:srgbClr val="000000"/>
                        </a:solidFill>
                        <a:effectLst/>
                        <a:latin typeface="Arial"/>
                      </a:endParaRPr>
                    </a:p>
                  </a:txBody>
                  <a:tcPr marL="8540" marR="8540" marT="8540" marB="0" anchor="ctr"/>
                </a:tc>
                <a:tc>
                  <a:txBody>
                    <a:bodyPr/>
                    <a:lstStyle/>
                    <a:p>
                      <a:pPr algn="r" fontAlgn="ctr"/>
                      <a:r>
                        <a:rPr lang="en-US" sz="800" u="none" strike="noStrike">
                          <a:effectLst/>
                        </a:rPr>
                        <a:t>.000</a:t>
                      </a:r>
                      <a:endParaRPr lang="en-US" sz="800" b="0" i="0" u="none" strike="noStrike">
                        <a:solidFill>
                          <a:srgbClr val="000000"/>
                        </a:solidFill>
                        <a:effectLst/>
                        <a:latin typeface="Arial"/>
                      </a:endParaRPr>
                    </a:p>
                  </a:txBody>
                  <a:tcPr marL="8540" marR="8540" marT="8540" marB="0" anchor="ctr"/>
                </a:tc>
                <a:tc>
                  <a:txBody>
                    <a:bodyPr/>
                    <a:lstStyle/>
                    <a:p>
                      <a:pPr algn="l" fontAlgn="t"/>
                      <a:r>
                        <a:rPr lang="en-US" sz="800" u="none" strike="noStrike">
                          <a:effectLst/>
                        </a:rPr>
                        <a:t>a. Grouping Variable: Identity: I perform.</a:t>
                      </a:r>
                      <a:endParaRPr lang="en-US" sz="800" b="0" i="0" u="none" strike="noStrike">
                        <a:solidFill>
                          <a:srgbClr val="000000"/>
                        </a:solidFill>
                        <a:effectLst/>
                        <a:latin typeface="Arial"/>
                      </a:endParaRPr>
                    </a:p>
                  </a:txBody>
                  <a:tcPr marL="8540" marR="8540" marT="8540" marB="0"/>
                </a:tc>
                <a:tc>
                  <a:txBody>
                    <a:bodyPr/>
                    <a:lstStyle/>
                    <a:p>
                      <a:pPr algn="l" fontAlgn="b"/>
                      <a:r>
                        <a:rPr lang="en-US" sz="1000" u="none" strike="noStrike">
                          <a:effectLst/>
                        </a:rPr>
                        <a:t>FR1</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a:effectLst/>
                        </a:rPr>
                        <a:t>172</a:t>
                      </a:r>
                      <a:endParaRPr lang="en-US" sz="1000" b="0" i="0" u="none" strike="noStrike">
                        <a:solidFill>
                          <a:srgbClr val="000000"/>
                        </a:solidFill>
                        <a:effectLst/>
                        <a:latin typeface="Calibri"/>
                      </a:endParaRPr>
                    </a:p>
                  </a:txBody>
                  <a:tcPr marL="8540" marR="8540" marT="8540" marB="0" anchor="b"/>
                </a:tc>
                <a:tc>
                  <a:txBody>
                    <a:bodyPr/>
                    <a:lstStyle/>
                    <a:p>
                      <a:pPr algn="r" fontAlgn="b"/>
                      <a:r>
                        <a:rPr lang="en-US" sz="1000" u="none" strike="noStrike" dirty="0">
                          <a:effectLst/>
                        </a:rPr>
                        <a:t>0.001679</a:t>
                      </a:r>
                      <a:endParaRPr lang="en-US" sz="1000" b="0" i="0" u="none" strike="noStrike" dirty="0">
                        <a:solidFill>
                          <a:srgbClr val="000000"/>
                        </a:solidFill>
                        <a:effectLst/>
                        <a:latin typeface="Calibri"/>
                      </a:endParaRPr>
                    </a:p>
                  </a:txBody>
                  <a:tcPr marL="8540" marR="8540" marT="8540" marB="0" anchor="b"/>
                </a:tc>
              </a:tr>
            </a:tbl>
          </a:graphicData>
        </a:graphic>
      </p:graphicFrame>
    </p:spTree>
    <p:extLst>
      <p:ext uri="{BB962C8B-B14F-4D97-AF65-F5344CB8AC3E}">
        <p14:creationId xmlns:p14="http://schemas.microsoft.com/office/powerpoint/2010/main" val="33175966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F2</a:t>
            </a:r>
            <a:r>
              <a:rPr lang="en-US" dirty="0"/>
              <a:t/>
            </a:r>
            <a:br>
              <a:rPr lang="en-US" dirty="0"/>
            </a:br>
            <a:r>
              <a:rPr lang="en-US" dirty="0"/>
              <a:t>Performer</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67393892"/>
              </p:ext>
            </p:extLst>
          </p:nvPr>
        </p:nvGraphicFramePr>
        <p:xfrm>
          <a:off x="380998" y="1904999"/>
          <a:ext cx="8077202" cy="3657599"/>
        </p:xfrm>
        <a:graphic>
          <a:graphicData uri="http://schemas.openxmlformats.org/drawingml/2006/table">
            <a:tbl>
              <a:tblPr>
                <a:tableStyleId>{5C22544A-7EE6-4342-B048-85BDC9FD1C3A}</a:tableStyleId>
              </a:tblPr>
              <a:tblGrid>
                <a:gridCol w="1940560"/>
                <a:gridCol w="745067"/>
                <a:gridCol w="745067"/>
                <a:gridCol w="501227"/>
                <a:gridCol w="650240"/>
                <a:gridCol w="1544321"/>
                <a:gridCol w="650240"/>
                <a:gridCol w="650240"/>
                <a:gridCol w="650240"/>
              </a:tblGrid>
              <a:tr h="453613">
                <a:tc>
                  <a:txBody>
                    <a:bodyPr/>
                    <a:lstStyle/>
                    <a:p>
                      <a:pPr algn="ctr" fontAlgn="b"/>
                      <a:r>
                        <a:rPr lang="en-US" sz="1050" u="none" strike="noStrike" dirty="0">
                          <a:effectLst/>
                        </a:rPr>
                        <a:t>F2 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a:effectLst/>
                        </a:rPr>
                        <a:t>112829.500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388482.500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-10.133</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perform.</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FR2</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230</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9.08E-22</a:t>
                      </a:r>
                      <a:endParaRPr lang="en-US" sz="1050" b="0" i="0" u="none" strike="noStrike">
                        <a:solidFill>
                          <a:srgbClr val="000000"/>
                        </a:solidFill>
                        <a:effectLst/>
                        <a:latin typeface="Calibri"/>
                      </a:endParaRPr>
                    </a:p>
                  </a:txBody>
                  <a:tcPr marL="9525" marR="9525" marT="9525" marB="0" anchor="b"/>
                </a:tc>
              </a:tr>
              <a:tr h="893480">
                <a:tc>
                  <a:txBody>
                    <a:bodyPr/>
                    <a:lstStyle/>
                    <a:p>
                      <a:pPr algn="ctr" fontAlgn="b"/>
                      <a:r>
                        <a:rPr lang="en-US" sz="1050" u="none" strike="noStrike" dirty="0">
                          <a:effectLst/>
                        </a:rPr>
                        <a:t>F2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121086.500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396739.500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-8.958</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perform.</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224</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7.44E-17</a:t>
                      </a:r>
                      <a:endParaRPr lang="en-US" sz="1050" b="0" i="0" u="none" strike="noStrike">
                        <a:solidFill>
                          <a:srgbClr val="000000"/>
                        </a:solidFill>
                        <a:effectLst/>
                        <a:latin typeface="Calibri"/>
                      </a:endParaRPr>
                    </a:p>
                  </a:txBody>
                  <a:tcPr marL="9525" marR="9525" marT="9525" marB="0" anchor="b"/>
                </a:tc>
              </a:tr>
              <a:tr h="453613">
                <a:tc>
                  <a:txBody>
                    <a:bodyPr/>
                    <a:lstStyle/>
                    <a:p>
                      <a:pPr algn="ctr" fontAlgn="b"/>
                      <a:r>
                        <a:rPr lang="en-US" sz="1050" u="none" strike="noStrike">
                          <a:effectLst/>
                        </a:rPr>
                        <a:t>F2 Statement: I communicate effectively in other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135394.000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408824.000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-6.502</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perform.</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204</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1.62E-08</a:t>
                      </a:r>
                      <a:endParaRPr lang="en-US" sz="1050" b="0" i="0" u="none" strike="noStrike">
                        <a:solidFill>
                          <a:srgbClr val="000000"/>
                        </a:solidFill>
                        <a:effectLst/>
                        <a:latin typeface="Calibri"/>
                      </a:endParaRPr>
                    </a:p>
                  </a:txBody>
                  <a:tcPr marL="9525" marR="9525" marT="9525" marB="0" anchor="b"/>
                </a:tc>
              </a:tr>
              <a:tr h="673546">
                <a:tc>
                  <a:txBody>
                    <a:bodyPr/>
                    <a:lstStyle/>
                    <a:p>
                      <a:pPr algn="ctr" fontAlgn="b"/>
                      <a:r>
                        <a:rPr lang="en-US" sz="1050" u="none" strike="noStrike">
                          <a:effectLst/>
                        </a:rPr>
                        <a:t>F2 Statement: I am able to do complicated things in intentional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139357.000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417242.000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-5.921</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perform.</a:t>
                      </a:r>
                      <a:endParaRPr lang="en-US" sz="1050" b="0" i="0" u="none" strike="noStrike" dirty="0">
                        <a:solidFill>
                          <a:srgbClr val="000000"/>
                        </a:solidFill>
                        <a:effectLst/>
                        <a:latin typeface="Arial"/>
                      </a:endParaRPr>
                    </a:p>
                  </a:txBody>
                  <a:tcPr marL="9525" marR="9525" marT="9525" marB="0"/>
                </a:tc>
                <a:tc>
                  <a:txBody>
                    <a:bodyPr/>
                    <a:lstStyle/>
                    <a:p>
                      <a:pPr algn="l" fontAlgn="t"/>
                      <a:r>
                        <a:rPr lang="en-US" sz="1050" u="none" strike="noStrike" dirty="0">
                          <a:effectLst/>
                        </a:rPr>
                        <a:t>FR2</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dirty="0">
                          <a:effectLst/>
                        </a:rPr>
                        <a:t>199</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a:effectLst/>
                        </a:rPr>
                        <a:t>6.36E-07</a:t>
                      </a:r>
                      <a:endParaRPr lang="en-US" sz="1050" b="0" i="0" u="none" strike="noStrike">
                        <a:solidFill>
                          <a:srgbClr val="000000"/>
                        </a:solidFill>
                        <a:effectLst/>
                        <a:latin typeface="Calibri"/>
                      </a:endParaRPr>
                    </a:p>
                  </a:txBody>
                  <a:tcPr marL="9525" marR="9525" marT="9525" marB="0" anchor="b"/>
                </a:tc>
              </a:tr>
              <a:tr h="453613">
                <a:tc>
                  <a:txBody>
                    <a:bodyPr/>
                    <a:lstStyle/>
                    <a:p>
                      <a:pPr algn="ctr" fontAlgn="b"/>
                      <a:r>
                        <a:rPr lang="en-US" sz="1050" u="none" strike="noStrike">
                          <a:effectLst/>
                        </a:rPr>
                        <a:t>F2 Statement: I communicate effectively through speaking.</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141387.500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414817.500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-5.240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perform.</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dirty="0">
                          <a:effectLst/>
                        </a:rPr>
                        <a:t>191</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3.07E-05</a:t>
                      </a:r>
                      <a:endParaRPr lang="en-US" sz="1050" b="0" i="0" u="none" strike="noStrike" dirty="0">
                        <a:solidFill>
                          <a:srgbClr val="000000"/>
                        </a:solidFill>
                        <a:effectLst/>
                        <a:latin typeface="Calibri"/>
                      </a:endParaRPr>
                    </a:p>
                  </a:txBody>
                  <a:tcPr marL="9525" marR="9525" marT="9525" marB="0" anchor="b"/>
                </a:tc>
              </a:tr>
              <a:tr h="729734">
                <a:tc>
                  <a:txBody>
                    <a:bodyPr/>
                    <a:lstStyle/>
                    <a:p>
                      <a:pPr algn="ctr" fontAlgn="b"/>
                      <a:r>
                        <a:rPr lang="en-US" sz="1050" u="none" strike="noStrike">
                          <a:effectLst/>
                        </a:rPr>
                        <a:t>F2 Statement: I am comfortable explaining complicated and abstract ideas.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148391.500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425531.500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-4.094</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perform.</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166</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dirty="0">
                          <a:effectLst/>
                        </a:rPr>
                        <a:t>0.007029</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8981535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SR</a:t>
            </a:r>
            <a:r>
              <a:rPr lang="en-US" dirty="0"/>
              <a:t/>
            </a:r>
            <a:br>
              <a:rPr lang="en-US" dirty="0"/>
            </a:br>
            <a:r>
              <a:rPr lang="en-US" dirty="0"/>
              <a:t>Performer</a:t>
            </a:r>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710066945"/>
              </p:ext>
            </p:extLst>
          </p:nvPr>
        </p:nvGraphicFramePr>
        <p:xfrm>
          <a:off x="457200" y="2362201"/>
          <a:ext cx="8229601" cy="2258660"/>
        </p:xfrm>
        <a:graphic>
          <a:graphicData uri="http://schemas.openxmlformats.org/drawingml/2006/table">
            <a:tbl>
              <a:tblPr>
                <a:tableStyleId>{5C22544A-7EE6-4342-B048-85BDC9FD1C3A}</a:tableStyleId>
              </a:tblPr>
              <a:tblGrid>
                <a:gridCol w="2075395"/>
                <a:gridCol w="659808"/>
                <a:gridCol w="659808"/>
                <a:gridCol w="575832"/>
                <a:gridCol w="575832"/>
                <a:gridCol w="1715500"/>
                <a:gridCol w="575832"/>
                <a:gridCol w="815762"/>
                <a:gridCol w="575832"/>
              </a:tblGrid>
              <a:tr h="525970">
                <a:tc>
                  <a:txBody>
                    <a:bodyPr/>
                    <a:lstStyle/>
                    <a:p>
                      <a:pPr algn="ctr" fontAlgn="b"/>
                      <a:r>
                        <a:rPr lang="en-US" sz="1050" u="none" strike="noStrike" dirty="0">
                          <a:effectLst/>
                        </a:rPr>
                        <a:t>SR Statement: I communicate effectively through art.</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dirty="0">
                          <a:effectLst/>
                        </a:rPr>
                        <a:t>103171.000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a:effectLst/>
                        </a:rPr>
                        <a:t>425174.000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-10.148</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a:effectLst/>
                        </a:rPr>
                        <a:t>a. Grouping Variable: SR Identity: I perform.</a:t>
                      </a:r>
                      <a:endParaRPr lang="en-US" sz="1050" b="0" i="0" u="none" strike="noStrike">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231</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7.84E-22</a:t>
                      </a:r>
                      <a:endParaRPr lang="en-US" sz="1050" b="0" i="0" u="none" strike="noStrike">
                        <a:solidFill>
                          <a:srgbClr val="000000"/>
                        </a:solidFill>
                        <a:effectLst/>
                        <a:latin typeface="Calibri"/>
                      </a:endParaRPr>
                    </a:p>
                  </a:txBody>
                  <a:tcPr marL="8997" marR="8997" marT="8997" marB="0" anchor="b"/>
                </a:tc>
              </a:tr>
              <a:tr h="987832">
                <a:tc>
                  <a:txBody>
                    <a:bodyPr/>
                    <a:lstStyle/>
                    <a:p>
                      <a:pPr algn="ctr" fontAlgn="b"/>
                      <a:r>
                        <a:rPr lang="en-US" sz="1050" u="none" strike="noStrike" dirty="0">
                          <a:effectLst/>
                        </a:rPr>
                        <a:t>SR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a:effectLst/>
                        </a:rPr>
                        <a:t>112505.500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dirty="0">
                          <a:effectLst/>
                        </a:rPr>
                        <a:t>433706.500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-8.636</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perform.</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222</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1.3E-15</a:t>
                      </a:r>
                      <a:endParaRPr lang="en-US" sz="1050" b="0" i="0" u="none" strike="noStrike">
                        <a:solidFill>
                          <a:srgbClr val="000000"/>
                        </a:solidFill>
                        <a:effectLst/>
                        <a:latin typeface="Calibri"/>
                      </a:endParaRPr>
                    </a:p>
                  </a:txBody>
                  <a:tcPr marL="8997" marR="8997" marT="8997" marB="0" anchor="b"/>
                </a:tc>
              </a:tr>
              <a:tr h="744858">
                <a:tc>
                  <a:txBody>
                    <a:bodyPr/>
                    <a:lstStyle/>
                    <a:p>
                      <a:pPr algn="ctr" fontAlgn="b"/>
                      <a:r>
                        <a:rPr lang="en-US" sz="1050" u="none" strike="noStrike">
                          <a:effectLst/>
                        </a:rPr>
                        <a:t>SR Statement: I am able to do complicated things in intentional ways.</a:t>
                      </a:r>
                      <a:endParaRPr lang="en-US" sz="1050" b="0" i="0" u="none" strike="noStrike">
                        <a:solidFill>
                          <a:srgbClr val="000000"/>
                        </a:solidFill>
                        <a:effectLst/>
                        <a:latin typeface="Arial"/>
                      </a:endParaRPr>
                    </a:p>
                  </a:txBody>
                  <a:tcPr marL="8997" marR="8997" marT="8997" marB="0" anchor="b"/>
                </a:tc>
                <a:tc>
                  <a:txBody>
                    <a:bodyPr/>
                    <a:lstStyle/>
                    <a:p>
                      <a:pPr algn="r" fontAlgn="ctr"/>
                      <a:r>
                        <a:rPr lang="en-US" sz="1050" u="none" strike="noStrike">
                          <a:effectLst/>
                        </a:rPr>
                        <a:t>134967.000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457773.000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-4.503</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perform.</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dirty="0">
                          <a:effectLst/>
                        </a:rPr>
                        <a:t>SR</a:t>
                      </a:r>
                      <a:endParaRPr lang="en-US" sz="1050" b="0" i="0" u="none" strike="noStrike" dirty="0">
                        <a:solidFill>
                          <a:srgbClr val="000000"/>
                        </a:solidFill>
                        <a:effectLst/>
                        <a:latin typeface="Arial"/>
                      </a:endParaRPr>
                    </a:p>
                  </a:txBody>
                  <a:tcPr marL="8997" marR="8997" marT="8997" marB="0"/>
                </a:tc>
                <a:tc>
                  <a:txBody>
                    <a:bodyPr/>
                    <a:lstStyle/>
                    <a:p>
                      <a:pPr algn="r" fontAlgn="b"/>
                      <a:r>
                        <a:rPr lang="en-US" sz="1050" u="none" strike="noStrike" dirty="0">
                          <a:effectLst/>
                        </a:rPr>
                        <a:t>174</a:t>
                      </a:r>
                      <a:endParaRPr lang="en-US" sz="1050" b="0" i="0" u="none" strike="noStrike" dirty="0">
                        <a:solidFill>
                          <a:srgbClr val="000000"/>
                        </a:solidFill>
                        <a:effectLst/>
                        <a:latin typeface="Calibri"/>
                      </a:endParaRPr>
                    </a:p>
                  </a:txBody>
                  <a:tcPr marL="8997" marR="8997" marT="8997" marB="0" anchor="b"/>
                </a:tc>
                <a:tc>
                  <a:txBody>
                    <a:bodyPr/>
                    <a:lstStyle/>
                    <a:p>
                      <a:pPr algn="r" fontAlgn="b"/>
                      <a:r>
                        <a:rPr lang="en-US" sz="1050" u="none" strike="noStrike" dirty="0">
                          <a:effectLst/>
                        </a:rPr>
                        <a:t>0.001164</a:t>
                      </a:r>
                      <a:endParaRPr lang="en-US" sz="1050" b="0" i="0" u="none" strike="noStrike" dirty="0">
                        <a:solidFill>
                          <a:srgbClr val="000000"/>
                        </a:solidFill>
                        <a:effectLst/>
                        <a:latin typeface="Calibri"/>
                      </a:endParaRPr>
                    </a:p>
                  </a:txBody>
                  <a:tcPr marL="8997" marR="8997" marT="8997" marB="0" anchor="b"/>
                </a:tc>
              </a:tr>
            </a:tbl>
          </a:graphicData>
        </a:graphic>
      </p:graphicFrame>
    </p:spTree>
    <p:extLst>
      <p:ext uri="{BB962C8B-B14F-4D97-AF65-F5344CB8AC3E}">
        <p14:creationId xmlns:p14="http://schemas.microsoft.com/office/powerpoint/2010/main" val="25830385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FR1</a:t>
            </a:r>
            <a:r>
              <a:rPr lang="en-US" dirty="0"/>
              <a:t/>
            </a:r>
            <a:br>
              <a:rPr lang="en-US" dirty="0"/>
            </a:br>
            <a:r>
              <a:rPr lang="en-US" dirty="0" smtClean="0"/>
              <a:t>Visual Artist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902438251"/>
              </p:ext>
            </p:extLst>
          </p:nvPr>
        </p:nvGraphicFramePr>
        <p:xfrm>
          <a:off x="304800" y="1600200"/>
          <a:ext cx="8185148" cy="3962400"/>
        </p:xfrm>
        <a:graphic>
          <a:graphicData uri="http://schemas.openxmlformats.org/drawingml/2006/table">
            <a:tbl>
              <a:tblPr>
                <a:tableStyleId>{5C22544A-7EE6-4342-B048-85BDC9FD1C3A}</a:tableStyleId>
              </a:tblPr>
              <a:tblGrid>
                <a:gridCol w="2257629"/>
                <a:gridCol w="729337"/>
                <a:gridCol w="795640"/>
                <a:gridCol w="636512"/>
                <a:gridCol w="636512"/>
                <a:gridCol w="1219982"/>
                <a:gridCol w="636512"/>
                <a:gridCol w="636512"/>
                <a:gridCol w="636512"/>
              </a:tblGrid>
              <a:tr h="660400">
                <a:tc>
                  <a:txBody>
                    <a:bodyPr/>
                    <a:lstStyle/>
                    <a:p>
                      <a:pPr algn="ctr" fontAlgn="b"/>
                      <a:r>
                        <a:rPr lang="en-US" sz="1050" u="none" strike="noStrike" dirty="0">
                          <a:effectLst/>
                        </a:rPr>
                        <a:t>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a:effectLst/>
                        </a:rPr>
                        <a:t>322061.000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1923216.000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-19.400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240</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1.84E-81</a:t>
                      </a:r>
                      <a:endParaRPr lang="en-US" sz="1050" b="0" i="0" u="none" strike="noStrike">
                        <a:solidFill>
                          <a:srgbClr val="000000"/>
                        </a:solidFill>
                        <a:effectLst/>
                        <a:latin typeface="Calibri"/>
                      </a:endParaRPr>
                    </a:p>
                  </a:txBody>
                  <a:tcPr marL="9525" marR="9525" marT="9525" marB="0" anchor="b"/>
                </a:tc>
              </a:tr>
              <a:tr h="660400">
                <a:tc>
                  <a:txBody>
                    <a:bodyPr/>
                    <a:lstStyle/>
                    <a:p>
                      <a:pPr algn="ctr" fontAlgn="b"/>
                      <a:r>
                        <a:rPr lang="en-US" sz="1050" u="none" strike="noStrike" dirty="0">
                          <a:effectLst/>
                        </a:rPr>
                        <a:t>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466652.500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2067807.500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-9.957</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FR1</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229</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5.38E-21</a:t>
                      </a:r>
                      <a:endParaRPr lang="en-US" sz="1050" b="0" i="0" u="none" strike="noStrike">
                        <a:solidFill>
                          <a:srgbClr val="000000"/>
                        </a:solidFill>
                        <a:effectLst/>
                        <a:latin typeface="Calibri"/>
                      </a:endParaRPr>
                    </a:p>
                  </a:txBody>
                  <a:tcPr marL="9525" marR="9525" marT="9525" marB="0" anchor="b"/>
                </a:tc>
              </a:tr>
              <a:tr h="660400">
                <a:tc>
                  <a:txBody>
                    <a:bodyPr/>
                    <a:lstStyle/>
                    <a:p>
                      <a:pPr algn="ctr" fontAlgn="b"/>
                      <a:r>
                        <a:rPr lang="en-US" sz="1050" u="none" strike="noStrike">
                          <a:effectLst/>
                        </a:rPr>
                        <a:t>Statement: I am able to do complicated things in intentional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494639.000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2095794.000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-8.369</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Identity: I am a visual artist.</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a:effectLst/>
                        </a:rPr>
                        <a:t>FR1</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219</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1.28E-14</a:t>
                      </a:r>
                      <a:endParaRPr lang="en-US" sz="1050" b="0" i="0" u="none" strike="noStrike">
                        <a:solidFill>
                          <a:srgbClr val="000000"/>
                        </a:solidFill>
                        <a:effectLst/>
                        <a:latin typeface="Calibri"/>
                      </a:endParaRPr>
                    </a:p>
                  </a:txBody>
                  <a:tcPr marL="9525" marR="9525" marT="9525" marB="0" anchor="b"/>
                </a:tc>
              </a:tr>
              <a:tr h="660400">
                <a:tc>
                  <a:txBody>
                    <a:bodyPr/>
                    <a:lstStyle/>
                    <a:p>
                      <a:pPr algn="ctr" fontAlgn="b"/>
                      <a:r>
                        <a:rPr lang="en-US" sz="1050" u="none" strike="noStrike">
                          <a:effectLst/>
                        </a:rPr>
                        <a:t>Statement: I communicate effectively through writing.</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535951.500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2137106.500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-5.221</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Identity: I am a visual artist.</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dirty="0">
                          <a:effectLst/>
                        </a:rPr>
                        <a:t>FR1</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a:effectLst/>
                        </a:rPr>
                        <a:t>190</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3.39E-05</a:t>
                      </a:r>
                      <a:endParaRPr lang="en-US" sz="1050" b="0" i="0" u="none" strike="noStrike">
                        <a:solidFill>
                          <a:srgbClr val="000000"/>
                        </a:solidFill>
                        <a:effectLst/>
                        <a:latin typeface="Calibri"/>
                      </a:endParaRPr>
                    </a:p>
                  </a:txBody>
                  <a:tcPr marL="9525" marR="9525" marT="9525" marB="0" anchor="b"/>
                </a:tc>
              </a:tr>
              <a:tr h="660400">
                <a:tc>
                  <a:txBody>
                    <a:bodyPr/>
                    <a:lstStyle/>
                    <a:p>
                      <a:pPr algn="ctr" fontAlgn="b"/>
                      <a:r>
                        <a:rPr lang="en-US" sz="1050" u="none" strike="noStrike">
                          <a:effectLst/>
                        </a:rPr>
                        <a:t>Statement: I am comfortable explaining complicated and abstract ideas.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543848.000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2145003.000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-4.781</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dirty="0">
                          <a:effectLst/>
                        </a:rPr>
                        <a:t>FR1</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a:effectLst/>
                        </a:rPr>
                        <a:t>179</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0.000312</a:t>
                      </a:r>
                      <a:endParaRPr lang="en-US" sz="1050" b="0" i="0" u="none" strike="noStrike">
                        <a:solidFill>
                          <a:srgbClr val="000000"/>
                        </a:solidFill>
                        <a:effectLst/>
                        <a:latin typeface="Calibri"/>
                      </a:endParaRPr>
                    </a:p>
                  </a:txBody>
                  <a:tcPr marL="9525" marR="9525" marT="9525" marB="0" anchor="b"/>
                </a:tc>
              </a:tr>
              <a:tr h="660400">
                <a:tc>
                  <a:txBody>
                    <a:bodyPr/>
                    <a:lstStyle/>
                    <a:p>
                      <a:pPr algn="ctr" fontAlgn="b"/>
                      <a:r>
                        <a:rPr lang="en-US" sz="1050" u="none" strike="noStrike">
                          <a:effectLst/>
                        </a:rPr>
                        <a:t>Statement: I communicate effectively in other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560268.000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2161423.000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dirty="0">
                          <a:effectLst/>
                        </a:rPr>
                        <a:t>-3.883</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dirty="0">
                          <a:effectLst/>
                        </a:rPr>
                        <a:t>FR1</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dirty="0">
                          <a:effectLst/>
                        </a:rPr>
                        <a:t>160</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0.016536</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8691405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FR2</a:t>
            </a:r>
            <a:r>
              <a:rPr lang="en-US" dirty="0"/>
              <a:t/>
            </a:r>
            <a:br>
              <a:rPr lang="en-US" dirty="0"/>
            </a:br>
            <a:r>
              <a:rPr lang="en-US" dirty="0"/>
              <a:t>Visual Artist</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61431880"/>
              </p:ext>
            </p:extLst>
          </p:nvPr>
        </p:nvGraphicFramePr>
        <p:xfrm>
          <a:off x="380998" y="1905001"/>
          <a:ext cx="8001003" cy="3581398"/>
        </p:xfrm>
        <a:graphic>
          <a:graphicData uri="http://schemas.openxmlformats.org/drawingml/2006/table">
            <a:tbl>
              <a:tblPr>
                <a:tableStyleId>{5C22544A-7EE6-4342-B048-85BDC9FD1C3A}</a:tableStyleId>
              </a:tblPr>
              <a:tblGrid>
                <a:gridCol w="1922253"/>
                <a:gridCol w="738038"/>
                <a:gridCol w="738038"/>
                <a:gridCol w="496498"/>
                <a:gridCol w="644106"/>
                <a:gridCol w="1529752"/>
                <a:gridCol w="644106"/>
                <a:gridCol w="644106"/>
                <a:gridCol w="644106"/>
              </a:tblGrid>
              <a:tr h="654349">
                <a:tc>
                  <a:txBody>
                    <a:bodyPr/>
                    <a:lstStyle/>
                    <a:p>
                      <a:pPr algn="ctr" fontAlgn="b"/>
                      <a:r>
                        <a:rPr lang="en-US" sz="1050" u="none" strike="noStrike" dirty="0">
                          <a:effectLst/>
                        </a:rPr>
                        <a:t>F2 Statement: I communicate effectively through art.</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a:effectLst/>
                        </a:rPr>
                        <a:t>78279.500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455425.500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-12.939</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236</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6.43E-36</a:t>
                      </a:r>
                      <a:endParaRPr lang="en-US" sz="1050" b="0" i="0" u="none" strike="noStrike">
                        <a:solidFill>
                          <a:srgbClr val="000000"/>
                        </a:solidFill>
                        <a:effectLst/>
                        <a:latin typeface="Calibri"/>
                      </a:endParaRPr>
                    </a:p>
                  </a:txBody>
                  <a:tcPr marL="9525" marR="9525" marT="9525" marB="0" anchor="b"/>
                </a:tc>
              </a:tr>
              <a:tr h="886098">
                <a:tc>
                  <a:txBody>
                    <a:bodyPr/>
                    <a:lstStyle/>
                    <a:p>
                      <a:pPr algn="ctr" fontAlgn="b"/>
                      <a:r>
                        <a:rPr lang="en-US" sz="1050" u="none" strike="noStrike" dirty="0">
                          <a:effectLst/>
                        </a:rPr>
                        <a:t>F2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9525" marR="9525" marT="9525" marB="0" anchor="b"/>
                </a:tc>
                <a:tc>
                  <a:txBody>
                    <a:bodyPr/>
                    <a:lstStyle/>
                    <a:p>
                      <a:pPr algn="r" fontAlgn="ctr"/>
                      <a:r>
                        <a:rPr lang="en-US" sz="1050" u="none" strike="noStrike" dirty="0">
                          <a:effectLst/>
                        </a:rPr>
                        <a:t>113315.500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492200.500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-6.260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am a visual artist.</a:t>
                      </a:r>
                      <a:endParaRPr lang="en-US" sz="1050" b="0" i="0" u="none" strike="noStrike" dirty="0">
                        <a:solidFill>
                          <a:srgbClr val="000000"/>
                        </a:solidFill>
                        <a:effectLst/>
                        <a:latin typeface="Arial"/>
                      </a:endParaRPr>
                    </a:p>
                  </a:txBody>
                  <a:tcPr marL="9525" marR="9525" marT="9525" marB="0"/>
                </a:tc>
                <a:tc>
                  <a:txBody>
                    <a:bodyPr/>
                    <a:lstStyle/>
                    <a:p>
                      <a:pPr algn="l" fontAlgn="t"/>
                      <a:r>
                        <a:rPr lang="en-US" sz="1050" u="none" strike="noStrike">
                          <a:effectLst/>
                        </a:rPr>
                        <a:t>FR2</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202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7.8E-08</a:t>
                      </a:r>
                      <a:endParaRPr lang="en-US" sz="1050" b="0" i="0" u="none" strike="noStrike">
                        <a:solidFill>
                          <a:srgbClr val="000000"/>
                        </a:solidFill>
                        <a:effectLst/>
                        <a:latin typeface="Calibri"/>
                      </a:endParaRPr>
                    </a:p>
                  </a:txBody>
                  <a:tcPr marL="9525" marR="9525" marT="9525" marB="0" anchor="b"/>
                </a:tc>
              </a:tr>
              <a:tr h="667981">
                <a:tc>
                  <a:txBody>
                    <a:bodyPr/>
                    <a:lstStyle/>
                    <a:p>
                      <a:pPr algn="ctr" fontAlgn="b"/>
                      <a:r>
                        <a:rPr lang="en-US" sz="1050" u="none" strike="noStrike">
                          <a:effectLst/>
                        </a:rPr>
                        <a:t>F2 Statement: I am able to do complicated things in intentional ways.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120993.000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503368.000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-4.998</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dirty="0">
                          <a:effectLst/>
                        </a:rPr>
                        <a:t>a. Grouping Variable: F2 Identity: I am a visual artist.</a:t>
                      </a:r>
                      <a:endParaRPr lang="en-US" sz="1050" b="0" i="0" u="none" strike="noStrike" dirty="0">
                        <a:solidFill>
                          <a:srgbClr val="000000"/>
                        </a:solidFill>
                        <a:effectLst/>
                        <a:latin typeface="Arial"/>
                      </a:endParaRPr>
                    </a:p>
                  </a:txBody>
                  <a:tcPr marL="9525" marR="9525" marT="9525" marB="0"/>
                </a:tc>
                <a:tc>
                  <a:txBody>
                    <a:bodyPr/>
                    <a:lstStyle/>
                    <a:p>
                      <a:pPr algn="l" fontAlgn="b"/>
                      <a:r>
                        <a:rPr lang="en-US" sz="1050" u="none" strike="noStrike">
                          <a:effectLst/>
                        </a:rPr>
                        <a:t>FR2</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185</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a:effectLst/>
                        </a:rPr>
                        <a:t>0.000107</a:t>
                      </a:r>
                      <a:endParaRPr lang="en-US" sz="1050" b="0" i="0" u="none" strike="noStrike">
                        <a:solidFill>
                          <a:srgbClr val="000000"/>
                        </a:solidFill>
                        <a:effectLst/>
                        <a:latin typeface="Calibri"/>
                      </a:endParaRPr>
                    </a:p>
                  </a:txBody>
                  <a:tcPr marL="9525" marR="9525" marT="9525" marB="0" anchor="b"/>
                </a:tc>
              </a:tr>
              <a:tr h="718621">
                <a:tc>
                  <a:txBody>
                    <a:bodyPr/>
                    <a:lstStyle/>
                    <a:p>
                      <a:pPr algn="ctr" fontAlgn="b"/>
                      <a:r>
                        <a:rPr lang="en-US" sz="1050" u="none" strike="noStrike">
                          <a:effectLst/>
                        </a:rPr>
                        <a:t>F2 Statement: I am comfortable explaining complicated and abstract ideas.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dirty="0">
                          <a:effectLst/>
                        </a:rPr>
                        <a:t>125925.000</a:t>
                      </a:r>
                      <a:endParaRPr lang="en-US" sz="1050" b="0" i="0" u="none" strike="noStrike" dirty="0">
                        <a:solidFill>
                          <a:srgbClr val="000000"/>
                        </a:solidFill>
                        <a:effectLst/>
                        <a:latin typeface="Arial"/>
                      </a:endParaRPr>
                    </a:p>
                  </a:txBody>
                  <a:tcPr marL="9525" marR="9525" marT="9525" marB="0" anchor="ctr"/>
                </a:tc>
                <a:tc>
                  <a:txBody>
                    <a:bodyPr/>
                    <a:lstStyle/>
                    <a:p>
                      <a:pPr algn="r" fontAlgn="ctr"/>
                      <a:r>
                        <a:rPr lang="en-US" sz="1050" u="none" strike="noStrike">
                          <a:effectLst/>
                        </a:rPr>
                        <a:t>505681.000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-3.912</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dirty="0">
                          <a:effectLst/>
                        </a:rPr>
                        <a:t>FR2</a:t>
                      </a:r>
                      <a:endParaRPr lang="en-US" sz="1050" b="0" i="0" u="none" strike="noStrike" dirty="0">
                        <a:solidFill>
                          <a:srgbClr val="000000"/>
                        </a:solidFill>
                        <a:effectLst/>
                        <a:latin typeface="Arial"/>
                      </a:endParaRPr>
                    </a:p>
                  </a:txBody>
                  <a:tcPr marL="9525" marR="9525" marT="9525" marB="0"/>
                </a:tc>
                <a:tc>
                  <a:txBody>
                    <a:bodyPr/>
                    <a:lstStyle/>
                    <a:p>
                      <a:pPr algn="r" fontAlgn="b"/>
                      <a:r>
                        <a:rPr lang="en-US" sz="1050" u="none" strike="noStrike" dirty="0">
                          <a:effectLst/>
                        </a:rPr>
                        <a:t>161</a:t>
                      </a:r>
                      <a:endParaRPr lang="en-US" sz="1050" b="0" i="0" u="none" strike="noStrike" dirty="0">
                        <a:solidFill>
                          <a:srgbClr val="000000"/>
                        </a:solidFill>
                        <a:effectLst/>
                        <a:latin typeface="Calibri"/>
                      </a:endParaRPr>
                    </a:p>
                  </a:txBody>
                  <a:tcPr marL="9525" marR="9525" marT="9525" marB="0" anchor="b"/>
                </a:tc>
                <a:tc>
                  <a:txBody>
                    <a:bodyPr/>
                    <a:lstStyle/>
                    <a:p>
                      <a:pPr algn="r" fontAlgn="b"/>
                      <a:r>
                        <a:rPr lang="en-US" sz="1050" u="none" strike="noStrike" dirty="0">
                          <a:effectLst/>
                        </a:rPr>
                        <a:t>0.014739</a:t>
                      </a:r>
                      <a:endParaRPr lang="en-US" sz="1050" b="0" i="0" u="none" strike="noStrike" dirty="0">
                        <a:solidFill>
                          <a:srgbClr val="000000"/>
                        </a:solidFill>
                        <a:effectLst/>
                        <a:latin typeface="Calibri"/>
                      </a:endParaRPr>
                    </a:p>
                  </a:txBody>
                  <a:tcPr marL="9525" marR="9525" marT="9525" marB="0" anchor="b"/>
                </a:tc>
              </a:tr>
              <a:tr h="654349">
                <a:tc>
                  <a:txBody>
                    <a:bodyPr/>
                    <a:lstStyle/>
                    <a:p>
                      <a:pPr algn="ctr" fontAlgn="b"/>
                      <a:r>
                        <a:rPr lang="en-US" sz="1050" u="none" strike="noStrike">
                          <a:effectLst/>
                        </a:rPr>
                        <a:t>F2 Statement: I work well in groups.</a:t>
                      </a:r>
                      <a:endParaRPr lang="en-US" sz="1050" b="0" i="0" u="none" strike="noStrike">
                        <a:solidFill>
                          <a:srgbClr val="000000"/>
                        </a:solidFill>
                        <a:effectLst/>
                        <a:latin typeface="Arial"/>
                      </a:endParaRPr>
                    </a:p>
                  </a:txBody>
                  <a:tcPr marL="9525" marR="9525" marT="9525" marB="0" anchor="b"/>
                </a:tc>
                <a:tc>
                  <a:txBody>
                    <a:bodyPr/>
                    <a:lstStyle/>
                    <a:p>
                      <a:pPr algn="r" fontAlgn="ctr"/>
                      <a:r>
                        <a:rPr lang="en-US" sz="1050" u="none" strike="noStrike">
                          <a:effectLst/>
                        </a:rPr>
                        <a:t>128369.500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184649.500</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-3.728</a:t>
                      </a:r>
                      <a:endParaRPr lang="en-US" sz="1050" b="0" i="0" u="none" strike="noStrike">
                        <a:solidFill>
                          <a:srgbClr val="000000"/>
                        </a:solidFill>
                        <a:effectLst/>
                        <a:latin typeface="Arial"/>
                      </a:endParaRPr>
                    </a:p>
                  </a:txBody>
                  <a:tcPr marL="9525" marR="9525" marT="9525"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9525" marR="9525" marT="9525" marB="0" anchor="ctr"/>
                </a:tc>
                <a:tc>
                  <a:txBody>
                    <a:bodyPr/>
                    <a:lstStyle/>
                    <a:p>
                      <a:pPr algn="l" fontAlgn="t"/>
                      <a:r>
                        <a:rPr lang="en-US" sz="1050" u="none" strike="noStrike">
                          <a:effectLst/>
                        </a:rPr>
                        <a:t>a. Grouping Variable: F2 Identity: I am a visual artist.</a:t>
                      </a:r>
                      <a:endParaRPr lang="en-US" sz="1050" b="0" i="0" u="none" strike="noStrike">
                        <a:solidFill>
                          <a:srgbClr val="000000"/>
                        </a:solidFill>
                        <a:effectLst/>
                        <a:latin typeface="Arial"/>
                      </a:endParaRPr>
                    </a:p>
                  </a:txBody>
                  <a:tcPr marL="9525" marR="9525" marT="9525" marB="0"/>
                </a:tc>
                <a:tc>
                  <a:txBody>
                    <a:bodyPr/>
                    <a:lstStyle/>
                    <a:p>
                      <a:pPr algn="l" fontAlgn="t"/>
                      <a:r>
                        <a:rPr lang="en-US" sz="1050" u="none" strike="noStrike">
                          <a:effectLst/>
                        </a:rPr>
                        <a:t>FR2</a:t>
                      </a:r>
                      <a:endParaRPr lang="en-US" sz="1050" b="0" i="0" u="none" strike="noStrike">
                        <a:solidFill>
                          <a:srgbClr val="000000"/>
                        </a:solidFill>
                        <a:effectLst/>
                        <a:latin typeface="Arial"/>
                      </a:endParaRPr>
                    </a:p>
                  </a:txBody>
                  <a:tcPr marL="9525" marR="9525" marT="9525" marB="0"/>
                </a:tc>
                <a:tc>
                  <a:txBody>
                    <a:bodyPr/>
                    <a:lstStyle/>
                    <a:p>
                      <a:pPr algn="r" fontAlgn="b"/>
                      <a:r>
                        <a:rPr lang="en-US" sz="1050" u="none" strike="noStrike">
                          <a:effectLst/>
                        </a:rPr>
                        <a:t>158</a:t>
                      </a:r>
                      <a:endParaRPr lang="en-US" sz="1050" b="0" i="0" u="none" strike="noStrike">
                        <a:solidFill>
                          <a:srgbClr val="000000"/>
                        </a:solidFill>
                        <a:effectLst/>
                        <a:latin typeface="Calibri"/>
                      </a:endParaRPr>
                    </a:p>
                  </a:txBody>
                  <a:tcPr marL="9525" marR="9525" marT="9525" marB="0" anchor="b"/>
                </a:tc>
                <a:tc>
                  <a:txBody>
                    <a:bodyPr/>
                    <a:lstStyle/>
                    <a:p>
                      <a:pPr algn="r" fontAlgn="b"/>
                      <a:r>
                        <a:rPr lang="en-US" sz="1050" u="none" strike="noStrike" dirty="0">
                          <a:effectLst/>
                        </a:rPr>
                        <a:t>0.030551</a:t>
                      </a:r>
                      <a:endParaRPr lang="en-US" sz="105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1381951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Characteristics</a:t>
            </a:r>
            <a:r>
              <a:rPr lang="en-US" dirty="0" smtClean="0"/>
              <a:t> </a:t>
            </a:r>
            <a:r>
              <a:rPr lang="en-US" dirty="0"/>
              <a:t>Findings </a:t>
            </a:r>
            <a:r>
              <a:rPr lang="en-US" dirty="0" smtClean="0"/>
              <a:t>SR</a:t>
            </a:r>
            <a:r>
              <a:rPr lang="en-US" dirty="0"/>
              <a:t/>
            </a:r>
            <a:br>
              <a:rPr lang="en-US" dirty="0"/>
            </a:br>
            <a:r>
              <a:rPr lang="en-US" dirty="0"/>
              <a:t>Visual Artist</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499400541"/>
              </p:ext>
            </p:extLst>
          </p:nvPr>
        </p:nvGraphicFramePr>
        <p:xfrm>
          <a:off x="304800" y="2286000"/>
          <a:ext cx="8382001" cy="3048000"/>
        </p:xfrm>
        <a:graphic>
          <a:graphicData uri="http://schemas.openxmlformats.org/drawingml/2006/table">
            <a:tbl>
              <a:tblPr>
                <a:tableStyleId>{5C22544A-7EE6-4342-B048-85BDC9FD1C3A}</a:tableStyleId>
              </a:tblPr>
              <a:tblGrid>
                <a:gridCol w="2113829"/>
                <a:gridCol w="672026"/>
                <a:gridCol w="672026"/>
                <a:gridCol w="586496"/>
                <a:gridCol w="586496"/>
                <a:gridCol w="1747268"/>
                <a:gridCol w="586496"/>
                <a:gridCol w="830868"/>
                <a:gridCol w="586496"/>
              </a:tblGrid>
              <a:tr h="613939">
                <a:tc>
                  <a:txBody>
                    <a:bodyPr/>
                    <a:lstStyle/>
                    <a:p>
                      <a:pPr algn="ctr" fontAlgn="b"/>
                      <a:r>
                        <a:rPr lang="en-US" sz="1050" u="none" strike="noStrike" dirty="0">
                          <a:effectLst/>
                        </a:rPr>
                        <a:t>SR Statement: I communicate effectively through art.</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a:effectLst/>
                        </a:rPr>
                        <a:t>65380.500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496436.500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-12.796</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a:effectLst/>
                        </a:rPr>
                        <a:t>a. Grouping Variable: SR Identity: I am a visual artist.</a:t>
                      </a:r>
                      <a:endParaRPr lang="en-US" sz="1050" b="0" i="0" u="none" strike="noStrike">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234</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4.01E-35</a:t>
                      </a:r>
                      <a:endParaRPr lang="en-US" sz="1050" b="0" i="0" u="none" strike="noStrike">
                        <a:solidFill>
                          <a:srgbClr val="000000"/>
                        </a:solidFill>
                        <a:effectLst/>
                        <a:latin typeface="Calibri"/>
                      </a:endParaRPr>
                    </a:p>
                  </a:txBody>
                  <a:tcPr marL="8997" marR="8997" marT="8997" marB="0" anchor="b"/>
                </a:tc>
              </a:tr>
              <a:tr h="1037678">
                <a:tc>
                  <a:txBody>
                    <a:bodyPr/>
                    <a:lstStyle/>
                    <a:p>
                      <a:pPr algn="ctr" fontAlgn="b"/>
                      <a:r>
                        <a:rPr lang="en-US" sz="1050" u="none" strike="noStrike" dirty="0">
                          <a:effectLst/>
                        </a:rPr>
                        <a:t>SR Statement: I find it easy to use information and skills gotten from my interest in art in other areas of my life.</a:t>
                      </a:r>
                      <a:endParaRPr lang="en-US" sz="1050" b="0" i="0" u="none" strike="noStrike" dirty="0">
                        <a:solidFill>
                          <a:srgbClr val="000000"/>
                        </a:solidFill>
                        <a:effectLst/>
                        <a:latin typeface="Arial"/>
                      </a:endParaRPr>
                    </a:p>
                  </a:txBody>
                  <a:tcPr marL="8997" marR="8997" marT="8997" marB="0" anchor="b"/>
                </a:tc>
                <a:tc>
                  <a:txBody>
                    <a:bodyPr/>
                    <a:lstStyle/>
                    <a:p>
                      <a:pPr algn="r" fontAlgn="ctr"/>
                      <a:r>
                        <a:rPr lang="en-US" sz="1050" u="none" strike="noStrike">
                          <a:effectLst/>
                        </a:rPr>
                        <a:t>90437.000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dirty="0">
                          <a:effectLst/>
                        </a:rPr>
                        <a:t>520565.000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a:effectLst/>
                        </a:rPr>
                        <a:t>-7.693</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a:effectLst/>
                        </a:rPr>
                        <a:t>a. Grouping Variable: SR Identity: I am a visual artist.</a:t>
                      </a:r>
                      <a:endParaRPr lang="en-US" sz="1050" b="0" i="0" u="none" strike="noStrike">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213</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3.07E-12</a:t>
                      </a:r>
                      <a:endParaRPr lang="en-US" sz="1050" b="0" i="0" u="none" strike="noStrike">
                        <a:solidFill>
                          <a:srgbClr val="000000"/>
                        </a:solidFill>
                        <a:effectLst/>
                        <a:latin typeface="Calibri"/>
                      </a:endParaRPr>
                    </a:p>
                  </a:txBody>
                  <a:tcPr marL="8997" marR="8997" marT="8997" marB="0" anchor="b"/>
                </a:tc>
              </a:tr>
              <a:tr h="782444">
                <a:tc>
                  <a:txBody>
                    <a:bodyPr/>
                    <a:lstStyle/>
                    <a:p>
                      <a:pPr algn="ctr" fontAlgn="b"/>
                      <a:r>
                        <a:rPr lang="en-US" sz="1050" u="none" strike="noStrike">
                          <a:effectLst/>
                        </a:rPr>
                        <a:t>SR Statement: I am able to do complicated things in intentional ways.</a:t>
                      </a:r>
                      <a:endParaRPr lang="en-US" sz="1050" b="0" i="0" u="none" strike="noStrike">
                        <a:solidFill>
                          <a:srgbClr val="000000"/>
                        </a:solidFill>
                        <a:effectLst/>
                        <a:latin typeface="Arial"/>
                      </a:endParaRPr>
                    </a:p>
                  </a:txBody>
                  <a:tcPr marL="8997" marR="8997" marT="8997" marB="0" anchor="b"/>
                </a:tc>
                <a:tc>
                  <a:txBody>
                    <a:bodyPr/>
                    <a:lstStyle/>
                    <a:p>
                      <a:pPr algn="r" fontAlgn="ctr"/>
                      <a:r>
                        <a:rPr lang="en-US" sz="1050" u="none" strike="noStrike">
                          <a:effectLst/>
                        </a:rPr>
                        <a:t>102832.500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dirty="0">
                          <a:effectLst/>
                        </a:rPr>
                        <a:t>532960.500</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-5.292</a:t>
                      </a:r>
                      <a:endParaRPr lang="en-US" sz="1050" b="0" i="0" u="none" strike="noStrike" dirty="0">
                        <a:solidFill>
                          <a:srgbClr val="000000"/>
                        </a:solidFill>
                        <a:effectLst/>
                        <a:latin typeface="Arial"/>
                      </a:endParaRPr>
                    </a:p>
                  </a:txBody>
                  <a:tcPr marL="8997" marR="8997" marT="8997" marB="0" anchor="ctr"/>
                </a:tc>
                <a:tc>
                  <a:txBody>
                    <a:bodyPr/>
                    <a:lstStyle/>
                    <a:p>
                      <a:pPr algn="r" fontAlgn="ctr"/>
                      <a:r>
                        <a:rPr lang="en-US" sz="1050" u="none" strike="noStrike" dirty="0">
                          <a:effectLst/>
                        </a:rPr>
                        <a:t>.000</a:t>
                      </a:r>
                      <a:endParaRPr lang="en-US" sz="1050" b="0" i="0" u="none" strike="noStrike" dirty="0">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am a visual artist.</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a:effectLst/>
                        </a:rPr>
                        <a:t>SR</a:t>
                      </a:r>
                      <a:endParaRPr lang="en-US" sz="1050" b="0" i="0" u="none" strike="noStrike">
                        <a:solidFill>
                          <a:srgbClr val="000000"/>
                        </a:solidFill>
                        <a:effectLst/>
                        <a:latin typeface="Arial"/>
                      </a:endParaRPr>
                    </a:p>
                  </a:txBody>
                  <a:tcPr marL="8997" marR="8997" marT="8997" marB="0"/>
                </a:tc>
                <a:tc>
                  <a:txBody>
                    <a:bodyPr/>
                    <a:lstStyle/>
                    <a:p>
                      <a:pPr algn="r" fontAlgn="b"/>
                      <a:r>
                        <a:rPr lang="en-US" sz="1050" u="none" strike="noStrike">
                          <a:effectLst/>
                        </a:rPr>
                        <a:t>192</a:t>
                      </a:r>
                      <a:endParaRPr lang="en-US" sz="1050" b="0" i="0" u="none" strike="noStrike">
                        <a:solidFill>
                          <a:srgbClr val="000000"/>
                        </a:solidFill>
                        <a:effectLst/>
                        <a:latin typeface="Calibri"/>
                      </a:endParaRPr>
                    </a:p>
                  </a:txBody>
                  <a:tcPr marL="8997" marR="8997" marT="8997" marB="0" anchor="b"/>
                </a:tc>
                <a:tc>
                  <a:txBody>
                    <a:bodyPr/>
                    <a:lstStyle/>
                    <a:p>
                      <a:pPr algn="r" fontAlgn="b"/>
                      <a:r>
                        <a:rPr lang="en-US" sz="1050" u="none" strike="noStrike">
                          <a:effectLst/>
                        </a:rPr>
                        <a:t>2.32E-05</a:t>
                      </a:r>
                      <a:endParaRPr lang="en-US" sz="1050" b="0" i="0" u="none" strike="noStrike">
                        <a:solidFill>
                          <a:srgbClr val="000000"/>
                        </a:solidFill>
                        <a:effectLst/>
                        <a:latin typeface="Calibri"/>
                      </a:endParaRPr>
                    </a:p>
                  </a:txBody>
                  <a:tcPr marL="8997" marR="8997" marT="8997" marB="0" anchor="b"/>
                </a:tc>
              </a:tr>
              <a:tr h="613939">
                <a:tc>
                  <a:txBody>
                    <a:bodyPr/>
                    <a:lstStyle/>
                    <a:p>
                      <a:pPr algn="ctr" fontAlgn="b"/>
                      <a:r>
                        <a:rPr lang="en-US" sz="1050" u="none" strike="noStrike">
                          <a:effectLst/>
                        </a:rPr>
                        <a:t>SR Statement: I communicate effectively in other ways.</a:t>
                      </a:r>
                      <a:endParaRPr lang="en-US" sz="1050" b="0" i="0" u="none" strike="noStrike">
                        <a:solidFill>
                          <a:srgbClr val="000000"/>
                        </a:solidFill>
                        <a:effectLst/>
                        <a:latin typeface="Arial"/>
                      </a:endParaRPr>
                    </a:p>
                  </a:txBody>
                  <a:tcPr marL="8997" marR="8997" marT="8997" marB="0" anchor="b"/>
                </a:tc>
                <a:tc>
                  <a:txBody>
                    <a:bodyPr/>
                    <a:lstStyle/>
                    <a:p>
                      <a:pPr algn="r" fontAlgn="ctr"/>
                      <a:r>
                        <a:rPr lang="en-US" sz="1050" u="none" strike="noStrike">
                          <a:effectLst/>
                        </a:rPr>
                        <a:t>109634.500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538835.500</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-3.764</a:t>
                      </a:r>
                      <a:endParaRPr lang="en-US" sz="1050" b="0" i="0" u="none" strike="noStrike">
                        <a:solidFill>
                          <a:srgbClr val="000000"/>
                        </a:solidFill>
                        <a:effectLst/>
                        <a:latin typeface="Arial"/>
                      </a:endParaRPr>
                    </a:p>
                  </a:txBody>
                  <a:tcPr marL="8997" marR="8997" marT="8997" marB="0" anchor="ctr"/>
                </a:tc>
                <a:tc>
                  <a:txBody>
                    <a:bodyPr/>
                    <a:lstStyle/>
                    <a:p>
                      <a:pPr algn="r" fontAlgn="ctr"/>
                      <a:r>
                        <a:rPr lang="en-US" sz="1050" u="none" strike="noStrike">
                          <a:effectLst/>
                        </a:rPr>
                        <a:t>.000</a:t>
                      </a:r>
                      <a:endParaRPr lang="en-US" sz="1050" b="0" i="0" u="none" strike="noStrike">
                        <a:solidFill>
                          <a:srgbClr val="000000"/>
                        </a:solidFill>
                        <a:effectLst/>
                        <a:latin typeface="Arial"/>
                      </a:endParaRPr>
                    </a:p>
                  </a:txBody>
                  <a:tcPr marL="8997" marR="8997" marT="8997" marB="0" anchor="ctr"/>
                </a:tc>
                <a:tc>
                  <a:txBody>
                    <a:bodyPr/>
                    <a:lstStyle/>
                    <a:p>
                      <a:pPr algn="l" fontAlgn="t"/>
                      <a:r>
                        <a:rPr lang="en-US" sz="1050" u="none" strike="noStrike" dirty="0">
                          <a:effectLst/>
                        </a:rPr>
                        <a:t>a. Grouping Variable: SR Identity: I am a visual artist.</a:t>
                      </a:r>
                      <a:endParaRPr lang="en-US" sz="1050" b="0" i="0" u="none" strike="noStrike" dirty="0">
                        <a:solidFill>
                          <a:srgbClr val="000000"/>
                        </a:solidFill>
                        <a:effectLst/>
                        <a:latin typeface="Arial"/>
                      </a:endParaRPr>
                    </a:p>
                  </a:txBody>
                  <a:tcPr marL="8997" marR="8997" marT="8997" marB="0"/>
                </a:tc>
                <a:tc>
                  <a:txBody>
                    <a:bodyPr/>
                    <a:lstStyle/>
                    <a:p>
                      <a:pPr algn="l" fontAlgn="t"/>
                      <a:r>
                        <a:rPr lang="en-US" sz="1050" u="none" strike="noStrike" dirty="0">
                          <a:effectLst/>
                        </a:rPr>
                        <a:t>SR</a:t>
                      </a:r>
                      <a:endParaRPr lang="en-US" sz="1050" b="0" i="0" u="none" strike="noStrike" dirty="0">
                        <a:solidFill>
                          <a:srgbClr val="000000"/>
                        </a:solidFill>
                        <a:effectLst/>
                        <a:latin typeface="Arial"/>
                      </a:endParaRPr>
                    </a:p>
                  </a:txBody>
                  <a:tcPr marL="8997" marR="8997" marT="8997" marB="0"/>
                </a:tc>
                <a:tc>
                  <a:txBody>
                    <a:bodyPr/>
                    <a:lstStyle/>
                    <a:p>
                      <a:pPr algn="r" fontAlgn="b"/>
                      <a:r>
                        <a:rPr lang="en-US" sz="1050" u="none" strike="noStrike" dirty="0">
                          <a:effectLst/>
                        </a:rPr>
                        <a:t>159</a:t>
                      </a:r>
                      <a:endParaRPr lang="en-US" sz="1050" b="0" i="0" u="none" strike="noStrike" dirty="0">
                        <a:solidFill>
                          <a:srgbClr val="000000"/>
                        </a:solidFill>
                        <a:effectLst/>
                        <a:latin typeface="Calibri"/>
                      </a:endParaRPr>
                    </a:p>
                  </a:txBody>
                  <a:tcPr marL="8997" marR="8997" marT="8997" marB="0" anchor="b"/>
                </a:tc>
                <a:tc>
                  <a:txBody>
                    <a:bodyPr/>
                    <a:lstStyle/>
                    <a:p>
                      <a:pPr algn="r" fontAlgn="b"/>
                      <a:r>
                        <a:rPr lang="en-US" sz="1050" u="none" strike="noStrike" dirty="0">
                          <a:effectLst/>
                        </a:rPr>
                        <a:t>0.026578</a:t>
                      </a:r>
                      <a:endParaRPr lang="en-US" sz="1050" b="0" i="0" u="none" strike="noStrike" dirty="0">
                        <a:solidFill>
                          <a:srgbClr val="000000"/>
                        </a:solidFill>
                        <a:effectLst/>
                        <a:latin typeface="Calibri"/>
                      </a:endParaRPr>
                    </a:p>
                  </a:txBody>
                  <a:tcPr marL="8997" marR="8997" marT="8997" marB="0" anchor="b"/>
                </a:tc>
              </a:tr>
            </a:tbl>
          </a:graphicData>
        </a:graphic>
      </p:graphicFrame>
    </p:spTree>
    <p:extLst>
      <p:ext uri="{BB962C8B-B14F-4D97-AF65-F5344CB8AC3E}">
        <p14:creationId xmlns:p14="http://schemas.microsoft.com/office/powerpoint/2010/main" val="33351122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Kind Of Questions we can answer</a:t>
            </a:r>
            <a:endParaRPr lang="en-US" dirty="0"/>
          </a:p>
        </p:txBody>
      </p:sp>
      <p:sp>
        <p:nvSpPr>
          <p:cNvPr id="3" name="Content Placeholder 2"/>
          <p:cNvSpPr>
            <a:spLocks noGrp="1"/>
          </p:cNvSpPr>
          <p:nvPr>
            <p:ph sz="quarter" idx="1"/>
          </p:nvPr>
        </p:nvSpPr>
        <p:spPr/>
        <p:txBody>
          <a:bodyPr>
            <a:normAutofit/>
          </a:bodyPr>
          <a:lstStyle/>
          <a:p>
            <a:r>
              <a:rPr lang="en-US" dirty="0" smtClean="0"/>
              <a:t>With relatively simple modeling, we can look at how people with certain identities differ in GPA, self rated problem solving abilities, and many other areas.</a:t>
            </a:r>
          </a:p>
          <a:p>
            <a:pPr marL="0" indent="0">
              <a:buNone/>
            </a:pPr>
            <a:endParaRPr lang="en-US" dirty="0" smtClean="0"/>
          </a:p>
          <a:p>
            <a:r>
              <a:rPr lang="en-US" dirty="0" smtClean="0"/>
              <a:t>For example, </a:t>
            </a:r>
            <a:r>
              <a:rPr lang="en-US" i="1" dirty="0" smtClean="0"/>
              <a:t>do students who identified as musicians as freshmen differ in GPA, after adjusting for race and gender?  What about students who identified as musicians as seniors?</a:t>
            </a:r>
            <a:endParaRPr lang="en-US" dirty="0"/>
          </a:p>
        </p:txBody>
      </p:sp>
    </p:spTree>
    <p:extLst>
      <p:ext uri="{BB962C8B-B14F-4D97-AF65-F5344CB8AC3E}">
        <p14:creationId xmlns:p14="http://schemas.microsoft.com/office/powerpoint/2010/main" val="1660940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Arts Engagement Project</a:t>
            </a:r>
            <a:br>
              <a:rPr lang="en-US" dirty="0" smtClean="0"/>
            </a:br>
            <a:endParaRPr lang="en-US" dirty="0"/>
          </a:p>
        </p:txBody>
      </p:sp>
      <p:sp>
        <p:nvSpPr>
          <p:cNvPr id="3" name="Content Placeholder 2"/>
          <p:cNvSpPr>
            <a:spLocks noGrp="1"/>
          </p:cNvSpPr>
          <p:nvPr>
            <p:ph sz="quarter" idx="1"/>
          </p:nvPr>
        </p:nvSpPr>
        <p:spPr>
          <a:xfrm>
            <a:off x="381000" y="1143000"/>
            <a:ext cx="8229600" cy="5715000"/>
          </a:xfrm>
        </p:spPr>
        <p:txBody>
          <a:bodyPr>
            <a:normAutofit fontScale="62500" lnSpcReduction="20000"/>
          </a:bodyPr>
          <a:lstStyle/>
          <a:p>
            <a:r>
              <a:rPr lang="en-US" sz="4500" dirty="0" smtClean="0">
                <a:solidFill>
                  <a:schemeClr val="accent1">
                    <a:lumMod val="50000"/>
                  </a:schemeClr>
                </a:solidFill>
              </a:rPr>
              <a:t>UM Context</a:t>
            </a:r>
          </a:p>
          <a:p>
            <a:pPr lvl="1"/>
            <a:r>
              <a:rPr lang="en-US" sz="3400" dirty="0" smtClean="0"/>
              <a:t>University of Michigan</a:t>
            </a:r>
          </a:p>
          <a:p>
            <a:pPr lvl="2"/>
            <a:r>
              <a:rPr lang="en-US" sz="3400" dirty="0" smtClean="0"/>
              <a:t>Arts at Michigan Mission</a:t>
            </a:r>
          </a:p>
          <a:p>
            <a:pPr lvl="2"/>
            <a:r>
              <a:rPr lang="en-US" sz="3400" dirty="0" smtClean="0"/>
              <a:t>Perception/Reality of Arts Rich Campus Experience</a:t>
            </a:r>
          </a:p>
          <a:p>
            <a:pPr lvl="2"/>
            <a:r>
              <a:rPr lang="en-US" sz="3400" dirty="0" smtClean="0"/>
              <a:t>Growth, Demand and Competition for Arts Programming/Student </a:t>
            </a:r>
            <a:r>
              <a:rPr lang="en-US" sz="3400" dirty="0"/>
              <a:t>O</a:t>
            </a:r>
            <a:r>
              <a:rPr lang="en-US" sz="3400" dirty="0" smtClean="0"/>
              <a:t>rganizations</a:t>
            </a:r>
          </a:p>
          <a:p>
            <a:pPr lvl="3"/>
            <a:r>
              <a:rPr lang="en-US" sz="3000" dirty="0" smtClean="0"/>
              <a:t>~1500 Student Organizations/~ 200 Directly Engaged in the Arts</a:t>
            </a:r>
          </a:p>
          <a:p>
            <a:pPr lvl="2"/>
            <a:r>
              <a:rPr lang="en-US" sz="3400" dirty="0" smtClean="0"/>
              <a:t>Climate for Student Development through Arts Engagement</a:t>
            </a:r>
            <a:endParaRPr lang="en-US" sz="3000" dirty="0"/>
          </a:p>
          <a:p>
            <a:pPr lvl="2"/>
            <a:r>
              <a:rPr lang="en-US" sz="3400" dirty="0"/>
              <a:t>Interested in  Interactions between Curricular and Co-Curricular experiences</a:t>
            </a:r>
          </a:p>
          <a:p>
            <a:pPr lvl="3"/>
            <a:r>
              <a:rPr lang="en-US" sz="3400" dirty="0"/>
              <a:t>Liberal Arts </a:t>
            </a:r>
            <a:r>
              <a:rPr lang="en-US" sz="3400" dirty="0" smtClean="0"/>
              <a:t>Education/Student Expectations</a:t>
            </a:r>
          </a:p>
          <a:p>
            <a:pPr lvl="2"/>
            <a:r>
              <a:rPr lang="en-US" sz="3400" dirty="0" smtClean="0"/>
              <a:t>Data Driven Policy/Resource Recommendations</a:t>
            </a:r>
          </a:p>
          <a:p>
            <a:pPr lvl="3"/>
            <a:r>
              <a:rPr lang="en-US" sz="3000" dirty="0" smtClean="0"/>
              <a:t>Student Focus Groups 2010-2012</a:t>
            </a:r>
          </a:p>
          <a:p>
            <a:pPr lvl="4"/>
            <a:r>
              <a:rPr lang="en-US" sz="2900" dirty="0" smtClean="0"/>
              <a:t>88 </a:t>
            </a:r>
            <a:r>
              <a:rPr lang="en-US" sz="2900" dirty="0"/>
              <a:t>Student Leaders </a:t>
            </a:r>
          </a:p>
          <a:p>
            <a:pPr lvl="4"/>
            <a:r>
              <a:rPr lang="en-US" sz="2900" dirty="0"/>
              <a:t>33 Arts Organizations</a:t>
            </a:r>
          </a:p>
          <a:p>
            <a:pPr lvl="4"/>
            <a:r>
              <a:rPr lang="en-US" sz="2900" dirty="0" smtClean="0"/>
              <a:t>Importance to UM Education and Beyond</a:t>
            </a:r>
            <a:endParaRPr lang="en-US" sz="2900" dirty="0"/>
          </a:p>
          <a:p>
            <a:pPr lvl="2">
              <a:buNone/>
            </a:pPr>
            <a:endParaRPr lang="en-US" dirty="0" smtClean="0"/>
          </a:p>
        </p:txBody>
      </p:sp>
    </p:spTree>
    <p:extLst>
      <p:ext uri="{BB962C8B-B14F-4D97-AF65-F5344CB8AC3E}">
        <p14:creationId xmlns:p14="http://schemas.microsoft.com/office/powerpoint/2010/main" val="6783425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Results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53064692"/>
              </p:ext>
            </p:extLst>
          </p:nvPr>
        </p:nvGraphicFramePr>
        <p:xfrm>
          <a:off x="685800" y="1295400"/>
          <a:ext cx="5715000" cy="3460705"/>
        </p:xfrm>
        <a:graphic>
          <a:graphicData uri="http://schemas.openxmlformats.org/drawingml/2006/table">
            <a:tbl>
              <a:tblPr/>
              <a:tblGrid>
                <a:gridCol w="2090696"/>
                <a:gridCol w="1109704"/>
                <a:gridCol w="1143000"/>
                <a:gridCol w="609600"/>
                <a:gridCol w="762000"/>
              </a:tblGrid>
              <a:tr h="310930">
                <a:tc>
                  <a:txBody>
                    <a:bodyPr/>
                    <a:lstStyle/>
                    <a:p>
                      <a:pPr fontAlgn="t"/>
                      <a:r>
                        <a:rPr lang="en-US" sz="1200" b="0" i="0" dirty="0">
                          <a:solidFill>
                            <a:srgbClr val="000000"/>
                          </a:solidFill>
                          <a:effectLst/>
                          <a:latin typeface="Arial"/>
                        </a:rPr>
                        <a:t>Parameter</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dirty="0">
                          <a:solidFill>
                            <a:srgbClr val="000000"/>
                          </a:solidFill>
                          <a:effectLst/>
                          <a:latin typeface="Arial"/>
                        </a:rPr>
                        <a:t>Estimate</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dirty="0">
                          <a:solidFill>
                            <a:srgbClr val="000000"/>
                          </a:solidFill>
                          <a:effectLst/>
                          <a:latin typeface="Arial"/>
                        </a:rPr>
                        <a:t>Standard Error</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t Value</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Pr &gt; |t|</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310930">
                <a:tc>
                  <a:txBody>
                    <a:bodyPr/>
                    <a:lstStyle/>
                    <a:p>
                      <a:pPr fontAlgn="t"/>
                      <a:r>
                        <a:rPr lang="en-US" sz="1200" b="0" i="0">
                          <a:solidFill>
                            <a:srgbClr val="000000"/>
                          </a:solidFill>
                          <a:effectLst/>
                          <a:latin typeface="Arial"/>
                        </a:rPr>
                        <a:t>Intercept</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3.458998467</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0.07091936</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48.77</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&lt;.0001</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310930">
                <a:tc>
                  <a:txBody>
                    <a:bodyPr/>
                    <a:lstStyle/>
                    <a:p>
                      <a:pPr fontAlgn="t"/>
                      <a:r>
                        <a:rPr lang="en-US" sz="1200" b="0" i="0">
                          <a:solidFill>
                            <a:srgbClr val="000000"/>
                          </a:solidFill>
                          <a:effectLst/>
                          <a:latin typeface="Arial"/>
                        </a:rPr>
                        <a:t>Sex_Descrshort Female</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0.069181547</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0.07566871</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0.91</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0.3623</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443397">
                <a:tc>
                  <a:txBody>
                    <a:bodyPr/>
                    <a:lstStyle/>
                    <a:p>
                      <a:pPr fontAlgn="t"/>
                      <a:r>
                        <a:rPr lang="en-US" sz="1200" b="0" i="0" dirty="0" err="1">
                          <a:solidFill>
                            <a:srgbClr val="000000"/>
                          </a:solidFill>
                          <a:effectLst/>
                          <a:latin typeface="Arial"/>
                        </a:rPr>
                        <a:t>Ethnic_Group_Descrsh</a:t>
                      </a:r>
                      <a:r>
                        <a:rPr lang="en-US" sz="1200" b="0" i="0" dirty="0">
                          <a:solidFill>
                            <a:srgbClr val="000000"/>
                          </a:solidFill>
                          <a:effectLst/>
                          <a:latin typeface="Arial"/>
                        </a:rPr>
                        <a:t> 2 or</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-0.100710638</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0.16618520</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-0.61</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0.5456</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443397">
                <a:tc>
                  <a:txBody>
                    <a:bodyPr/>
                    <a:lstStyle/>
                    <a:p>
                      <a:pPr fontAlgn="t"/>
                      <a:r>
                        <a:rPr lang="en-US" sz="1200" b="0" i="0">
                          <a:solidFill>
                            <a:srgbClr val="000000"/>
                          </a:solidFill>
                          <a:effectLst/>
                          <a:latin typeface="Arial"/>
                        </a:rPr>
                        <a:t>Ethnic_Group_Descrsh Asian</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-0.037742480</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0.08654853</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-0.44</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0.6635</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443397">
                <a:tc>
                  <a:txBody>
                    <a:bodyPr/>
                    <a:lstStyle/>
                    <a:p>
                      <a:pPr fontAlgn="t"/>
                      <a:r>
                        <a:rPr lang="en-US" sz="1200" b="0" i="0">
                          <a:solidFill>
                            <a:srgbClr val="000000"/>
                          </a:solidFill>
                          <a:effectLst/>
                          <a:latin typeface="Arial"/>
                        </a:rPr>
                        <a:t>Ethnic_Group_Descrsh Black</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-0.422817774</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0.15284205</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-2.77</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0.0065</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443397">
                <a:tc>
                  <a:txBody>
                    <a:bodyPr/>
                    <a:lstStyle/>
                    <a:p>
                      <a:pPr fontAlgn="t"/>
                      <a:r>
                        <a:rPr lang="en-US" sz="1200" b="0" i="0">
                          <a:solidFill>
                            <a:srgbClr val="000000"/>
                          </a:solidFill>
                          <a:effectLst/>
                          <a:latin typeface="Arial"/>
                        </a:rPr>
                        <a:t>Ethnic_Group_Descrsh Hispa</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0.138906705</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0.18598747</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0.75</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0.4565</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443397">
                <a:tc>
                  <a:txBody>
                    <a:bodyPr/>
                    <a:lstStyle/>
                    <a:p>
                      <a:pPr fontAlgn="t"/>
                      <a:r>
                        <a:rPr lang="en-US" sz="1200" b="0" i="0">
                          <a:solidFill>
                            <a:srgbClr val="000000"/>
                          </a:solidFill>
                          <a:effectLst/>
                          <a:latin typeface="Arial"/>
                        </a:rPr>
                        <a:t>Ethnic_Group_Descrsh Not I</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-0.087786165</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0.21283751</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-0.41</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0.6807</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r h="310930">
                <a:tc>
                  <a:txBody>
                    <a:bodyPr/>
                    <a:lstStyle/>
                    <a:p>
                      <a:pPr fontAlgn="t"/>
                      <a:r>
                        <a:rPr lang="en-US" sz="1200" b="0" i="0" dirty="0">
                          <a:solidFill>
                            <a:srgbClr val="000000"/>
                          </a:solidFill>
                          <a:effectLst/>
                          <a:latin typeface="Arial"/>
                        </a:rPr>
                        <a:t>f1_identity_musician 0</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0.067413280</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0.06474394</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a:solidFill>
                            <a:srgbClr val="000000"/>
                          </a:solidFill>
                          <a:effectLst/>
                          <a:latin typeface="Arial"/>
                        </a:rPr>
                        <a:t>1.04</a:t>
                      </a:r>
                    </a:p>
                  </a:txBody>
                  <a:tcPr marL="22998" marR="22998" marT="22998" marB="22998">
                    <a:lnL w="9525" cap="flat" cmpd="sng" algn="ctr">
                      <a:solidFill>
                        <a:srgbClr val="C1C1C1"/>
                      </a:solidFill>
                      <a:prstDash val="solid"/>
                      <a:round/>
                      <a:headEnd type="none" w="med" len="med"/>
                      <a:tailEnd type="none" w="med" len="med"/>
                    </a:lnL>
                    <a:lnR w="9525" cap="flat" cmpd="sng" algn="ctr">
                      <a:solidFill>
                        <a:srgbClr val="C1C1C1"/>
                      </a:solidFill>
                      <a:prstDash val="solid"/>
                      <a:round/>
                      <a:headEnd type="none" w="med" len="med"/>
                      <a:tailEnd type="none" w="med" len="med"/>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c>
                  <a:txBody>
                    <a:bodyPr/>
                    <a:lstStyle/>
                    <a:p>
                      <a:pPr fontAlgn="t"/>
                      <a:r>
                        <a:rPr lang="en-US" sz="1200" b="0" i="0" dirty="0">
                          <a:solidFill>
                            <a:srgbClr val="000000"/>
                          </a:solidFill>
                          <a:effectLst/>
                          <a:latin typeface="Arial"/>
                        </a:rPr>
                        <a:t>0.2997</a:t>
                      </a:r>
                    </a:p>
                  </a:txBody>
                  <a:tcPr marL="22998" marR="22998" marT="22998" marB="22998">
                    <a:lnL w="9525" cap="flat" cmpd="sng" algn="ctr">
                      <a:solidFill>
                        <a:srgbClr val="C1C1C1"/>
                      </a:solidFill>
                      <a:prstDash val="solid"/>
                      <a:round/>
                      <a:headEnd type="none" w="med" len="med"/>
                      <a:tailEnd type="none" w="med" len="med"/>
                    </a:lnL>
                    <a:lnR>
                      <a:noFill/>
                    </a:lnR>
                    <a:lnT w="9525" cap="flat" cmpd="sng" algn="ctr">
                      <a:solidFill>
                        <a:srgbClr val="C1C1C1"/>
                      </a:solidFill>
                      <a:prstDash val="solid"/>
                      <a:round/>
                      <a:headEnd type="none" w="med" len="med"/>
                      <a:tailEnd type="none" w="med" len="med"/>
                    </a:lnT>
                    <a:lnB w="9525" cap="flat" cmpd="sng" algn="ctr">
                      <a:solidFill>
                        <a:srgbClr val="C1C1C1"/>
                      </a:solidFill>
                      <a:prstDash val="solid"/>
                      <a:round/>
                      <a:headEnd type="none" w="med" len="med"/>
                      <a:tailEnd type="none" w="med" len="med"/>
                    </a:lnB>
                    <a:solidFill>
                      <a:srgbClr val="FAFBFE"/>
                    </a:solidFill>
                  </a:tcPr>
                </a:tc>
              </a:tr>
            </a:tbl>
          </a:graphicData>
        </a:graphic>
      </p:graphicFrame>
      <p:sp>
        <p:nvSpPr>
          <p:cNvPr id="5" name="TextBox 4"/>
          <p:cNvSpPr txBox="1"/>
          <p:nvPr/>
        </p:nvSpPr>
        <p:spPr>
          <a:xfrm>
            <a:off x="838200" y="4953000"/>
            <a:ext cx="7924800" cy="1200329"/>
          </a:xfrm>
          <a:prstGeom prst="rect">
            <a:avLst/>
          </a:prstGeom>
          <a:noFill/>
        </p:spPr>
        <p:txBody>
          <a:bodyPr wrap="square" rtlCol="0">
            <a:spAutoFit/>
          </a:bodyPr>
          <a:lstStyle/>
          <a:p>
            <a:r>
              <a:rPr lang="en-US" sz="2400" dirty="0"/>
              <a:t>A</a:t>
            </a:r>
            <a:r>
              <a:rPr lang="en-US" sz="2400" dirty="0" smtClean="0"/>
              <a:t>mong the 200, those who identified as musicians as freshmen did not have significantly different GPAs that those who did not, after adjusting for sex and ethnicity.</a:t>
            </a:r>
            <a:endParaRPr lang="en-US" sz="2400" dirty="0"/>
          </a:p>
        </p:txBody>
      </p:sp>
    </p:spTree>
    <p:extLst>
      <p:ext uri="{BB962C8B-B14F-4D97-AF65-F5344CB8AC3E}">
        <p14:creationId xmlns:p14="http://schemas.microsoft.com/office/powerpoint/2010/main" val="14017633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t>Future Work</a:t>
            </a:r>
            <a:endParaRPr lang="en-US" dirty="0"/>
          </a:p>
        </p:txBody>
      </p:sp>
      <p:sp>
        <p:nvSpPr>
          <p:cNvPr id="3" name="Content Placeholder 2"/>
          <p:cNvSpPr>
            <a:spLocks noGrp="1"/>
          </p:cNvSpPr>
          <p:nvPr>
            <p:ph sz="quarter" idx="1"/>
          </p:nvPr>
        </p:nvSpPr>
        <p:spPr>
          <a:xfrm>
            <a:off x="3657600" y="1295400"/>
            <a:ext cx="5029200" cy="3048000"/>
          </a:xfrm>
        </p:spPr>
        <p:txBody>
          <a:bodyPr>
            <a:normAutofit/>
          </a:bodyPr>
          <a:lstStyle/>
          <a:p>
            <a:pPr marL="0" indent="0">
              <a:buNone/>
            </a:pPr>
            <a:r>
              <a:rPr lang="en-US" dirty="0" smtClean="0">
                <a:solidFill>
                  <a:schemeClr val="accent1">
                    <a:lumMod val="50000"/>
                  </a:schemeClr>
                </a:solidFill>
              </a:rPr>
              <a:t>Analysis</a:t>
            </a:r>
          </a:p>
          <a:p>
            <a:pPr lvl="1"/>
            <a:r>
              <a:rPr lang="en-US" dirty="0" smtClean="0"/>
              <a:t>Current Research Questions</a:t>
            </a:r>
          </a:p>
          <a:p>
            <a:pPr lvl="1"/>
            <a:r>
              <a:rPr lang="en-US" dirty="0" smtClean="0"/>
              <a:t>Senior Exit Interviews (~100)</a:t>
            </a:r>
          </a:p>
          <a:p>
            <a:pPr lvl="1"/>
            <a:r>
              <a:rPr lang="en-US" dirty="0" smtClean="0"/>
              <a:t>Reports/Publishing</a:t>
            </a:r>
          </a:p>
          <a:p>
            <a:pPr lvl="1"/>
            <a:r>
              <a:rPr lang="en-US" dirty="0" smtClean="0"/>
              <a:t>Small Study Follow-ups</a:t>
            </a:r>
          </a:p>
          <a:p>
            <a:pPr marL="914400" lvl="2" indent="0">
              <a:buNone/>
            </a:pPr>
            <a:endParaRPr lang="en-US" dirty="0" smtClean="0"/>
          </a:p>
          <a:p>
            <a:pPr lvl="2">
              <a:buNone/>
            </a:pPr>
            <a:endParaRPr lang="en-US" dirty="0" smtClean="0"/>
          </a:p>
          <a:p>
            <a:pPr lvl="2">
              <a:buNone/>
            </a:pPr>
            <a:endParaRPr lang="en-US" dirty="0" smtClean="0"/>
          </a:p>
          <a:p>
            <a:pPr lvl="2"/>
            <a:endParaRPr lang="en-US" dirty="0" smtClean="0"/>
          </a:p>
        </p:txBody>
      </p:sp>
      <p:pic>
        <p:nvPicPr>
          <p:cNvPr id="30722" name="Picture 2" descr="\\onsp-users.m.storage.umich.edu\onsp-users\homefolders\dlmexico\Desktop\np-11.jpg"/>
          <p:cNvPicPr>
            <a:picLocks noChangeAspect="1" noChangeArrowheads="1"/>
          </p:cNvPicPr>
          <p:nvPr/>
        </p:nvPicPr>
        <p:blipFill>
          <a:blip r:embed="rId2" cstate="print"/>
          <a:srcRect/>
          <a:stretch>
            <a:fillRect/>
          </a:stretch>
        </p:blipFill>
        <p:spPr bwMode="auto">
          <a:xfrm>
            <a:off x="152400" y="1324029"/>
            <a:ext cx="3503301" cy="2409771"/>
          </a:xfrm>
          <a:prstGeom prst="rect">
            <a:avLst/>
          </a:prstGeom>
          <a:noFill/>
        </p:spPr>
      </p:pic>
      <p:pic>
        <p:nvPicPr>
          <p:cNvPr id="30723" name="Picture 3" descr="\\onsp-users.m.storage.umich.edu\onsp-users\homefolders\dlmexico\Desktop\publications.jpg"/>
          <p:cNvPicPr>
            <a:picLocks noChangeAspect="1" noChangeArrowheads="1"/>
          </p:cNvPicPr>
          <p:nvPr/>
        </p:nvPicPr>
        <p:blipFill>
          <a:blip r:embed="rId3" cstate="print"/>
          <a:srcRect/>
          <a:stretch>
            <a:fillRect/>
          </a:stretch>
        </p:blipFill>
        <p:spPr bwMode="auto">
          <a:xfrm>
            <a:off x="4343400" y="4403611"/>
            <a:ext cx="4343400" cy="2378189"/>
          </a:xfrm>
          <a:prstGeom prst="rect">
            <a:avLst/>
          </a:prstGeom>
          <a:noFill/>
        </p:spPr>
      </p:pic>
      <p:sp>
        <p:nvSpPr>
          <p:cNvPr id="6" name="TextBox 5"/>
          <p:cNvSpPr txBox="1"/>
          <p:nvPr/>
        </p:nvSpPr>
        <p:spPr>
          <a:xfrm>
            <a:off x="228600" y="3962401"/>
            <a:ext cx="3962400" cy="2862322"/>
          </a:xfrm>
          <a:prstGeom prst="rect">
            <a:avLst/>
          </a:prstGeom>
          <a:noFill/>
        </p:spPr>
        <p:txBody>
          <a:bodyPr wrap="square" rtlCol="0">
            <a:spAutoFit/>
          </a:bodyPr>
          <a:lstStyle/>
          <a:p>
            <a:r>
              <a:rPr lang="en-US" sz="2000" dirty="0" smtClean="0">
                <a:solidFill>
                  <a:schemeClr val="accent1">
                    <a:lumMod val="50000"/>
                  </a:schemeClr>
                </a:solidFill>
              </a:rPr>
              <a:t>Future Cross University Database Inquiries</a:t>
            </a:r>
          </a:p>
          <a:p>
            <a:pPr lvl="2">
              <a:buFont typeface="Arial" pitchFamily="34" charset="0"/>
              <a:buChar char="•"/>
            </a:pPr>
            <a:r>
              <a:rPr lang="en-US" sz="2000" dirty="0" smtClean="0"/>
              <a:t>Retention/Recruitment</a:t>
            </a:r>
          </a:p>
          <a:p>
            <a:pPr lvl="2">
              <a:buFont typeface="Arial" pitchFamily="34" charset="0"/>
              <a:buChar char="•"/>
            </a:pPr>
            <a:r>
              <a:rPr lang="en-US" sz="2000" dirty="0" smtClean="0"/>
              <a:t>Expanded Curricular</a:t>
            </a:r>
          </a:p>
          <a:p>
            <a:pPr lvl="2"/>
            <a:r>
              <a:rPr lang="en-US" sz="2000" dirty="0"/>
              <a:t> </a:t>
            </a:r>
            <a:r>
              <a:rPr lang="en-US" sz="2000" dirty="0" smtClean="0"/>
              <a:t>Options/ Additional </a:t>
            </a:r>
          </a:p>
          <a:p>
            <a:pPr lvl="2"/>
            <a:r>
              <a:rPr lang="en-US" sz="2000" dirty="0"/>
              <a:t> </a:t>
            </a:r>
            <a:r>
              <a:rPr lang="en-US" sz="2000" dirty="0" smtClean="0"/>
              <a:t>Co- Curricular</a:t>
            </a:r>
          </a:p>
          <a:p>
            <a:pPr lvl="2"/>
            <a:r>
              <a:rPr lang="en-US" sz="2000" dirty="0"/>
              <a:t> </a:t>
            </a:r>
            <a:r>
              <a:rPr lang="en-US" sz="2000" dirty="0" smtClean="0"/>
              <a:t>Resources</a:t>
            </a:r>
          </a:p>
          <a:p>
            <a:pPr lvl="2">
              <a:buFont typeface="Arial" pitchFamily="34" charset="0"/>
              <a:buChar char="•"/>
            </a:pPr>
            <a:r>
              <a:rPr lang="en-US" sz="2000" dirty="0" smtClean="0"/>
              <a:t>Development</a:t>
            </a:r>
          </a:p>
          <a:p>
            <a:pPr lvl="2"/>
            <a:r>
              <a:rPr lang="en-US" sz="2000" dirty="0"/>
              <a:t> </a:t>
            </a:r>
            <a:r>
              <a:rPr lang="en-US" sz="2000" dirty="0" smtClean="0"/>
              <a:t>Opportunities </a:t>
            </a:r>
          </a:p>
        </p:txBody>
      </p:sp>
    </p:spTree>
    <p:extLst>
      <p:ext uri="{BB962C8B-B14F-4D97-AF65-F5344CB8AC3E}">
        <p14:creationId xmlns:p14="http://schemas.microsoft.com/office/powerpoint/2010/main" val="57895397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Autofit/>
          </a:bodyPr>
          <a:lstStyle/>
          <a:p>
            <a:r>
              <a:rPr lang="en-US" sz="3200" dirty="0" smtClean="0"/>
              <a:t>Arts Engagement in the College Years:  </a:t>
            </a:r>
            <a:br>
              <a:rPr lang="en-US" sz="3200" dirty="0" smtClean="0"/>
            </a:br>
            <a:r>
              <a:rPr lang="en-US" sz="3200" dirty="0" smtClean="0"/>
              <a:t>A Longitudinal Study</a:t>
            </a:r>
            <a:r>
              <a:rPr lang="en-US" sz="2400" dirty="0" smtClean="0"/>
              <a:t/>
            </a:r>
            <a:br>
              <a:rPr lang="en-US" sz="2400" dirty="0" smtClean="0"/>
            </a:br>
            <a:r>
              <a:rPr lang="en-US" sz="2000" dirty="0" smtClean="0">
                <a:solidFill>
                  <a:schemeClr val="accent1">
                    <a:lumMod val="50000"/>
                  </a:schemeClr>
                </a:solidFill>
              </a:rPr>
              <a:t>What Can We Learn about Student’s Expectations, Preparation, Identity and Transformation?</a:t>
            </a:r>
            <a:endParaRPr lang="en-US" sz="2000" dirty="0">
              <a:solidFill>
                <a:schemeClr val="accent1">
                  <a:lumMod val="50000"/>
                </a:schemeClr>
              </a:solidFill>
            </a:endParaRPr>
          </a:p>
        </p:txBody>
      </p:sp>
      <p:sp>
        <p:nvSpPr>
          <p:cNvPr id="3" name="Content Placeholder 2"/>
          <p:cNvSpPr>
            <a:spLocks noGrp="1"/>
          </p:cNvSpPr>
          <p:nvPr>
            <p:ph sz="quarter" idx="1"/>
          </p:nvPr>
        </p:nvSpPr>
        <p:spPr>
          <a:xfrm>
            <a:off x="457200" y="2286001"/>
            <a:ext cx="8229600" cy="2514599"/>
          </a:xfrm>
        </p:spPr>
        <p:txBody>
          <a:bodyPr numCol="2">
            <a:normAutofit fontScale="77500" lnSpcReduction="20000"/>
          </a:bodyPr>
          <a:lstStyle/>
          <a:p>
            <a:pPr>
              <a:buNone/>
            </a:pPr>
            <a:r>
              <a:rPr lang="en-US" dirty="0" smtClean="0"/>
              <a:t>Graduate Student Contributors</a:t>
            </a:r>
          </a:p>
          <a:p>
            <a:pPr>
              <a:buNone/>
            </a:pPr>
            <a:r>
              <a:rPr lang="en-US" dirty="0"/>
              <a:t>	</a:t>
            </a:r>
            <a:r>
              <a:rPr lang="en-US" dirty="0" smtClean="0"/>
              <a:t>Marco Benedetti</a:t>
            </a:r>
          </a:p>
          <a:p>
            <a:pPr>
              <a:buNone/>
            </a:pPr>
            <a:r>
              <a:rPr lang="en-US" dirty="0"/>
              <a:t>	</a:t>
            </a:r>
            <a:r>
              <a:rPr lang="en-US" dirty="0" smtClean="0"/>
              <a:t>Lauren </a:t>
            </a:r>
            <a:r>
              <a:rPr lang="en-US" dirty="0" err="1" smtClean="0"/>
              <a:t>Ziemba</a:t>
            </a:r>
            <a:endParaRPr lang="en-US" dirty="0" smtClean="0"/>
          </a:p>
          <a:p>
            <a:pPr>
              <a:buNone/>
            </a:pPr>
            <a:r>
              <a:rPr lang="en-US" dirty="0"/>
              <a:t>	</a:t>
            </a:r>
            <a:r>
              <a:rPr lang="en-US" dirty="0" smtClean="0"/>
              <a:t>Sarah Abraham</a:t>
            </a:r>
          </a:p>
          <a:p>
            <a:pPr>
              <a:buNone/>
            </a:pPr>
            <a:r>
              <a:rPr lang="en-US" dirty="0"/>
              <a:t>	</a:t>
            </a:r>
            <a:r>
              <a:rPr lang="en-US" dirty="0" smtClean="0"/>
              <a:t>Tom McGuinness</a:t>
            </a:r>
          </a:p>
          <a:p>
            <a:pPr>
              <a:buNone/>
            </a:pPr>
            <a:r>
              <a:rPr lang="en-US" dirty="0"/>
              <a:t>	</a:t>
            </a:r>
            <a:r>
              <a:rPr lang="en-US" dirty="0" smtClean="0"/>
              <a:t>Justin Meyer</a:t>
            </a:r>
          </a:p>
          <a:p>
            <a:pPr>
              <a:buNone/>
            </a:pPr>
            <a:r>
              <a:rPr lang="en-US" dirty="0"/>
              <a:t>	</a:t>
            </a:r>
            <a:r>
              <a:rPr lang="en-US" dirty="0" smtClean="0"/>
              <a:t>Danielle Kohl</a:t>
            </a:r>
          </a:p>
          <a:p>
            <a:pPr>
              <a:buNone/>
            </a:pPr>
            <a:r>
              <a:rPr lang="en-US" dirty="0"/>
              <a:t>	</a:t>
            </a:r>
            <a:r>
              <a:rPr lang="en-US" dirty="0" smtClean="0"/>
              <a:t>Madeleine </a:t>
            </a:r>
            <a:r>
              <a:rPr lang="en-US" dirty="0" err="1" smtClean="0"/>
              <a:t>DeBot</a:t>
            </a:r>
            <a:endParaRPr lang="en-US" dirty="0"/>
          </a:p>
          <a:p>
            <a:pPr>
              <a:buNone/>
            </a:pPr>
            <a:r>
              <a:rPr lang="en-US" dirty="0" smtClean="0"/>
              <a:t>Undergraduate/UROP Contributors</a:t>
            </a:r>
          </a:p>
          <a:p>
            <a:pPr>
              <a:buNone/>
            </a:pPr>
            <a:r>
              <a:rPr lang="en-US" dirty="0"/>
              <a:t>	</a:t>
            </a:r>
            <a:r>
              <a:rPr lang="en-US" dirty="0" smtClean="0"/>
              <a:t>Nicole </a:t>
            </a:r>
            <a:r>
              <a:rPr lang="en-US" dirty="0" err="1" smtClean="0"/>
              <a:t>Antin</a:t>
            </a:r>
            <a:endParaRPr lang="en-US" dirty="0" smtClean="0"/>
          </a:p>
          <a:p>
            <a:pPr>
              <a:buNone/>
            </a:pPr>
            <a:r>
              <a:rPr lang="en-US" dirty="0"/>
              <a:t>	</a:t>
            </a:r>
            <a:r>
              <a:rPr lang="en-US" dirty="0" smtClean="0"/>
              <a:t>Laura Hines</a:t>
            </a:r>
          </a:p>
          <a:p>
            <a:pPr>
              <a:buNone/>
            </a:pPr>
            <a:r>
              <a:rPr lang="en-US" dirty="0"/>
              <a:t>	</a:t>
            </a:r>
            <a:r>
              <a:rPr lang="en-US" dirty="0" smtClean="0"/>
              <a:t>Meredith </a:t>
            </a:r>
          </a:p>
          <a:p>
            <a:pPr>
              <a:buNone/>
            </a:pPr>
            <a:r>
              <a:rPr lang="en-US" dirty="0"/>
              <a:t>	</a:t>
            </a:r>
            <a:r>
              <a:rPr lang="en-US" dirty="0" smtClean="0"/>
              <a:t>Jillian Neill</a:t>
            </a:r>
          </a:p>
          <a:p>
            <a:pPr>
              <a:buNone/>
            </a:pPr>
            <a:r>
              <a:rPr lang="en-US" dirty="0"/>
              <a:t>	</a:t>
            </a:r>
            <a:r>
              <a:rPr lang="en-US" dirty="0" smtClean="0"/>
              <a:t>Karli Johnson </a:t>
            </a:r>
          </a:p>
          <a:p>
            <a:pPr>
              <a:buNone/>
            </a:pPr>
            <a:r>
              <a:rPr lang="en-US" dirty="0"/>
              <a:t>	</a:t>
            </a:r>
            <a:endParaRPr lang="en-US" sz="4000" dirty="0"/>
          </a:p>
        </p:txBody>
      </p:sp>
      <p:sp>
        <p:nvSpPr>
          <p:cNvPr id="4" name="TextBox 3"/>
          <p:cNvSpPr txBox="1"/>
          <p:nvPr/>
        </p:nvSpPr>
        <p:spPr>
          <a:xfrm>
            <a:off x="838200" y="5170170"/>
            <a:ext cx="6934200" cy="1384995"/>
          </a:xfrm>
          <a:prstGeom prst="rect">
            <a:avLst/>
          </a:prstGeom>
          <a:noFill/>
        </p:spPr>
        <p:txBody>
          <a:bodyPr wrap="square" rtlCol="0">
            <a:spAutoFit/>
          </a:bodyPr>
          <a:lstStyle/>
          <a:p>
            <a:pPr algn="ctr"/>
            <a:r>
              <a:rPr lang="en-US" sz="2800" dirty="0" smtClean="0"/>
              <a:t>Thank You!</a:t>
            </a:r>
          </a:p>
          <a:p>
            <a:pPr algn="ctr"/>
            <a:endParaRPr lang="en-US" sz="2800" dirty="0"/>
          </a:p>
          <a:p>
            <a:pPr algn="ctr"/>
            <a:r>
              <a:rPr lang="en-US" sz="2800" dirty="0" smtClean="0"/>
              <a:t>Discussion</a:t>
            </a:r>
            <a:endParaRPr lang="en-US" sz="2800" dirty="0"/>
          </a:p>
        </p:txBody>
      </p:sp>
    </p:spTree>
    <p:extLst>
      <p:ext uri="{BB962C8B-B14F-4D97-AF65-F5344CB8AC3E}">
        <p14:creationId xmlns:p14="http://schemas.microsoft.com/office/powerpoint/2010/main" val="937401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a:t>The Arts Engagement Project</a:t>
            </a:r>
          </a:p>
        </p:txBody>
      </p:sp>
      <p:sp>
        <p:nvSpPr>
          <p:cNvPr id="3" name="Content Placeholder 2"/>
          <p:cNvSpPr>
            <a:spLocks noGrp="1"/>
          </p:cNvSpPr>
          <p:nvPr>
            <p:ph sz="quarter" idx="1"/>
          </p:nvPr>
        </p:nvSpPr>
        <p:spPr>
          <a:xfrm>
            <a:off x="457200" y="1066800"/>
            <a:ext cx="8229600" cy="5486400"/>
          </a:xfrm>
        </p:spPr>
        <p:txBody>
          <a:bodyPr>
            <a:normAutofit fontScale="25000" lnSpcReduction="20000"/>
          </a:bodyPr>
          <a:lstStyle/>
          <a:p>
            <a:pPr lvl="1"/>
            <a:endParaRPr lang="en-US" sz="4900" dirty="0">
              <a:solidFill>
                <a:srgbClr val="C00000"/>
              </a:solidFill>
            </a:endParaRPr>
          </a:p>
          <a:p>
            <a:r>
              <a:rPr lang="en-US" sz="7200" dirty="0">
                <a:solidFill>
                  <a:srgbClr val="C00000"/>
                </a:solidFill>
              </a:rPr>
              <a:t>National Context</a:t>
            </a:r>
          </a:p>
          <a:p>
            <a:pPr lvl="1"/>
            <a:r>
              <a:rPr lang="en-US" sz="7200" dirty="0"/>
              <a:t>Alliance for the Arts in Research Universities(A2RU)</a:t>
            </a:r>
          </a:p>
          <a:p>
            <a:pPr lvl="2"/>
            <a:r>
              <a:rPr lang="en-US" sz="7200" dirty="0"/>
              <a:t>Creativity versus the Arts</a:t>
            </a:r>
          </a:p>
          <a:p>
            <a:pPr lvl="2"/>
            <a:r>
              <a:rPr lang="en-US" sz="7200" dirty="0"/>
              <a:t>Role of art-making in the college experience</a:t>
            </a:r>
          </a:p>
          <a:p>
            <a:pPr lvl="2"/>
            <a:r>
              <a:rPr lang="en-US" sz="7200" dirty="0"/>
              <a:t>Skill building through arts </a:t>
            </a:r>
            <a:r>
              <a:rPr lang="en-US" sz="7200" dirty="0" smtClean="0"/>
              <a:t>engagement</a:t>
            </a:r>
          </a:p>
          <a:p>
            <a:pPr lvl="3"/>
            <a:r>
              <a:rPr lang="en-US" sz="7200" dirty="0" smtClean="0"/>
              <a:t>Arts Ambassador Reflective E-Portfolio Program</a:t>
            </a:r>
            <a:endParaRPr lang="en-US" sz="7200" dirty="0"/>
          </a:p>
          <a:p>
            <a:pPr lvl="1"/>
            <a:r>
              <a:rPr lang="en-US" sz="7200" dirty="0"/>
              <a:t>Arts as catalyst for economic development</a:t>
            </a:r>
          </a:p>
          <a:p>
            <a:pPr lvl="1">
              <a:buNone/>
            </a:pPr>
            <a:endParaRPr lang="en-US" sz="7200" dirty="0">
              <a:solidFill>
                <a:srgbClr val="C00000"/>
              </a:solidFill>
            </a:endParaRPr>
          </a:p>
          <a:p>
            <a:r>
              <a:rPr lang="en-US" sz="7200" dirty="0">
                <a:solidFill>
                  <a:srgbClr val="C00000"/>
                </a:solidFill>
              </a:rPr>
              <a:t>Funding Context</a:t>
            </a:r>
          </a:p>
          <a:p>
            <a:pPr lvl="1"/>
            <a:r>
              <a:rPr lang="en-US" sz="7200" dirty="0"/>
              <a:t>Sr. Vice Provost for the Arts/Office of New Student Programs</a:t>
            </a:r>
          </a:p>
          <a:p>
            <a:pPr lvl="2"/>
            <a:r>
              <a:rPr lang="en-US" sz="7200" dirty="0"/>
              <a:t>Graduate Student Support</a:t>
            </a:r>
          </a:p>
          <a:p>
            <a:pPr lvl="2"/>
            <a:r>
              <a:rPr lang="en-US" sz="7200" dirty="0"/>
              <a:t>Professional Development</a:t>
            </a:r>
          </a:p>
          <a:p>
            <a:pPr lvl="1"/>
            <a:r>
              <a:rPr lang="en-US" sz="7200" dirty="0"/>
              <a:t>Exploring Learning Analytics Grant</a:t>
            </a:r>
          </a:p>
          <a:p>
            <a:pPr lvl="2"/>
            <a:r>
              <a:rPr lang="en-US" sz="7200" dirty="0"/>
              <a:t>2 Year Funding</a:t>
            </a:r>
          </a:p>
          <a:p>
            <a:pPr lvl="2"/>
            <a:r>
              <a:rPr lang="en-US" sz="7200" dirty="0"/>
              <a:t>Database Formatting and Analysis</a:t>
            </a:r>
          </a:p>
          <a:p>
            <a:pPr marL="585216" lvl="1" indent="0">
              <a:buNone/>
            </a:pPr>
            <a:endParaRPr lang="en-US" sz="7200" dirty="0">
              <a:solidFill>
                <a:srgbClr val="C00000"/>
              </a:solidFill>
            </a:endParaRPr>
          </a:p>
          <a:p>
            <a:pPr marL="548640" lvl="2" indent="-411480">
              <a:buClr>
                <a:schemeClr val="tx1">
                  <a:shade val="95000"/>
                </a:schemeClr>
              </a:buClr>
              <a:buSzPct val="65000"/>
              <a:buFont typeface="Wingdings 2"/>
              <a:buChar char=""/>
            </a:pPr>
            <a:r>
              <a:rPr lang="en-US" sz="7200" dirty="0">
                <a:solidFill>
                  <a:srgbClr val="C00000"/>
                </a:solidFill>
              </a:rPr>
              <a:t>Research </a:t>
            </a:r>
            <a:r>
              <a:rPr lang="en-US" sz="7200" dirty="0" smtClean="0">
                <a:solidFill>
                  <a:srgbClr val="C00000"/>
                </a:solidFill>
              </a:rPr>
              <a:t>Context</a:t>
            </a:r>
          </a:p>
          <a:p>
            <a:pPr marL="822960" lvl="3" indent="-411480">
              <a:buClr>
                <a:schemeClr val="tx1">
                  <a:shade val="95000"/>
                </a:schemeClr>
              </a:buClr>
              <a:buSzPct val="65000"/>
              <a:buFont typeface="Wingdings 2"/>
              <a:buChar char=""/>
            </a:pPr>
            <a:r>
              <a:rPr lang="en-US" sz="7200" dirty="0" smtClean="0"/>
              <a:t>IRB Reviewed/Exempt Study</a:t>
            </a:r>
            <a:endParaRPr lang="en-US" sz="7200" dirty="0"/>
          </a:p>
          <a:p>
            <a:pPr marL="768096" lvl="3" indent="-411480">
              <a:buClr>
                <a:schemeClr val="tx1">
                  <a:shade val="95000"/>
                </a:schemeClr>
              </a:buClr>
              <a:buSzPct val="65000"/>
              <a:buFont typeface="Wingdings 2"/>
              <a:buChar char=""/>
            </a:pPr>
            <a:r>
              <a:rPr lang="en-US" sz="7200" dirty="0" smtClean="0"/>
              <a:t>Literature Review</a:t>
            </a:r>
            <a:endParaRPr lang="en-US" sz="7200" dirty="0"/>
          </a:p>
          <a:p>
            <a:endParaRPr lang="en-US" dirty="0"/>
          </a:p>
        </p:txBody>
      </p:sp>
    </p:spTree>
    <p:extLst>
      <p:ext uri="{BB962C8B-B14F-4D97-AF65-F5344CB8AC3E}">
        <p14:creationId xmlns:p14="http://schemas.microsoft.com/office/powerpoint/2010/main" val="3674126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Research, Surveys and  Literature </a:t>
            </a:r>
            <a:br>
              <a:rPr lang="en-US" dirty="0" smtClean="0"/>
            </a:br>
            <a:endParaRPr lang="en-US" sz="2700" dirty="0"/>
          </a:p>
        </p:txBody>
      </p:sp>
      <p:sp>
        <p:nvSpPr>
          <p:cNvPr id="3" name="Content Placeholder 2"/>
          <p:cNvSpPr>
            <a:spLocks noGrp="1"/>
          </p:cNvSpPr>
          <p:nvPr>
            <p:ph sz="quarter" idx="1"/>
          </p:nvPr>
        </p:nvSpPr>
        <p:spPr>
          <a:xfrm>
            <a:off x="457200" y="1295400"/>
            <a:ext cx="8229600" cy="5562600"/>
          </a:xfrm>
        </p:spPr>
        <p:txBody>
          <a:bodyPr>
            <a:noAutofit/>
          </a:bodyPr>
          <a:lstStyle/>
          <a:p>
            <a:r>
              <a:rPr lang="en-US" sz="1800" dirty="0">
                <a:solidFill>
                  <a:srgbClr val="C00000"/>
                </a:solidFill>
              </a:rPr>
              <a:t>Existing Research Primarily </a:t>
            </a:r>
            <a:r>
              <a:rPr lang="en-US" sz="1800" dirty="0" smtClean="0">
                <a:solidFill>
                  <a:srgbClr val="C00000"/>
                </a:solidFill>
              </a:rPr>
              <a:t>K-12</a:t>
            </a:r>
          </a:p>
          <a:p>
            <a:pPr lvl="1"/>
            <a:r>
              <a:rPr lang="en-US" sz="1800" dirty="0" smtClean="0"/>
              <a:t>Almost </a:t>
            </a:r>
            <a:r>
              <a:rPr lang="en-US" sz="1800" dirty="0"/>
              <a:t>no research currently published  on effects of arts engagement on college age students </a:t>
            </a:r>
            <a:endParaRPr lang="en-US" sz="1800" dirty="0" smtClean="0"/>
          </a:p>
          <a:p>
            <a:r>
              <a:rPr lang="en-US" sz="1800" dirty="0" smtClean="0">
                <a:solidFill>
                  <a:srgbClr val="C00000"/>
                </a:solidFill>
              </a:rPr>
              <a:t>Programmatic  Surveys and Assessments</a:t>
            </a:r>
          </a:p>
          <a:p>
            <a:pPr lvl="1"/>
            <a:r>
              <a:rPr lang="en-US" sz="1800" dirty="0" smtClean="0"/>
              <a:t>More typical of Student Engagement programs</a:t>
            </a:r>
          </a:p>
          <a:p>
            <a:pPr lvl="1"/>
            <a:r>
              <a:rPr lang="en-US" sz="1800" dirty="0" smtClean="0"/>
              <a:t>Quantity versus Quality</a:t>
            </a:r>
          </a:p>
          <a:p>
            <a:r>
              <a:rPr lang="en-US" sz="1800" dirty="0" smtClean="0">
                <a:solidFill>
                  <a:srgbClr val="C00000"/>
                </a:solidFill>
              </a:rPr>
              <a:t>The (</a:t>
            </a:r>
            <a:r>
              <a:rPr lang="en-US" sz="1800" i="1" dirty="0" smtClean="0">
                <a:solidFill>
                  <a:srgbClr val="C00000"/>
                </a:solidFill>
              </a:rPr>
              <a:t>“Out of Our Minds” by Ken Robinson)</a:t>
            </a:r>
          </a:p>
          <a:p>
            <a:pPr>
              <a:buNone/>
            </a:pPr>
            <a:r>
              <a:rPr lang="en-US" sz="1800" i="1" dirty="0" smtClean="0">
                <a:solidFill>
                  <a:srgbClr val="C00000"/>
                </a:solidFill>
              </a:rPr>
              <a:t>               </a:t>
            </a:r>
            <a:r>
              <a:rPr lang="en-US" sz="1800" dirty="0" smtClean="0">
                <a:solidFill>
                  <a:srgbClr val="C00000"/>
                </a:solidFill>
              </a:rPr>
              <a:t>Discussion Starter</a:t>
            </a:r>
          </a:p>
          <a:p>
            <a:r>
              <a:rPr lang="en-US" sz="1800" dirty="0" smtClean="0">
                <a:solidFill>
                  <a:srgbClr val="C00000"/>
                </a:solidFill>
              </a:rPr>
              <a:t>NSSE /CIRP</a:t>
            </a:r>
          </a:p>
          <a:p>
            <a:pPr lvl="1"/>
            <a:r>
              <a:rPr lang="en-US" sz="1800" dirty="0" smtClean="0"/>
              <a:t>2006 Supplemental Arts Test</a:t>
            </a:r>
          </a:p>
          <a:p>
            <a:r>
              <a:rPr lang="en-US" sz="1800" dirty="0" smtClean="0">
                <a:solidFill>
                  <a:srgbClr val="C00000"/>
                </a:solidFill>
              </a:rPr>
              <a:t>Creativity Testing </a:t>
            </a:r>
          </a:p>
          <a:p>
            <a:r>
              <a:rPr lang="en-US" sz="1800" dirty="0" smtClean="0">
                <a:solidFill>
                  <a:srgbClr val="C00000"/>
                </a:solidFill>
              </a:rPr>
              <a:t>Curricular vs. Co-Curricular Engagement</a:t>
            </a:r>
          </a:p>
          <a:p>
            <a:pPr lvl="1"/>
            <a:r>
              <a:rPr lang="en-US" sz="1800" dirty="0" smtClean="0"/>
              <a:t>Multi-Disciplinary Discussion</a:t>
            </a:r>
          </a:p>
          <a:p>
            <a:pPr lvl="1"/>
            <a:r>
              <a:rPr lang="en-US" sz="1800" dirty="0" smtClean="0"/>
              <a:t>Academic and Co-Curricular Transcripts</a:t>
            </a:r>
          </a:p>
          <a:p>
            <a:pPr lvl="1"/>
            <a:r>
              <a:rPr lang="en-US" sz="1800" dirty="0" smtClean="0"/>
              <a:t>Portfolio Learning and Research</a:t>
            </a:r>
          </a:p>
        </p:txBody>
      </p:sp>
      <p:pic>
        <p:nvPicPr>
          <p:cNvPr id="25601" name="Picture 1" descr="\\onsp-users.m.storage.umich.edu\onsp-users\homefolders\dlmexico\Desktop\survey-taking.jpg"/>
          <p:cNvPicPr>
            <a:picLocks noChangeAspect="1" noChangeArrowheads="1"/>
          </p:cNvPicPr>
          <p:nvPr/>
        </p:nvPicPr>
        <p:blipFill>
          <a:blip r:embed="rId2" cstate="print"/>
          <a:srcRect/>
          <a:stretch>
            <a:fillRect/>
          </a:stretch>
        </p:blipFill>
        <p:spPr bwMode="auto">
          <a:xfrm>
            <a:off x="5867400" y="2971800"/>
            <a:ext cx="2635792" cy="3535680"/>
          </a:xfrm>
          <a:prstGeom prst="rect">
            <a:avLst/>
          </a:prstGeom>
          <a:noFill/>
        </p:spPr>
      </p:pic>
    </p:spTree>
    <p:extLst>
      <p:ext uri="{BB962C8B-B14F-4D97-AF65-F5344CB8AC3E}">
        <p14:creationId xmlns:p14="http://schemas.microsoft.com/office/powerpoint/2010/main" val="3820696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Goals</a:t>
            </a:r>
            <a:endParaRPr lang="en-US" dirty="0"/>
          </a:p>
        </p:txBody>
      </p:sp>
      <p:sp>
        <p:nvSpPr>
          <p:cNvPr id="3" name="Content Placeholder 2"/>
          <p:cNvSpPr>
            <a:spLocks noGrp="1"/>
          </p:cNvSpPr>
          <p:nvPr>
            <p:ph sz="quarter" idx="1"/>
          </p:nvPr>
        </p:nvSpPr>
        <p:spPr>
          <a:xfrm>
            <a:off x="457200" y="1600200"/>
            <a:ext cx="8229600" cy="4876800"/>
          </a:xfrm>
        </p:spPr>
        <p:txBody>
          <a:bodyPr>
            <a:normAutofit fontScale="40000" lnSpcReduction="20000"/>
          </a:bodyPr>
          <a:lstStyle/>
          <a:p>
            <a:pPr marL="274320" lvl="1">
              <a:spcBef>
                <a:spcPts val="600"/>
              </a:spcBef>
              <a:buSzPct val="70000"/>
              <a:buFont typeface="Wingdings"/>
              <a:buChar char=""/>
            </a:pPr>
            <a:r>
              <a:rPr lang="en-US" sz="5200" dirty="0" smtClean="0">
                <a:solidFill>
                  <a:srgbClr val="C00000"/>
                </a:solidFill>
              </a:rPr>
              <a:t>Describe UM Students and their Engagement in the Arts to the University</a:t>
            </a:r>
          </a:p>
          <a:p>
            <a:endParaRPr lang="en-US" sz="5200" dirty="0">
              <a:solidFill>
                <a:srgbClr val="C00000"/>
              </a:solidFill>
            </a:endParaRPr>
          </a:p>
          <a:p>
            <a:r>
              <a:rPr lang="en-US" sz="5200" dirty="0">
                <a:solidFill>
                  <a:srgbClr val="C00000"/>
                </a:solidFill>
              </a:rPr>
              <a:t>Database Creation</a:t>
            </a:r>
          </a:p>
          <a:p>
            <a:pPr lvl="2"/>
            <a:r>
              <a:rPr lang="en-US" sz="5200" dirty="0">
                <a:solidFill>
                  <a:schemeClr val="accent2">
                    <a:lumMod val="50000"/>
                  </a:schemeClr>
                </a:solidFill>
              </a:rPr>
              <a:t>Longitudinal survey data</a:t>
            </a:r>
          </a:p>
          <a:p>
            <a:pPr lvl="2"/>
            <a:r>
              <a:rPr lang="en-US" sz="5200" dirty="0">
                <a:solidFill>
                  <a:schemeClr val="accent2">
                    <a:lumMod val="50000"/>
                  </a:schemeClr>
                </a:solidFill>
              </a:rPr>
              <a:t>Demographic data</a:t>
            </a:r>
          </a:p>
          <a:p>
            <a:pPr lvl="2"/>
            <a:r>
              <a:rPr lang="en-US" sz="5200" dirty="0">
                <a:solidFill>
                  <a:schemeClr val="accent2">
                    <a:lumMod val="50000"/>
                  </a:schemeClr>
                </a:solidFill>
              </a:rPr>
              <a:t>Academic Data</a:t>
            </a:r>
          </a:p>
          <a:p>
            <a:pPr lvl="2"/>
            <a:r>
              <a:rPr lang="en-US" sz="5200" dirty="0">
                <a:solidFill>
                  <a:schemeClr val="accent2">
                    <a:lumMod val="50000"/>
                  </a:schemeClr>
                </a:solidFill>
              </a:rPr>
              <a:t>Major </a:t>
            </a:r>
          </a:p>
          <a:p>
            <a:pPr lvl="2"/>
            <a:r>
              <a:rPr lang="en-US" sz="5200" dirty="0">
                <a:solidFill>
                  <a:schemeClr val="accent2">
                    <a:lumMod val="50000"/>
                  </a:schemeClr>
                </a:solidFill>
              </a:rPr>
              <a:t>GPA</a:t>
            </a:r>
          </a:p>
          <a:p>
            <a:pPr marL="274320" lvl="1">
              <a:spcBef>
                <a:spcPts val="600"/>
              </a:spcBef>
              <a:buSzPct val="70000"/>
              <a:buFont typeface="Wingdings"/>
              <a:buChar char=""/>
            </a:pPr>
            <a:endParaRPr lang="en-US" sz="5200" dirty="0" smtClean="0">
              <a:solidFill>
                <a:srgbClr val="C00000"/>
              </a:solidFill>
            </a:endParaRPr>
          </a:p>
          <a:p>
            <a:pPr marL="274320" lvl="1">
              <a:spcBef>
                <a:spcPts val="600"/>
              </a:spcBef>
              <a:buSzPct val="70000"/>
              <a:buFont typeface="Wingdings"/>
              <a:buChar char=""/>
            </a:pPr>
            <a:endParaRPr lang="en-US" sz="5200" dirty="0">
              <a:solidFill>
                <a:srgbClr val="C00000"/>
              </a:solidFill>
            </a:endParaRPr>
          </a:p>
          <a:p>
            <a:pPr marL="274320" lvl="1">
              <a:spcBef>
                <a:spcPts val="600"/>
              </a:spcBef>
              <a:buSzPct val="70000"/>
              <a:buFont typeface="Wingdings"/>
              <a:buChar char=""/>
            </a:pPr>
            <a:r>
              <a:rPr lang="en-US" sz="5200" dirty="0" smtClean="0">
                <a:solidFill>
                  <a:srgbClr val="C00000"/>
                </a:solidFill>
              </a:rPr>
              <a:t>Expansion </a:t>
            </a:r>
            <a:r>
              <a:rPr lang="en-US" sz="5200" dirty="0">
                <a:solidFill>
                  <a:srgbClr val="C00000"/>
                </a:solidFill>
              </a:rPr>
              <a:t>to/Comparisons with other Universities</a:t>
            </a:r>
          </a:p>
          <a:p>
            <a:endParaRPr lang="en-US" sz="5200" dirty="0">
              <a:solidFill>
                <a:srgbClr val="C00000"/>
              </a:solidFill>
            </a:endParaRPr>
          </a:p>
          <a:p>
            <a:pPr marL="342900" lvl="1" indent="-342900">
              <a:buFont typeface="Arial" panose="020B0604020202020204" pitchFamily="34" charset="0"/>
              <a:buChar char="•"/>
            </a:pPr>
            <a:endParaRPr lang="en-US" sz="5200" dirty="0">
              <a:solidFill>
                <a:schemeClr val="accent1">
                  <a:lumMod val="60000"/>
                  <a:lumOff val="40000"/>
                </a:schemeClr>
              </a:solidFill>
            </a:endParaRPr>
          </a:p>
          <a:p>
            <a:pPr marL="0" lvl="1" indent="0">
              <a:buNone/>
            </a:pPr>
            <a:r>
              <a:rPr lang="en-US" sz="5600" dirty="0" smtClean="0">
                <a:solidFill>
                  <a:schemeClr val="accent1">
                    <a:lumMod val="60000"/>
                    <a:lumOff val="40000"/>
                  </a:schemeClr>
                </a:solidFill>
              </a:rPr>
              <a:t>	</a:t>
            </a:r>
          </a:p>
          <a:p>
            <a:endParaRPr lang="en-US" sz="3700" dirty="0" smtClean="0">
              <a:solidFill>
                <a:schemeClr val="accent1">
                  <a:lumMod val="60000"/>
                  <a:lumOff val="40000"/>
                </a:schemeClr>
              </a:solidFill>
            </a:endParaRPr>
          </a:p>
          <a:p>
            <a:endParaRPr lang="en-US" dirty="0"/>
          </a:p>
        </p:txBody>
      </p:sp>
    </p:spTree>
    <p:extLst>
      <p:ext uri="{BB962C8B-B14F-4D97-AF65-F5344CB8AC3E}">
        <p14:creationId xmlns:p14="http://schemas.microsoft.com/office/powerpoint/2010/main" val="1843769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Survey Goals</a:t>
            </a:r>
            <a:br>
              <a:rPr lang="en-US" dirty="0" smtClean="0"/>
            </a:br>
            <a:r>
              <a:rPr lang="en-US" sz="2400" dirty="0" smtClean="0"/>
              <a:t>Describing Our Students</a:t>
            </a:r>
            <a:endParaRPr lang="en-US" sz="2400" dirty="0"/>
          </a:p>
        </p:txBody>
      </p:sp>
      <p:sp>
        <p:nvSpPr>
          <p:cNvPr id="3" name="Content Placeholder 2"/>
          <p:cNvSpPr>
            <a:spLocks noGrp="1"/>
          </p:cNvSpPr>
          <p:nvPr>
            <p:ph sz="quarter" idx="1"/>
          </p:nvPr>
        </p:nvSpPr>
        <p:spPr>
          <a:xfrm>
            <a:off x="457200" y="1600200"/>
            <a:ext cx="8229600" cy="5257800"/>
          </a:xfrm>
        </p:spPr>
        <p:txBody>
          <a:bodyPr>
            <a:normAutofit/>
          </a:bodyPr>
          <a:lstStyle/>
          <a:p>
            <a:pPr lvl="1"/>
            <a:r>
              <a:rPr lang="en-US" dirty="0" smtClean="0"/>
              <a:t>Are students engaging in the arts, and if so, which arts, how, where and how often?</a:t>
            </a:r>
          </a:p>
          <a:p>
            <a:pPr lvl="1"/>
            <a:r>
              <a:rPr lang="en-US" dirty="0" smtClean="0">
                <a:solidFill>
                  <a:schemeClr val="accent2">
                    <a:lumMod val="75000"/>
                  </a:schemeClr>
                </a:solidFill>
              </a:rPr>
              <a:t>What characteristics differentiate students engaging in the arts from those not engaging?</a:t>
            </a:r>
          </a:p>
          <a:p>
            <a:pPr lvl="1"/>
            <a:r>
              <a:rPr lang="en-US" dirty="0" smtClean="0"/>
              <a:t>How do students feel about their arts engagement and what do they get out of it?</a:t>
            </a:r>
          </a:p>
          <a:p>
            <a:pPr lvl="1"/>
            <a:r>
              <a:rPr lang="en-US" dirty="0" smtClean="0">
                <a:solidFill>
                  <a:schemeClr val="accent2">
                    <a:lumMod val="75000"/>
                  </a:schemeClr>
                </a:solidFill>
              </a:rPr>
              <a:t>What skills or knowledge do students gain at college through co-curricular arts engagement? </a:t>
            </a:r>
          </a:p>
          <a:p>
            <a:pPr lvl="1"/>
            <a:r>
              <a:rPr lang="en-US" dirty="0" smtClean="0"/>
              <a:t>What do students expect of their arts experiences at college?</a:t>
            </a:r>
          </a:p>
          <a:p>
            <a:pPr lvl="1"/>
            <a:r>
              <a:rPr lang="en-US" dirty="0" smtClean="0">
                <a:solidFill>
                  <a:schemeClr val="accent2">
                    <a:lumMod val="75000"/>
                  </a:schemeClr>
                </a:solidFill>
              </a:rPr>
              <a:t>Do students engage with the arts to a greater or lesser degree at college vs. high school?</a:t>
            </a:r>
          </a:p>
          <a:p>
            <a:endParaRPr lang="en-US" dirty="0"/>
          </a:p>
        </p:txBody>
      </p:sp>
    </p:spTree>
    <p:extLst>
      <p:ext uri="{BB962C8B-B14F-4D97-AF65-F5344CB8AC3E}">
        <p14:creationId xmlns:p14="http://schemas.microsoft.com/office/powerpoint/2010/main" val="24327060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281</TotalTime>
  <Words>4605</Words>
  <Application>Microsoft Office PowerPoint</Application>
  <PresentationFormat>On-screen Show (4:3)</PresentationFormat>
  <Paragraphs>1218</Paragraphs>
  <Slides>52</Slides>
  <Notes>11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1" baseType="lpstr">
      <vt:lpstr>Allerta</vt:lpstr>
      <vt:lpstr>Arial</vt:lpstr>
      <vt:lpstr>Calibri</vt:lpstr>
      <vt:lpstr>Century Schoolbook</vt:lpstr>
      <vt:lpstr>Times New Roman</vt:lpstr>
      <vt:lpstr>Wingdings</vt:lpstr>
      <vt:lpstr>Wingdings 2</vt:lpstr>
      <vt:lpstr>Oriel</vt:lpstr>
      <vt:lpstr>Acrobat Document</vt:lpstr>
      <vt:lpstr>Arts Engagement in the College Years:   A Longitudinal Study What Can We Learn about Students’ Expectations, Preparation, Identity and Transformation? </vt:lpstr>
      <vt:lpstr>PowerPoint Presentation</vt:lpstr>
      <vt:lpstr>Advocacy for Student Arts Organizations</vt:lpstr>
      <vt:lpstr>Impact of Participation in Student Arts Organizations</vt:lpstr>
      <vt:lpstr>The Arts Engagement Project </vt:lpstr>
      <vt:lpstr>The Arts Engagement Project</vt:lpstr>
      <vt:lpstr>Research, Surveys and  Literature  </vt:lpstr>
      <vt:lpstr>Survey Goals</vt:lpstr>
      <vt:lpstr>Survey Goals Describing Our Students</vt:lpstr>
      <vt:lpstr>Survey Goals Describing Our Students</vt:lpstr>
      <vt:lpstr>Survey Goals Database Creation</vt:lpstr>
      <vt:lpstr>Survey Goals Expansion to/Comparisons with other Universities </vt:lpstr>
      <vt:lpstr>Learning Outcomes Appreciating Diversity</vt:lpstr>
      <vt:lpstr>Learning Outcomes Creativity</vt:lpstr>
      <vt:lpstr>Survey Modules Freshman 1 - October</vt:lpstr>
      <vt:lpstr>Survey Modules Freshman 2 - March</vt:lpstr>
      <vt:lpstr>Survey Modules Sophomore- March</vt:lpstr>
      <vt:lpstr>Survey Modules Junior- March</vt:lpstr>
      <vt:lpstr>Survey Modules Senior- March</vt:lpstr>
      <vt:lpstr>Demonstrating the Power of the Arts Engagement Database</vt:lpstr>
      <vt:lpstr>“The 200” Demographics </vt:lpstr>
      <vt:lpstr>Initial Findings High School Involvement</vt:lpstr>
      <vt:lpstr>Initial Analysis Comparison of High School and College Involvement</vt:lpstr>
      <vt:lpstr>Percent Participation of the 200</vt:lpstr>
      <vt:lpstr>Implications</vt:lpstr>
      <vt:lpstr>Initial Analysis Artist as Identity</vt:lpstr>
      <vt:lpstr>Initial Findings Artists Upon Leaving High School</vt:lpstr>
      <vt:lpstr> The 200: Identity Percentages, Losses, and Gains </vt:lpstr>
      <vt:lpstr>Change in Reported Identities</vt:lpstr>
      <vt:lpstr>Change in Reported Identities</vt:lpstr>
      <vt:lpstr>Changes in Reported Identities</vt:lpstr>
      <vt:lpstr>Gains in Reported Identities</vt:lpstr>
      <vt:lpstr>Gains in Reported Identities</vt:lpstr>
      <vt:lpstr>Identity Maintenance/Acquisition</vt:lpstr>
      <vt:lpstr>Personal Characteristics Findings FR1 Musician</vt:lpstr>
      <vt:lpstr>Personal Characteristics Findings FR2 Musician</vt:lpstr>
      <vt:lpstr>Personal Characteristics Findings SO Musician</vt:lpstr>
      <vt:lpstr>Personal Characteristics Findings JR Musician</vt:lpstr>
      <vt:lpstr>Personal Characteristics Findings SR Musician</vt:lpstr>
      <vt:lpstr>Personal Characteristics Findings F1 Actor/Actress</vt:lpstr>
      <vt:lpstr>Personal Characteristics Findings F2 Actor/Actress</vt:lpstr>
      <vt:lpstr>Personal Characteristics Findings SR Actor/Actress</vt:lpstr>
      <vt:lpstr>Personal Characteristics Findings F1 Performer</vt:lpstr>
      <vt:lpstr>Personal Characteristics Findings F2 Performer</vt:lpstr>
      <vt:lpstr>Personal Characteristics Findings SR Performer</vt:lpstr>
      <vt:lpstr>Personal Characteristics Findings FR1 Visual Artist</vt:lpstr>
      <vt:lpstr>Personal Characteristics Findings FR2 Visual Artist</vt:lpstr>
      <vt:lpstr>Personal Characteristics Findings SR Visual Artist</vt:lpstr>
      <vt:lpstr>Kind Of Questions we can answer</vt:lpstr>
      <vt:lpstr>Some Results</vt:lpstr>
      <vt:lpstr>Future Work</vt:lpstr>
      <vt:lpstr>Arts Engagement in the College Years:   A Longitudinal Study What Can We Learn about Student’s Expectations, Preparation, Identity and Transformation?</vt:lpstr>
    </vt:vector>
  </TitlesOfParts>
  <Company>University of Michigan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guest onsp</dc:creator>
  <cp:lastModifiedBy>Inefuku, Harrison W [LIB]</cp:lastModifiedBy>
  <cp:revision>31</cp:revision>
  <dcterms:created xsi:type="dcterms:W3CDTF">2014-11-06T06:22:59Z</dcterms:created>
  <dcterms:modified xsi:type="dcterms:W3CDTF">2015-01-22T19:44:04Z</dcterms:modified>
</cp:coreProperties>
</file>