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57" r:id="rId4"/>
    <p:sldId id="271" r:id="rId5"/>
    <p:sldId id="269" r:id="rId6"/>
    <p:sldId id="273" r:id="rId7"/>
    <p:sldId id="259" r:id="rId8"/>
    <p:sldId id="262" r:id="rId9"/>
    <p:sldId id="263" r:id="rId10"/>
    <p:sldId id="265" r:id="rId11"/>
    <p:sldId id="270" r:id="rId12"/>
    <p:sldId id="266" r:id="rId13"/>
    <p:sldId id="274" r:id="rId14"/>
    <p:sldId id="272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40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6E67"/>
    <a:srgbClr val="F2BF49"/>
    <a:srgbClr val="ADA07A"/>
    <a:srgbClr val="CE11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4" autoAdjust="0"/>
    <p:restoredTop sz="88407" autoAdjust="0"/>
  </p:normalViewPr>
  <p:slideViewPr>
    <p:cSldViewPr>
      <p:cViewPr>
        <p:scale>
          <a:sx n="81" d="100"/>
          <a:sy n="81" d="100"/>
        </p:scale>
        <p:origin x="-2408" y="-312"/>
      </p:cViewPr>
      <p:guideLst>
        <p:guide orient="horz" pos="2160"/>
        <p:guide pos="24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0" d="100"/>
          <a:sy n="120" d="100"/>
        </p:scale>
        <p:origin x="-4064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FD408-A865-FD43-BD8A-60A14765CAA4}" type="datetimeFigureOut">
              <a:rPr lang="en-US" smtClean="0"/>
              <a:pPr/>
              <a:t>4/10/17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FBDB0-09E2-4741-A27D-AF8AA3540E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138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11DA4-9F5C-6145-8010-1CB02F8CA18F}" type="datetimeFigureOut">
              <a:rPr lang="en-US" smtClean="0"/>
              <a:pPr/>
              <a:t>4/10/17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42586-8D9D-F44D-952F-229CE4F75F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858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Everybody uses it; not many see its complexity!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688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28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Is English speech perception between two non native speakers better than the speech perception</a:t>
            </a:r>
            <a:r>
              <a:rPr lang="en-US" sz="1200" baseline="0" dirty="0" smtClean="0"/>
              <a:t> </a:t>
            </a:r>
            <a:r>
              <a:rPr lang="en-US" sz="1200" dirty="0" smtClean="0"/>
              <a:t>between a native speaker and a non native speaker?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55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703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Giselle: helped with the data collection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683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rgbClr val="CE1126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2514600"/>
            <a:ext cx="6629400" cy="1066800"/>
          </a:xfrm>
        </p:spPr>
        <p:txBody>
          <a:bodyPr anchor="b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smtClean="0">
                <a:solidFill>
                  <a:srgbClr val="800000"/>
                </a:solidFill>
                <a:effectLst/>
              </a:defRPr>
            </a:lvl1pPr>
          </a:lstStyle>
          <a:p>
            <a:endParaRPr lang="en-US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581400"/>
            <a:ext cx="6248400" cy="1752600"/>
          </a:xfrm>
        </p:spPr>
        <p:txBody>
          <a:bodyPr/>
          <a:lstStyle>
            <a:lvl1pPr marL="0" indent="0">
              <a:buFont typeface="Times" charset="0"/>
              <a:buNone/>
              <a:defRPr sz="2400" baseline="0"/>
            </a:lvl1pPr>
          </a:lstStyle>
          <a:p>
            <a:endParaRPr lang="en-US" dirty="0" smtClean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12725" y="3489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38428" y="817676"/>
            <a:ext cx="21323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Univers 65 Bold" charset="0"/>
              </a:rPr>
              <a:t>MCNAIR PROGRAM</a:t>
            </a:r>
            <a:endParaRPr lang="en-US" sz="1600" b="1" dirty="0">
              <a:solidFill>
                <a:schemeClr val="bg1"/>
              </a:solidFill>
              <a:latin typeface="Univers 65 Bold" charset="0"/>
            </a:endParaRPr>
          </a:p>
        </p:txBody>
      </p:sp>
      <p:pic>
        <p:nvPicPr>
          <p:cNvPr id="10" name="Picture 11" descr="ISU LEFT white.eps"/>
          <p:cNvPicPr>
            <a:picLocks noChangeAspect="1"/>
          </p:cNvPicPr>
          <p:nvPr userDrawn="1"/>
        </p:nvPicPr>
        <p:blipFill>
          <a:blip r:embed="rId2"/>
          <a:srcRect b="38235"/>
          <a:stretch>
            <a:fillRect/>
          </a:stretch>
        </p:blipFill>
        <p:spPr bwMode="auto">
          <a:xfrm>
            <a:off x="238428" y="288815"/>
            <a:ext cx="472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200025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584835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668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0668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179288"/>
            <a:ext cx="9144000" cy="685800"/>
          </a:xfrm>
          <a:prstGeom prst="rect">
            <a:avLst/>
          </a:prstGeom>
          <a:solidFill>
            <a:srgbClr val="CE11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0668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12725" y="3489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21173" y="6324600"/>
            <a:ext cx="21323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/>
                </a:solidFill>
                <a:latin typeface="Univers 65 Bold" charset="0"/>
              </a:rPr>
              <a:t>MCNAIR PROGRAM</a:t>
            </a:r>
            <a:endParaRPr lang="en-US" sz="1600" b="1" dirty="0">
              <a:solidFill>
                <a:schemeClr val="bg1"/>
              </a:solidFill>
              <a:latin typeface="Univers 65 Bold" charset="0"/>
            </a:endParaRPr>
          </a:p>
        </p:txBody>
      </p:sp>
      <p:pic>
        <p:nvPicPr>
          <p:cNvPr id="9" name="Picture 11" descr="ISU LEFT white.eps"/>
          <p:cNvPicPr>
            <a:picLocks noChangeAspect="1"/>
          </p:cNvPicPr>
          <p:nvPr userDrawn="1"/>
        </p:nvPicPr>
        <p:blipFill>
          <a:blip r:embed="rId13"/>
          <a:srcRect b="38235"/>
          <a:stretch>
            <a:fillRect/>
          </a:stretch>
        </p:blipFill>
        <p:spPr bwMode="auto">
          <a:xfrm>
            <a:off x="533400" y="6365927"/>
            <a:ext cx="3200400" cy="26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2pPr>
      <a:lvl3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3pPr>
      <a:lvl4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4pPr>
      <a:lvl5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514600"/>
            <a:ext cx="7543800" cy="1066800"/>
          </a:xfrm>
        </p:spPr>
        <p:txBody>
          <a:bodyPr/>
          <a:lstStyle/>
          <a:p>
            <a:r>
              <a:rPr lang="en-US" sz="2400" dirty="0"/>
              <a:t>L1 Spanish speakers perception of English vowels produced by both L1 and L2 English </a:t>
            </a:r>
            <a:r>
              <a:rPr lang="en-US" sz="2400" dirty="0" smtClean="0"/>
              <a:t>speakers</a:t>
            </a:r>
            <a:endParaRPr lang="en-US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Richard </a:t>
            </a:r>
            <a:r>
              <a:rPr lang="en-US" sz="2000" dirty="0" smtClean="0">
                <a:solidFill>
                  <a:srgbClr val="000000"/>
                </a:solidFill>
              </a:rPr>
              <a:t>A. Ambert Torres</a:t>
            </a:r>
          </a:p>
          <a:p>
            <a:r>
              <a:rPr lang="en-US" sz="1800" dirty="0" smtClean="0">
                <a:solidFill>
                  <a:srgbClr val="000000"/>
                </a:solidFill>
              </a:rPr>
              <a:t>Dr. Charles Nagle </a:t>
            </a:r>
            <a:r>
              <a:rPr lang="mr-IN" sz="1800" dirty="0" smtClean="0">
                <a:solidFill>
                  <a:srgbClr val="000000"/>
                </a:solidFill>
              </a:rPr>
              <a:t>–</a:t>
            </a:r>
            <a:r>
              <a:rPr lang="en-US" sz="1800" dirty="0" smtClean="0">
                <a:solidFill>
                  <a:srgbClr val="000000"/>
                </a:solidFill>
              </a:rPr>
              <a:t> Faculty Mentor</a:t>
            </a:r>
          </a:p>
          <a:p>
            <a:r>
              <a:rPr lang="en-US" sz="1800" dirty="0" smtClean="0">
                <a:solidFill>
                  <a:srgbClr val="000000"/>
                </a:solidFill>
              </a:rPr>
              <a:t>Department of World Languages and Cultures</a:t>
            </a:r>
          </a:p>
          <a:p>
            <a:r>
              <a:rPr lang="en-US" sz="1800" dirty="0" smtClean="0">
                <a:solidFill>
                  <a:srgbClr val="000000"/>
                </a:solidFill>
              </a:rPr>
              <a:t>Iowa State University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r>
              <a:rPr lang="mr-IN" dirty="0" smtClean="0"/>
              <a:t>–</a:t>
            </a:r>
            <a:r>
              <a:rPr lang="en-US" dirty="0" smtClean="0"/>
              <a:t> L1 &amp; L2 English participants listening to L1 English speakers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609600" y="1066800"/>
            <a:ext cx="3429000" cy="4114800"/>
          </a:xfrm>
        </p:spPr>
        <p:txBody>
          <a:bodyPr/>
          <a:lstStyle/>
          <a:p>
            <a:endParaRPr lang="en-US" dirty="0" smtClean="0"/>
          </a:p>
          <a:p>
            <a:r>
              <a:rPr lang="en-US" sz="2600" dirty="0" smtClean="0">
                <a:solidFill>
                  <a:schemeClr val="tx1"/>
                </a:solidFill>
              </a:rPr>
              <a:t>L2 English speakers had a higher recognition        score with   vowels /</a:t>
            </a:r>
            <a:r>
              <a:rPr lang="en-US" sz="2600" dirty="0" err="1">
                <a:solidFill>
                  <a:schemeClr val="tx1"/>
                </a:solidFill>
              </a:rPr>
              <a:t>ɛ</a:t>
            </a:r>
            <a:r>
              <a:rPr lang="en-US" sz="2600" dirty="0">
                <a:solidFill>
                  <a:schemeClr val="tx1"/>
                </a:solidFill>
              </a:rPr>
              <a:t>/ </a:t>
            </a:r>
            <a:r>
              <a:rPr lang="en-US" sz="2600" dirty="0" smtClean="0">
                <a:solidFill>
                  <a:schemeClr val="tx1"/>
                </a:solidFill>
              </a:rPr>
              <a:t>and /</a:t>
            </a:r>
            <a:r>
              <a:rPr lang="en-US" sz="2600" dirty="0" err="1">
                <a:solidFill>
                  <a:schemeClr val="tx1"/>
                </a:solidFill>
              </a:rPr>
              <a:t>ʌ</a:t>
            </a:r>
            <a:r>
              <a:rPr lang="en-US" sz="2600" dirty="0" smtClean="0">
                <a:solidFill>
                  <a:schemeClr val="tx1"/>
                </a:solidFill>
              </a:rPr>
              <a:t>/</a:t>
            </a:r>
          </a:p>
          <a:p>
            <a:endParaRPr lang="en-US" sz="2600" dirty="0" smtClean="0">
              <a:solidFill>
                <a:schemeClr val="tx1"/>
              </a:solidFill>
            </a:endParaRPr>
          </a:p>
          <a:p>
            <a:r>
              <a:rPr lang="en-US" sz="2600" dirty="0" smtClean="0">
                <a:solidFill>
                  <a:schemeClr val="tx1"/>
                </a:solidFill>
              </a:rPr>
              <a:t>L2 English speakers had a higher difficulty with &lt;bus&gt; and &lt;boss&gt;</a:t>
            </a: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11" name="Content Placeholder 4" descr="Screen Shot 2017-03-11 at 12.56.17 AM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012" b="-19012"/>
          <a:stretch>
            <a:fillRect/>
          </a:stretch>
        </p:blipFill>
        <p:spPr>
          <a:xfrm>
            <a:off x="4267200" y="762000"/>
            <a:ext cx="4419600" cy="4870580"/>
          </a:xfrm>
        </p:spPr>
      </p:pic>
      <p:sp>
        <p:nvSpPr>
          <p:cNvPr id="12" name="TextBox 11"/>
          <p:cNvSpPr txBox="1"/>
          <p:nvPr/>
        </p:nvSpPr>
        <p:spPr>
          <a:xfrm>
            <a:off x="4648200" y="4572000"/>
            <a:ext cx="3352800" cy="1231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/æ/      </a:t>
            </a:r>
            <a:r>
              <a:rPr lang="en-US" dirty="0" smtClean="0">
                <a:solidFill>
                  <a:srgbClr val="000000"/>
                </a:solidFill>
              </a:rPr>
              <a:t>  </a:t>
            </a:r>
            <a:r>
              <a:rPr lang="en-US" sz="26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/</a:t>
            </a:r>
            <a:r>
              <a:rPr lang="mr-IN" sz="2600" kern="0" dirty="0">
                <a:solidFill>
                  <a:srgbClr val="000000"/>
                </a:solidFill>
                <a:latin typeface="Times New Roman"/>
                <a:cs typeface="Times New Roman"/>
              </a:rPr>
              <a:t>ɛ</a:t>
            </a:r>
            <a:r>
              <a:rPr lang="en-US" sz="2600" kern="0" dirty="0">
                <a:solidFill>
                  <a:srgbClr val="000000"/>
                </a:solidFill>
                <a:latin typeface="Times New Roman"/>
                <a:cs typeface="Times New Roman"/>
              </a:rPr>
              <a:t>/       /</a:t>
            </a:r>
            <a:r>
              <a:rPr lang="mr-IN" dirty="0">
                <a:solidFill>
                  <a:srgbClr val="000000"/>
                </a:solidFill>
                <a:latin typeface="Times New Roman"/>
                <a:cs typeface="Times New Roman"/>
              </a:rPr>
              <a:t>ɑ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/      </a:t>
            </a:r>
            <a:r>
              <a:rPr lang="en-US" dirty="0" smtClean="0">
                <a:latin typeface="Times New Roman"/>
                <a:cs typeface="Times New Roman"/>
              </a:rPr>
              <a:t>/</a:t>
            </a:r>
            <a:r>
              <a:rPr lang="en-US" dirty="0" err="1">
                <a:latin typeface="Times New Roman"/>
                <a:cs typeface="Times New Roman"/>
              </a:rPr>
              <a:t>ʌ</a:t>
            </a:r>
            <a:r>
              <a:rPr lang="en-US" dirty="0" smtClean="0">
                <a:latin typeface="Times New Roman"/>
                <a:cs typeface="Times New Roman"/>
              </a:rPr>
              <a:t>/</a:t>
            </a:r>
          </a:p>
          <a:p>
            <a:r>
              <a:rPr lang="en-US" dirty="0">
                <a:latin typeface="Times New Roman"/>
                <a:cs typeface="Times New Roman"/>
              </a:rPr>
              <a:t>	</a:t>
            </a:r>
            <a:r>
              <a:rPr lang="en-US" dirty="0" smtClean="0">
                <a:latin typeface="Times New Roman"/>
                <a:cs typeface="Times New Roman"/>
              </a:rPr>
              <a:t>    as in:</a:t>
            </a:r>
            <a:endParaRPr lang="en-US" dirty="0" smtClean="0"/>
          </a:p>
          <a:p>
            <a:r>
              <a:rPr lang="en-US" dirty="0" smtClean="0"/>
              <a:t>bat       bet      boss     cut</a:t>
            </a:r>
          </a:p>
        </p:txBody>
      </p:sp>
    </p:spTree>
    <p:extLst>
      <p:ext uri="{BB962C8B-B14F-4D97-AF65-F5344CB8AC3E}">
        <p14:creationId xmlns:p14="http://schemas.microsoft.com/office/powerpoint/2010/main" val="1822509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r>
              <a:rPr lang="mr-IN" dirty="0" smtClean="0"/>
              <a:t>–</a:t>
            </a:r>
            <a:r>
              <a:rPr lang="en-US" dirty="0" smtClean="0"/>
              <a:t> L1 &amp; L2 English participants listening to L2 English speakers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505200" cy="4114800"/>
          </a:xfrm>
        </p:spPr>
        <p:txBody>
          <a:bodyPr/>
          <a:lstStyle/>
          <a:p>
            <a:r>
              <a:rPr lang="en-US" sz="2600" dirty="0" smtClean="0">
                <a:solidFill>
                  <a:srgbClr val="000000"/>
                </a:solidFill>
              </a:rPr>
              <a:t>Both L1 and L2 speakers had similar scores</a:t>
            </a:r>
          </a:p>
          <a:p>
            <a:endParaRPr lang="en-US" sz="2600" dirty="0" smtClean="0">
              <a:solidFill>
                <a:srgbClr val="000000"/>
              </a:solidFill>
            </a:endParaRPr>
          </a:p>
          <a:p>
            <a:r>
              <a:rPr lang="en-US" sz="2600" dirty="0" smtClean="0">
                <a:solidFill>
                  <a:srgbClr val="000000"/>
                </a:solidFill>
              </a:rPr>
              <a:t>Again, L2 English speakers had a greater difficulty with &lt;bus&gt; and       &lt;boss&gt;</a:t>
            </a:r>
            <a:endParaRPr lang="en-US" sz="2600" dirty="0">
              <a:solidFill>
                <a:srgbClr val="000000"/>
              </a:solidFill>
            </a:endParaRPr>
          </a:p>
        </p:txBody>
      </p:sp>
      <p:pic>
        <p:nvPicPr>
          <p:cNvPr id="6" name="Content Placeholder 5" descr="Screen Shot 2017-03-11 at 12.56.58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160" b="-30160"/>
          <a:stretch>
            <a:fillRect/>
          </a:stretch>
        </p:blipFill>
        <p:spPr>
          <a:xfrm>
            <a:off x="3886200" y="457200"/>
            <a:ext cx="4978400" cy="5486400"/>
          </a:xfrm>
        </p:spPr>
      </p:pic>
      <p:sp>
        <p:nvSpPr>
          <p:cNvPr id="9" name="TextBox 8"/>
          <p:cNvSpPr txBox="1"/>
          <p:nvPr/>
        </p:nvSpPr>
        <p:spPr>
          <a:xfrm>
            <a:off x="4343400" y="4648200"/>
            <a:ext cx="3657600" cy="1231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  /</a:t>
            </a:r>
            <a:r>
              <a:rPr lang="en-US" dirty="0">
                <a:solidFill>
                  <a:srgbClr val="000000"/>
                </a:solidFill>
              </a:rPr>
              <a:t>æ/      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sz="26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/</a:t>
            </a:r>
            <a:r>
              <a:rPr lang="mr-IN" sz="2600" kern="0" dirty="0">
                <a:solidFill>
                  <a:srgbClr val="000000"/>
                </a:solidFill>
                <a:latin typeface="Times New Roman"/>
                <a:cs typeface="Times New Roman"/>
              </a:rPr>
              <a:t>ɛ</a:t>
            </a:r>
            <a:r>
              <a:rPr lang="en-US" sz="2600" kern="0" dirty="0">
                <a:solidFill>
                  <a:srgbClr val="000000"/>
                </a:solidFill>
                <a:latin typeface="Times New Roman"/>
                <a:cs typeface="Times New Roman"/>
              </a:rPr>
              <a:t>/  </a:t>
            </a:r>
            <a:r>
              <a:rPr lang="en-US" sz="26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  /</a:t>
            </a:r>
            <a:r>
              <a:rPr lang="mr-IN" dirty="0">
                <a:solidFill>
                  <a:srgbClr val="000000"/>
                </a:solidFill>
                <a:latin typeface="Times New Roman"/>
                <a:cs typeface="Times New Roman"/>
              </a:rPr>
              <a:t>ɑ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/   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</a:t>
            </a:r>
            <a:r>
              <a:rPr lang="en-US" dirty="0" smtClean="0">
                <a:latin typeface="Times New Roman"/>
                <a:cs typeface="Times New Roman"/>
              </a:rPr>
              <a:t>/</a:t>
            </a:r>
            <a:r>
              <a:rPr lang="en-US" dirty="0" err="1">
                <a:latin typeface="Times New Roman"/>
                <a:cs typeface="Times New Roman"/>
              </a:rPr>
              <a:t>ʌ</a:t>
            </a:r>
            <a:r>
              <a:rPr lang="en-US" dirty="0" smtClean="0">
                <a:latin typeface="Times New Roman"/>
                <a:cs typeface="Times New Roman"/>
              </a:rPr>
              <a:t>/</a:t>
            </a:r>
          </a:p>
          <a:p>
            <a:r>
              <a:rPr lang="en-US" dirty="0">
                <a:latin typeface="Times New Roman"/>
                <a:cs typeface="Times New Roman"/>
              </a:rPr>
              <a:t>	</a:t>
            </a:r>
            <a:r>
              <a:rPr lang="en-US" dirty="0" smtClean="0">
                <a:latin typeface="Times New Roman"/>
                <a:cs typeface="Times New Roman"/>
              </a:rPr>
              <a:t>     as in:</a:t>
            </a:r>
            <a:endParaRPr lang="en-US" dirty="0" smtClean="0"/>
          </a:p>
          <a:p>
            <a:r>
              <a:rPr lang="en-US" dirty="0" smtClean="0"/>
              <a:t>  bat       bet       boss      cut</a:t>
            </a:r>
          </a:p>
        </p:txBody>
      </p:sp>
    </p:spTree>
    <p:extLst>
      <p:ext uri="{BB962C8B-B14F-4D97-AF65-F5344CB8AC3E}">
        <p14:creationId xmlns:p14="http://schemas.microsoft.com/office/powerpoint/2010/main" val="993713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Control group (L1 English speakers listening to L1 English speakers) performed as expected (high scores)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L2 English speakers did not show any improvement when listening to other L2 English speakers.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800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Control group (L1 English speakers listening to L1 English speakers) performed as expected (high scores)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L2 English speakers did not show any improvement when listening to other L2 English speakers.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Content Placeholder 8" descr="Dibujo sin título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091" b="-17091"/>
          <a:stretch>
            <a:fillRect/>
          </a:stretch>
        </p:blipFill>
        <p:spPr>
          <a:xfrm>
            <a:off x="2514600" y="685800"/>
            <a:ext cx="4079522" cy="449580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lumMod val="75000"/>
                <a:alpha val="40000"/>
              </a:schemeClr>
            </a:glow>
          </a:effectLst>
        </p:spPr>
      </p:pic>
      <p:sp>
        <p:nvSpPr>
          <p:cNvPr id="7" name="Plus 6"/>
          <p:cNvSpPr/>
          <p:nvPr/>
        </p:nvSpPr>
        <p:spPr bwMode="auto">
          <a:xfrm>
            <a:off x="5715000" y="2895600"/>
            <a:ext cx="609600" cy="685800"/>
          </a:xfrm>
          <a:prstGeom prst="mathPlus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effectLst/>
              <a:latin typeface="Times" charset="0"/>
            </a:endParaRPr>
          </a:p>
        </p:txBody>
      </p:sp>
      <p:sp>
        <p:nvSpPr>
          <p:cNvPr id="8" name="Minus 7"/>
          <p:cNvSpPr/>
          <p:nvPr/>
        </p:nvSpPr>
        <p:spPr bwMode="auto">
          <a:xfrm>
            <a:off x="3048000" y="2895600"/>
            <a:ext cx="609600" cy="609600"/>
          </a:xfrm>
          <a:prstGeom prst="mathMin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379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investigation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Looking at the acoustic differences between L1 and L2 English vowels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Is there a pattern in L2 speech that helps L2 English speakers identify non-native sounds?</a:t>
            </a: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18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Dr. Charles Nagle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Faculty </a:t>
            </a:r>
            <a:r>
              <a:rPr lang="en-US" dirty="0" smtClean="0">
                <a:solidFill>
                  <a:schemeClr val="tx1"/>
                </a:solidFill>
              </a:rPr>
              <a:t>Mentor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Assistant Professor of Spanish Linguistics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Department of World Languages and Cultures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Giselle Narváez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Mentor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Anthropology M.A. Student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Department of World Languages and Cultures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ISU McNair Program Alumni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Iowa State University McNair </a:t>
            </a:r>
            <a:r>
              <a:rPr lang="en-US" dirty="0" smtClean="0">
                <a:solidFill>
                  <a:schemeClr val="tx1"/>
                </a:solidFill>
              </a:rPr>
              <a:t>Program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Ms. Thelma Harding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Dr. Ashley </a:t>
            </a:r>
            <a:r>
              <a:rPr lang="en-US" dirty="0" err="1" smtClean="0">
                <a:solidFill>
                  <a:schemeClr val="tx1"/>
                </a:solidFill>
              </a:rPr>
              <a:t>Garrin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580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838200" y="2438400"/>
            <a:ext cx="7772400" cy="1143000"/>
          </a:xfrm>
        </p:spPr>
        <p:txBody>
          <a:bodyPr/>
          <a:lstStyle/>
          <a:p>
            <a:pPr algn="ctr"/>
            <a:r>
              <a:rPr lang="nl-NL" sz="4800" dirty="0" smtClean="0">
                <a:solidFill>
                  <a:srgbClr val="2A2A2A"/>
                </a:solidFill>
                <a:latin typeface="Times New Roman"/>
                <a:cs typeface="Times New Roman"/>
              </a:rPr>
              <a:t>[</a:t>
            </a:r>
            <a:r>
              <a:rPr lang="en-US" sz="4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θæŋk</a:t>
            </a:r>
            <a:r>
              <a:rPr lang="en-US" sz="4800" dirty="0" err="1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lang="en-US" sz="4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ju</a:t>
            </a:r>
            <a:r>
              <a:rPr lang="en-US" sz="4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]</a:t>
            </a:r>
            <a:r>
              <a:rPr lang="nl-NL" sz="4800" dirty="0" smtClean="0">
                <a:solidFill>
                  <a:srgbClr val="2A2A2A"/>
                </a:solidFill>
                <a:latin typeface="Times New Roman"/>
                <a:cs typeface="Times New Roman"/>
              </a:rPr>
              <a:t>!</a:t>
            </a:r>
            <a:endParaRPr lang="en-US" sz="4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3665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language?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The </a:t>
            </a:r>
            <a:r>
              <a:rPr lang="en-US" sz="2400" dirty="0">
                <a:solidFill>
                  <a:srgbClr val="000000"/>
                </a:solidFill>
              </a:rPr>
              <a:t>system of spoken or written communication used by a particular country, people, community, etc., typically consisting of words used within a regular grammatical and syntactic structure</a:t>
            </a:r>
            <a:r>
              <a:rPr lang="en-US" sz="2400" dirty="0" smtClean="0">
                <a:solidFill>
                  <a:srgbClr val="000000"/>
                </a:solidFill>
              </a:rPr>
              <a:t>. (Oxford English Dictionary)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There’s more about language than just speaking it!</a:t>
            </a:r>
          </a:p>
          <a:p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276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your linguistics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4114800" cy="4953000"/>
          </a:xfrm>
        </p:spPr>
        <p:txBody>
          <a:bodyPr/>
          <a:lstStyle/>
          <a:p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US" sz="2400" b="1" dirty="0" smtClean="0">
                <a:solidFill>
                  <a:srgbClr val="000000"/>
                </a:solidFill>
              </a:rPr>
              <a:t>L1</a:t>
            </a:r>
            <a:r>
              <a:rPr lang="en-US" sz="2400" dirty="0" smtClean="0">
                <a:solidFill>
                  <a:srgbClr val="000000"/>
                </a:solidFill>
              </a:rPr>
              <a:t> = first (native) language(s)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L2</a:t>
            </a:r>
            <a:r>
              <a:rPr lang="en-US" sz="2400" dirty="0" smtClean="0">
                <a:solidFill>
                  <a:srgbClr val="000000"/>
                </a:solidFill>
              </a:rPr>
              <a:t> = non-native language(s)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IPA</a:t>
            </a:r>
            <a:r>
              <a:rPr lang="en-US" sz="2400" dirty="0" smtClean="0">
                <a:solidFill>
                  <a:srgbClr val="000000"/>
                </a:solidFill>
              </a:rPr>
              <a:t> = International Phonetic Alphabet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Minimal pair </a:t>
            </a:r>
            <a:r>
              <a:rPr lang="en-US" sz="2400" dirty="0" smtClean="0">
                <a:solidFill>
                  <a:srgbClr val="000000"/>
                </a:solidFill>
              </a:rPr>
              <a:t>= words that vary by only one phonological element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vowels_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057400"/>
            <a:ext cx="4028397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72200" y="1524000"/>
            <a:ext cx="239039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IPA Vowel Chart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your linguistics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4267200" cy="41148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L1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= first (native) language(s)</a:t>
            </a:r>
          </a:p>
          <a:p>
            <a:r>
              <a:rPr lang="en-US" sz="2400" b="1" dirty="0">
                <a:solidFill>
                  <a:srgbClr val="000000"/>
                </a:solidFill>
              </a:rPr>
              <a:t>L2</a:t>
            </a:r>
            <a:r>
              <a:rPr lang="en-US" sz="2400" dirty="0">
                <a:solidFill>
                  <a:srgbClr val="000000"/>
                </a:solidFill>
              </a:rPr>
              <a:t> = non-native language(s)</a:t>
            </a:r>
          </a:p>
          <a:p>
            <a:r>
              <a:rPr lang="en-US" sz="2400" b="1" dirty="0">
                <a:solidFill>
                  <a:srgbClr val="000000"/>
                </a:solidFill>
              </a:rPr>
              <a:t>IPA</a:t>
            </a:r>
            <a:r>
              <a:rPr lang="en-US" sz="2400" dirty="0">
                <a:solidFill>
                  <a:srgbClr val="000000"/>
                </a:solidFill>
              </a:rPr>
              <a:t> = International Phonetic Alphabet</a:t>
            </a:r>
          </a:p>
          <a:p>
            <a:r>
              <a:rPr lang="en-US" sz="2400" b="1" dirty="0">
                <a:solidFill>
                  <a:srgbClr val="000000"/>
                </a:solidFill>
              </a:rPr>
              <a:t>Minimal pair </a:t>
            </a:r>
            <a:r>
              <a:rPr lang="en-US" sz="2400" dirty="0">
                <a:solidFill>
                  <a:srgbClr val="000000"/>
                </a:solidFill>
              </a:rPr>
              <a:t>= words that vary by only one phonological </a:t>
            </a:r>
            <a:r>
              <a:rPr lang="en-US" sz="2400" dirty="0" smtClean="0">
                <a:solidFill>
                  <a:srgbClr val="000000"/>
                </a:solidFill>
              </a:rPr>
              <a:t>element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5" name="Picture 4" descr="vowels_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057400"/>
            <a:ext cx="4028397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72200" y="1524000"/>
            <a:ext cx="2390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IPA Vowel Chart</a:t>
            </a:r>
            <a:endParaRPr lang="en-US" dirty="0">
              <a:latin typeface="+mn-lt"/>
            </a:endParaRPr>
          </a:p>
        </p:txBody>
      </p:sp>
      <p:pic>
        <p:nvPicPr>
          <p:cNvPr id="4" name="Picture 3" descr="Vowelspac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52600"/>
            <a:ext cx="3752192" cy="3200400"/>
          </a:xfrm>
          <a:prstGeom prst="rect">
            <a:avLst/>
          </a:prstGeom>
          <a:effectLst>
            <a:glow rad="101600">
              <a:schemeClr val="accent1">
                <a:lumMod val="75000"/>
                <a:alpha val="75000"/>
              </a:schemeClr>
            </a:glow>
            <a:outerShdw blurRad="50800" dist="38100" dir="246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42425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your linguistics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4267200" cy="41148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L1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= first (native) language(s)</a:t>
            </a:r>
          </a:p>
          <a:p>
            <a:r>
              <a:rPr lang="en-US" sz="2400" b="1" dirty="0">
                <a:solidFill>
                  <a:srgbClr val="000000"/>
                </a:solidFill>
              </a:rPr>
              <a:t>L2</a:t>
            </a:r>
            <a:r>
              <a:rPr lang="en-US" sz="2400" dirty="0">
                <a:solidFill>
                  <a:srgbClr val="000000"/>
                </a:solidFill>
              </a:rPr>
              <a:t> = non-native language(s)</a:t>
            </a:r>
          </a:p>
          <a:p>
            <a:r>
              <a:rPr lang="en-US" sz="2400" b="1" dirty="0">
                <a:solidFill>
                  <a:srgbClr val="000000"/>
                </a:solidFill>
              </a:rPr>
              <a:t>IPA</a:t>
            </a:r>
            <a:r>
              <a:rPr lang="en-US" sz="2400" dirty="0">
                <a:solidFill>
                  <a:srgbClr val="000000"/>
                </a:solidFill>
              </a:rPr>
              <a:t> = International Phonetic Alphabet</a:t>
            </a:r>
          </a:p>
          <a:p>
            <a:r>
              <a:rPr lang="en-US" sz="2400" b="1" dirty="0">
                <a:solidFill>
                  <a:srgbClr val="000000"/>
                </a:solidFill>
              </a:rPr>
              <a:t>Minimal pair </a:t>
            </a:r>
            <a:r>
              <a:rPr lang="en-US" sz="2400" dirty="0">
                <a:solidFill>
                  <a:srgbClr val="000000"/>
                </a:solidFill>
              </a:rPr>
              <a:t>= words that vary by only one phonological element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English and Spanish Vowels  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057400"/>
            <a:ext cx="4038600" cy="31321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72200" y="1524000"/>
            <a:ext cx="2390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IPA Vowel Chart</a:t>
            </a:r>
            <a:endParaRPr lang="en-US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5400" y="51816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Red = Spanish</a:t>
            </a:r>
          </a:p>
          <a:p>
            <a:r>
              <a:rPr lang="en-US" sz="1800" dirty="0" smtClean="0"/>
              <a:t>Blue = English</a:t>
            </a:r>
          </a:p>
          <a:p>
            <a:r>
              <a:rPr lang="en-US" sz="1800" dirty="0" smtClean="0"/>
              <a:t>Purple = Both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60511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purpose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L2 English </a:t>
            </a:r>
            <a:r>
              <a:rPr lang="mr-IN" dirty="0" smtClean="0">
                <a:solidFill>
                  <a:srgbClr val="000000"/>
                </a:solidFill>
                <a:sym typeface="Wingdings"/>
              </a:rPr>
              <a:t>–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L2 English interaction</a:t>
            </a:r>
          </a:p>
          <a:p>
            <a:endParaRPr lang="en-US" dirty="0">
              <a:solidFill>
                <a:srgbClr val="000000"/>
              </a:solidFill>
              <a:sym typeface="Wingdings"/>
            </a:endParaRPr>
          </a:p>
          <a:p>
            <a:r>
              <a:rPr lang="en-US" dirty="0" smtClean="0">
                <a:solidFill>
                  <a:srgbClr val="000000"/>
                </a:solidFill>
                <a:sym typeface="Wingdings"/>
              </a:rPr>
              <a:t>Advantages of sharing an L1 while speaking an L2</a:t>
            </a:r>
            <a:endParaRPr lang="en-US" dirty="0">
              <a:sym typeface="Wingdings"/>
            </a:endParaRPr>
          </a:p>
          <a:p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r>
              <a:rPr lang="en-US" dirty="0" smtClean="0">
                <a:solidFill>
                  <a:srgbClr val="000000"/>
                </a:solidFill>
                <a:sym typeface="Wingdings"/>
              </a:rPr>
              <a:t>Vowels selection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&lt;bus&gt; vs. &lt;boss&gt;  personal struggle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Other vowels  proximity to Spanish vowels, yet not the same</a:t>
            </a:r>
          </a:p>
        </p:txBody>
      </p:sp>
    </p:spTree>
    <p:extLst>
      <p:ext uri="{BB962C8B-B14F-4D97-AF65-F5344CB8AC3E}">
        <p14:creationId xmlns:p14="http://schemas.microsoft.com/office/powerpoint/2010/main" val="119553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and participants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371600" y="4114800"/>
            <a:ext cx="6934200" cy="3000715"/>
          </a:xfrm>
        </p:spPr>
        <p:txBody>
          <a:bodyPr/>
          <a:lstStyle/>
          <a:p>
            <a:pPr marL="0" indent="0"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600" dirty="0" smtClean="0">
                <a:solidFill>
                  <a:srgbClr val="000000"/>
                </a:solidFill>
              </a:rPr>
              <a:t>Speakers: 5 L1 English and 5 L2 English </a:t>
            </a:r>
          </a:p>
          <a:p>
            <a:r>
              <a:rPr lang="en-US" sz="2600" dirty="0" smtClean="0">
                <a:solidFill>
                  <a:srgbClr val="000000"/>
                </a:solidFill>
              </a:rPr>
              <a:t>Listeners: 10 L1 English and 10 L2 English</a:t>
            </a:r>
            <a:endParaRPr lang="en-US" sz="2600" dirty="0">
              <a:solidFill>
                <a:srgbClr val="000000"/>
              </a:solidFill>
            </a:endParaRPr>
          </a:p>
        </p:txBody>
      </p:sp>
      <p:pic>
        <p:nvPicPr>
          <p:cNvPr id="9" name="Content Placeholder 8" descr="Dibujo sin título-2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091" b="-17091"/>
          <a:stretch>
            <a:fillRect/>
          </a:stretch>
        </p:blipFill>
        <p:spPr>
          <a:xfrm>
            <a:off x="2286000" y="609600"/>
            <a:ext cx="4079522" cy="4495800"/>
          </a:xfrm>
        </p:spPr>
      </p:pic>
      <p:sp>
        <p:nvSpPr>
          <p:cNvPr id="6" name="Plus 5"/>
          <p:cNvSpPr/>
          <p:nvPr/>
        </p:nvSpPr>
        <p:spPr bwMode="auto">
          <a:xfrm>
            <a:off x="2819400" y="2743200"/>
            <a:ext cx="609600" cy="685800"/>
          </a:xfrm>
          <a:prstGeom prst="mathPlus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effectLst/>
              <a:latin typeface="Times" charset="0"/>
            </a:endParaRPr>
          </a:p>
        </p:txBody>
      </p:sp>
      <p:sp>
        <p:nvSpPr>
          <p:cNvPr id="10" name="Minus 9"/>
          <p:cNvSpPr/>
          <p:nvPr/>
        </p:nvSpPr>
        <p:spPr bwMode="auto">
          <a:xfrm>
            <a:off x="5486400" y="2819400"/>
            <a:ext cx="609600" cy="609600"/>
          </a:xfrm>
          <a:prstGeom prst="mathMin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17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6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Speakers read a list of words that included the target words and distractor words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Listeners were given only the target words arranged in minimal pairs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Bet </a:t>
            </a:r>
            <a:r>
              <a:rPr lang="mr-IN" dirty="0" smtClean="0">
                <a:solidFill>
                  <a:srgbClr val="000000"/>
                </a:solidFill>
              </a:rPr>
              <a:t>–</a:t>
            </a:r>
            <a:r>
              <a:rPr lang="en-US" dirty="0" smtClean="0">
                <a:solidFill>
                  <a:srgbClr val="000000"/>
                </a:solidFill>
              </a:rPr>
              <a:t> Bat (</a:t>
            </a:r>
            <a:r>
              <a:rPr lang="mr-IN" dirty="0" smtClean="0">
                <a:solidFill>
                  <a:srgbClr val="000000"/>
                </a:solidFill>
              </a:rPr>
              <a:t>/ɛ/</a:t>
            </a:r>
            <a:r>
              <a:rPr lang="en-US" dirty="0" smtClean="0">
                <a:solidFill>
                  <a:srgbClr val="000000"/>
                </a:solidFill>
              </a:rPr>
              <a:t> vs. </a:t>
            </a:r>
            <a:r>
              <a:rPr lang="mr-IN" dirty="0" smtClean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æ</a:t>
            </a:r>
            <a:r>
              <a:rPr lang="mr-IN" dirty="0" smtClean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Bed </a:t>
            </a:r>
            <a:r>
              <a:rPr lang="mr-IN" dirty="0" smtClean="0">
                <a:solidFill>
                  <a:srgbClr val="000000"/>
                </a:solidFill>
              </a:rPr>
              <a:t>–</a:t>
            </a:r>
            <a:r>
              <a:rPr lang="en-US" dirty="0" smtClean="0">
                <a:solidFill>
                  <a:srgbClr val="000000"/>
                </a:solidFill>
              </a:rPr>
              <a:t> Bad 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mr-IN" dirty="0">
                <a:solidFill>
                  <a:srgbClr val="000000"/>
                </a:solidFill>
              </a:rPr>
              <a:t>/ɛ/</a:t>
            </a:r>
            <a:r>
              <a:rPr lang="en-US" dirty="0">
                <a:solidFill>
                  <a:srgbClr val="000000"/>
                </a:solidFill>
              </a:rPr>
              <a:t> vs. </a:t>
            </a:r>
            <a:r>
              <a:rPr lang="mr-IN" dirty="0" smtClean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æ</a:t>
            </a:r>
            <a:r>
              <a:rPr lang="mr-IN" dirty="0" smtClean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Bus </a:t>
            </a:r>
            <a:r>
              <a:rPr lang="mr-IN" dirty="0" smtClean="0">
                <a:solidFill>
                  <a:srgbClr val="000000"/>
                </a:solidFill>
              </a:rPr>
              <a:t>–</a:t>
            </a:r>
            <a:r>
              <a:rPr lang="en-US" dirty="0" smtClean="0">
                <a:solidFill>
                  <a:srgbClr val="000000"/>
                </a:solidFill>
              </a:rPr>
              <a:t> Boss (</a:t>
            </a:r>
            <a:r>
              <a:rPr lang="mr-IN" dirty="0">
                <a:solidFill>
                  <a:srgbClr val="000000"/>
                </a:solidFill>
              </a:rPr>
              <a:t>/ʌ</a:t>
            </a:r>
            <a:r>
              <a:rPr lang="mr-IN" dirty="0" smtClean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 vs. </a:t>
            </a:r>
            <a:r>
              <a:rPr lang="mr-IN" dirty="0" smtClean="0">
                <a:solidFill>
                  <a:srgbClr val="000000"/>
                </a:solidFill>
              </a:rPr>
              <a:t>/</a:t>
            </a:r>
            <a:r>
              <a:rPr lang="mr-IN" dirty="0">
                <a:solidFill>
                  <a:srgbClr val="000000"/>
                </a:solidFill>
              </a:rPr>
              <a:t>ɑ</a:t>
            </a:r>
            <a:r>
              <a:rPr lang="mr-IN" dirty="0" smtClean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Cut </a:t>
            </a:r>
            <a:r>
              <a:rPr lang="mr-IN" dirty="0" smtClean="0">
                <a:solidFill>
                  <a:srgbClr val="000000"/>
                </a:solidFill>
              </a:rPr>
              <a:t>–</a:t>
            </a:r>
            <a:r>
              <a:rPr lang="en-US" dirty="0" smtClean="0">
                <a:solidFill>
                  <a:srgbClr val="000000"/>
                </a:solidFill>
              </a:rPr>
              <a:t> Caught (</a:t>
            </a:r>
            <a:r>
              <a:rPr lang="mr-IN" dirty="0">
                <a:solidFill>
                  <a:srgbClr val="000000"/>
                </a:solidFill>
              </a:rPr>
              <a:t>/ʌ/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vs. </a:t>
            </a:r>
            <a:r>
              <a:rPr lang="mr-IN" dirty="0">
                <a:solidFill>
                  <a:srgbClr val="000000"/>
                </a:solidFill>
              </a:rPr>
              <a:t>/ɑ</a:t>
            </a:r>
            <a:r>
              <a:rPr lang="mr-IN" dirty="0" smtClean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795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4953000" cy="41148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rgbClr val="000000"/>
                </a:solidFill>
              </a:rPr>
              <a:t>2 audios </a:t>
            </a:r>
            <a:r>
              <a:rPr lang="mr-IN" dirty="0" smtClean="0">
                <a:solidFill>
                  <a:srgbClr val="000000"/>
                </a:solidFill>
              </a:rPr>
              <a:t>–</a:t>
            </a:r>
            <a:r>
              <a:rPr lang="en-US" dirty="0" smtClean="0">
                <a:solidFill>
                  <a:srgbClr val="000000"/>
                </a:solidFill>
              </a:rPr>
              <a:t> one </a:t>
            </a:r>
            <a:r>
              <a:rPr lang="en-US" dirty="0" smtClean="0">
                <a:solidFill>
                  <a:srgbClr val="000000"/>
                </a:solidFill>
              </a:rPr>
              <a:t>only-L1-English-speakers</a:t>
            </a:r>
            <a:r>
              <a:rPr lang="en-US" dirty="0" smtClean="0">
                <a:solidFill>
                  <a:srgbClr val="000000"/>
                </a:solidFill>
              </a:rPr>
              <a:t>; one </a:t>
            </a:r>
            <a:r>
              <a:rPr lang="en-US" dirty="0" smtClean="0">
                <a:solidFill>
                  <a:srgbClr val="000000"/>
                </a:solidFill>
              </a:rPr>
              <a:t>only-L2-English-speakers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Listeners listened to one word and had to choose between two options </a:t>
            </a:r>
          </a:p>
        </p:txBody>
      </p:sp>
      <p:pic>
        <p:nvPicPr>
          <p:cNvPr id="4" name="Picture 3" descr="Screen Shot 2017-03-11 at 12.22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914400"/>
            <a:ext cx="3167664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308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owerPoint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Univers 67 CondensedBold"/>
        <a:ea typeface=""/>
        <a:cs typeface=""/>
      </a:majorFont>
      <a:minorFont>
        <a:latin typeface="Univers 67 Condensed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PowerPoint.pot</Template>
  <TotalTime>10697</TotalTime>
  <Words>709</Words>
  <Application>Microsoft Macintosh PowerPoint</Application>
  <PresentationFormat>On-screen Show (4:3)</PresentationFormat>
  <Paragraphs>104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PowerPoint</vt:lpstr>
      <vt:lpstr>L1 Spanish speakers perception of English vowels produced by both L1 and L2 English speakers</vt:lpstr>
      <vt:lpstr>What is language?</vt:lpstr>
      <vt:lpstr>Review your linguistics knowledge</vt:lpstr>
      <vt:lpstr>Review your linguistics knowledge</vt:lpstr>
      <vt:lpstr>Review your linguistics knowledge</vt:lpstr>
      <vt:lpstr>Research purpose</vt:lpstr>
      <vt:lpstr>Question and participants</vt:lpstr>
      <vt:lpstr>Participants</vt:lpstr>
      <vt:lpstr>Data collection</vt:lpstr>
      <vt:lpstr>Results – L1 &amp; L2 English participants listening to L1 English speakers</vt:lpstr>
      <vt:lpstr>Results – L1 &amp; L2 English participants listening to L2 English speakers</vt:lpstr>
      <vt:lpstr>Conclusion</vt:lpstr>
      <vt:lpstr>Conclusion</vt:lpstr>
      <vt:lpstr>Future investigation</vt:lpstr>
      <vt:lpstr>Acknowledgments</vt:lpstr>
      <vt:lpstr>[θæŋk.ju]!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Jill Thomasson</dc:creator>
  <cp:lastModifiedBy>Richard Ambert Torres</cp:lastModifiedBy>
  <cp:revision>85</cp:revision>
  <dcterms:created xsi:type="dcterms:W3CDTF">2012-10-03T13:55:36Z</dcterms:created>
  <dcterms:modified xsi:type="dcterms:W3CDTF">2017-04-10T19:40:35Z</dcterms:modified>
</cp:coreProperties>
</file>