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5143500" cx="9144000"/>
  <p:notesSz cx="6858000" cy="9144000"/>
  <p:embeddedFontLst>
    <p:embeddedFont>
      <p:font typeface="Arial Narrow"/>
      <p:regular r:id="rId15"/>
      <p:bold r:id="rId16"/>
      <p:italic r:id="rId17"/>
      <p:boldItalic r:id="rId18"/>
    </p:embeddedFon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7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6.xml"/><Relationship Id="rId21" Type="http://schemas.openxmlformats.org/officeDocument/2006/relationships/font" Target="fonts/OpenSans-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ArialNarrow-regular.fntdata"/><Relationship Id="rId14" Type="http://schemas.openxmlformats.org/officeDocument/2006/relationships/slide" Target="slides/slide10.xml"/><Relationship Id="rId17" Type="http://schemas.openxmlformats.org/officeDocument/2006/relationships/font" Target="fonts/ArialNarrow-italic.fntdata"/><Relationship Id="rId16" Type="http://schemas.openxmlformats.org/officeDocument/2006/relationships/font" Target="fonts/ArialNarrow-bold.fntdata"/><Relationship Id="rId5" Type="http://schemas.openxmlformats.org/officeDocument/2006/relationships/slide" Target="slides/slide1.xml"/><Relationship Id="rId19" Type="http://schemas.openxmlformats.org/officeDocument/2006/relationships/font" Target="fonts/OpenSans-regular.fntdata"/><Relationship Id="rId6" Type="http://schemas.openxmlformats.org/officeDocument/2006/relationships/slide" Target="slides/slide2.xml"/><Relationship Id="rId18" Type="http://schemas.openxmlformats.org/officeDocument/2006/relationships/font" Target="fonts/ArialNarrow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Relationship Id="rId3" Type="http://schemas.openxmlformats.org/officeDocument/2006/relationships/image" Target="../media/image0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0" y="4629150"/>
            <a:ext cx="9144000" cy="5142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 txBox="1"/>
          <p:nvPr/>
        </p:nvSpPr>
        <p:spPr>
          <a:xfrm>
            <a:off x="212725" y="2616993"/>
            <a:ext cx="184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Shape 17"/>
          <p:cNvSpPr txBox="1"/>
          <p:nvPr>
            <p:ph type="ctrTitle"/>
          </p:nvPr>
        </p:nvSpPr>
        <p:spPr>
          <a:xfrm>
            <a:off x="533400" y="1885950"/>
            <a:ext cx="79248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rgbClr val="C3131A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subTitle"/>
          </p:nvPr>
        </p:nvSpPr>
        <p:spPr>
          <a:xfrm>
            <a:off x="533400" y="2800350"/>
            <a:ext cx="6248400" cy="131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96519" lvl="1" marL="685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6519" lvl="2" marL="1143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96519" lvl="3" marL="1600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96520" lvl="4" marL="20574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96520" lvl="5" marL="25146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96520" lvl="6" marL="2971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96520" lvl="7" marL="3429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96520" lvl="8" marL="3886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Shape 19"/>
          <p:cNvSpPr txBox="1"/>
          <p:nvPr/>
        </p:nvSpPr>
        <p:spPr>
          <a:xfrm>
            <a:off x="1474678" y="146215"/>
            <a:ext cx="6400800" cy="34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Department of Aerospace Engineering</a:t>
            </a:r>
          </a:p>
        </p:txBody>
      </p:sp>
      <p:sp>
        <p:nvSpPr>
          <p:cNvPr id="20" name="Shape 20"/>
          <p:cNvSpPr txBox="1"/>
          <p:nvPr/>
        </p:nvSpPr>
        <p:spPr>
          <a:xfrm>
            <a:off x="1778076" y="492464"/>
            <a:ext cx="5856000" cy="6692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en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="0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ultidisciplinary</a:t>
            </a:r>
            <a:r>
              <a:rPr b="0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ptimization </a:t>
            </a:r>
            <a:r>
              <a:rPr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b="1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esign </a:t>
            </a:r>
            <a:r>
              <a:rPr b="1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ngineering </a:t>
            </a:r>
            <a:r>
              <a:rPr b="1"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aboratory</a:t>
            </a:r>
            <a:r>
              <a:rPr i="1" lang="en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(MODEL)</a:t>
            </a:r>
          </a:p>
        </p:txBody>
      </p:sp>
      <p:sp>
        <p:nvSpPr>
          <p:cNvPr id="21" name="Shape 21"/>
          <p:cNvSpPr txBox="1"/>
          <p:nvPr/>
        </p:nvSpPr>
        <p:spPr>
          <a:xfrm>
            <a:off x="1921222" y="4686300"/>
            <a:ext cx="4860599" cy="3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Undergraduate Research Symposium Presentation</a:t>
            </a: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April 11</a:t>
            </a:r>
            <a:r>
              <a:rPr i="1" lang="en" sz="14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 201</a:t>
            </a:r>
            <a:r>
              <a:rPr i="1" lang="en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7</a:t>
            </a:r>
          </a:p>
        </p:txBody>
      </p:sp>
      <p:pic>
        <p:nvPicPr>
          <p:cNvPr id="22" name="Shape 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634054" y="146215"/>
            <a:ext cx="1079400" cy="107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326" y="260442"/>
            <a:ext cx="1654200" cy="887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 rot="5400000">
            <a:off x="2857500" y="-1600200"/>
            <a:ext cx="3429000" cy="86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0820" lvl="0" marL="3429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96519" lvl="1" marL="685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6519" lvl="2" marL="1143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96519" lvl="3" marL="1600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96520" lvl="4" marL="20574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96520" lvl="5" marL="25146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96520" lvl="6" marL="2971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96520" lvl="7" marL="3429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96520" lvl="8" marL="3886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 rot="5400000">
            <a:off x="5486400" y="1257300"/>
            <a:ext cx="43434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 rot="5400000">
            <a:off x="1295400" y="-723900"/>
            <a:ext cx="4343400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0820" lvl="0" marL="3429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96519" lvl="1" marL="685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6519" lvl="2" marL="1143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96519" lvl="3" marL="1600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96520" lvl="4" marL="20574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96520" lvl="5" marL="25146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96520" lvl="6" marL="2971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96520" lvl="7" marL="3429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96520" lvl="8" marL="3886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800"/>
            </a:lvl1pPr>
            <a:lvl2pPr lvl="1" rtl="0">
              <a:spcBef>
                <a:spcPts val="0"/>
              </a:spcBef>
              <a:buSzPct val="100000"/>
              <a:defRPr sz="1800"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" type="body"/>
          </p:nvPr>
        </p:nvSpPr>
        <p:spPr>
          <a:xfrm>
            <a:off x="228600" y="1028700"/>
            <a:ext cx="86868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0820" lvl="0" marL="3429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96519" lvl="1" marL="685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6519" lvl="2" marL="1143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96519" lvl="3" marL="1600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96520" lvl="4" marL="20574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96520" lvl="5" marL="25146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96520" lvl="6" marL="2971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96520" lvl="7" marL="3429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96520" lvl="8" marL="3886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722312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722312" y="2180034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228600" y="114300"/>
            <a:ext cx="8534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228600" y="1028700"/>
            <a:ext cx="41883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066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6680" lvl="1" marL="6858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0" lvl="2" marL="11430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7160" lvl="3" marL="16002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2" type="body"/>
          </p:nvPr>
        </p:nvSpPr>
        <p:spPr>
          <a:xfrm>
            <a:off x="4574821" y="1028700"/>
            <a:ext cx="41883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066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06680" lvl="1" marL="6858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27000" lvl="2" marL="11430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37160" lvl="3" marL="16002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37160" lvl="4" marL="20574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37160" lvl="5" marL="25146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37160" lvl="6" marL="29718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37159" lvl="7" marL="34290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37159" lvl="8" marL="38862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x="457200" y="1151334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0" lvl="1" marL="6858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37160" lvl="2" marL="11430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47319" lvl="3" marL="1600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47320" lvl="4" marL="20574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47320" lvl="5" marL="2514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47320" lvl="6" marL="29718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47320" lvl="7" marL="34290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47320" lvl="8" marL="3886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3" type="body"/>
          </p:nvPr>
        </p:nvSpPr>
        <p:spPr>
          <a:xfrm>
            <a:off x="4645025" y="1151334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127000" lvl="1" marL="6858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37160" lvl="2" marL="1143000" marR="0" rtl="0" algn="l">
              <a:spcBef>
                <a:spcPts val="36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47319" lvl="3" marL="1600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47320" lvl="4" marL="20574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47320" lvl="5" marL="25146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47320" lvl="6" marL="29718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47320" lvl="7" marL="34290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47320" lvl="8" marL="3886200" marR="0" rtl="0" algn="l">
              <a:spcBef>
                <a:spcPts val="32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/>
          <p:nvPr>
            <p:ph type="title"/>
          </p:nvPr>
        </p:nvSpPr>
        <p:spPr>
          <a:xfrm>
            <a:off x="457200" y="204787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" type="body"/>
          </p:nvPr>
        </p:nvSpPr>
        <p:spPr>
          <a:xfrm>
            <a:off x="3575050" y="204787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034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6359" lvl="1" marL="685800" marR="0" rtl="0" algn="l">
              <a:spcBef>
                <a:spcPts val="56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10668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1270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127000" lvl="4" marL="20574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127000" lvl="5" marL="25146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127000" lvl="6" marL="29718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127000" lvl="7" marL="34290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127000" lvl="8" marL="38862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ct val="80000"/>
              <a:buFont typeface="Times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i="0" sz="2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9" name="Shape 4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rgbClr val="CE1126"/>
              </a:buClr>
              <a:buFont typeface="Times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00.png"/><Relationship Id="rId2" Type="http://schemas.openxmlformats.org/officeDocument/2006/relationships/image" Target="../media/image0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4572000"/>
            <a:ext cx="9144000" cy="5715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rgbClr val="CE1126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228600" y="1028700"/>
            <a:ext cx="86868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10820" lvl="0" marL="3429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96519" lvl="1" marL="685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96519" lvl="2" marL="1143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96519" lvl="3" marL="1600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96520" lvl="4" marL="20574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96520" lvl="5" marL="25146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96520" lvl="6" marL="29718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96520" lvl="7" marL="34290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96520" lvl="8" marL="3886200" marR="0" rtl="0" algn="l"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ct val="79999"/>
              <a:buFont typeface="Times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Shape 9"/>
          <p:cNvSpPr txBox="1"/>
          <p:nvPr/>
        </p:nvSpPr>
        <p:spPr>
          <a:xfrm>
            <a:off x="212725" y="2616993"/>
            <a:ext cx="184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sz="2400" u="non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0" name="Shape 10"/>
          <p:cNvSpPr txBox="1"/>
          <p:nvPr/>
        </p:nvSpPr>
        <p:spPr>
          <a:xfrm>
            <a:off x="1438479" y="4568651"/>
            <a:ext cx="6498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1" lang="en"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b="0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ultidisciplinary</a:t>
            </a:r>
            <a:r>
              <a:rPr b="0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</a:t>
            </a:r>
            <a:r>
              <a:rPr b="0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ptimization </a:t>
            </a:r>
            <a:r>
              <a:rPr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b="1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</a:t>
            </a:r>
            <a:r>
              <a:rPr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esign </a:t>
            </a:r>
            <a:r>
              <a:rPr b="1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ngineering </a:t>
            </a:r>
            <a:r>
              <a:rPr b="1"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aboratory</a:t>
            </a:r>
            <a:r>
              <a:rPr i="1" lang="en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(MODEL)</a:t>
            </a:r>
          </a:p>
        </p:txBody>
      </p:sp>
      <p:pic>
        <p:nvPicPr>
          <p:cNvPr id="11" name="Shape 1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312010" y="4605279"/>
            <a:ext cx="501600" cy="50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Shape 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00" y="4600955"/>
            <a:ext cx="956700" cy="5130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png"/><Relationship Id="rId4" Type="http://schemas.openxmlformats.org/officeDocument/2006/relationships/image" Target="../media/image05.jpg"/><Relationship Id="rId5" Type="http://schemas.openxmlformats.org/officeDocument/2006/relationships/image" Target="../media/image02.jpg"/><Relationship Id="rId6" Type="http://schemas.openxmlformats.org/officeDocument/2006/relationships/image" Target="../media/image03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7.png"/><Relationship Id="rId4" Type="http://schemas.openxmlformats.org/officeDocument/2006/relationships/image" Target="../media/image0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type="ctrTitle"/>
          </p:nvPr>
        </p:nvSpPr>
        <p:spPr>
          <a:xfrm>
            <a:off x="533400" y="2171700"/>
            <a:ext cx="7924800" cy="800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 sz="3600"/>
              <a:t>Unmanned Aircraft System-Based Structural Health Monitoring</a:t>
            </a:r>
          </a:p>
        </p:txBody>
      </p:sp>
      <p:sp>
        <p:nvSpPr>
          <p:cNvPr id="66" name="Shape 66"/>
          <p:cNvSpPr txBox="1"/>
          <p:nvPr>
            <p:ph idx="1" type="subTitle"/>
          </p:nvPr>
        </p:nvSpPr>
        <p:spPr>
          <a:xfrm>
            <a:off x="533400" y="3154550"/>
            <a:ext cx="6839700" cy="131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800"/>
              <a:t>Samuel Dwyer and Charles Vavrick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Mentor: Dr. Christina Bloebaum</a:t>
            </a:r>
          </a:p>
          <a:p>
            <a:pPr lvl="0">
              <a:spcBef>
                <a:spcPts val="0"/>
              </a:spcBef>
              <a:buNone/>
            </a:pPr>
            <a:r>
              <a:rPr lang="en" sz="1800"/>
              <a:t>With guidance by: Akash Vidyadharan and Robert Philpott III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ctrTitle"/>
          </p:nvPr>
        </p:nvSpPr>
        <p:spPr>
          <a:xfrm>
            <a:off x="533400" y="2171700"/>
            <a:ext cx="7924800" cy="800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3600"/>
              <a:t>Unmanned Aircraft System-Based Structural Health Monitoring</a:t>
            </a:r>
          </a:p>
        </p:txBody>
      </p:sp>
      <p:sp>
        <p:nvSpPr>
          <p:cNvPr id="140" name="Shape 140"/>
          <p:cNvSpPr txBox="1"/>
          <p:nvPr>
            <p:ph idx="1" type="subTitle"/>
          </p:nvPr>
        </p:nvSpPr>
        <p:spPr>
          <a:xfrm>
            <a:off x="533400" y="3154550"/>
            <a:ext cx="6839700" cy="1314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/>
              <a:t>Samuel Dwyer and Charles Vavrick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Mentor: Dr. Christina Bloebaum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With guidance by: Akash Vidyadharan and Robert Philpott III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Structural Health Monitoring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152475"/>
            <a:ext cx="63660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Focuses on maintaining the safety and reliability of systems going through fatigue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Bridges, airplanes, space shuttles, buildings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Requires a large amount of data to be gathered and processed</a:t>
            </a:r>
          </a:p>
          <a:p>
            <a:pPr indent="-342900" lvl="1" marL="914400" rtl="0">
              <a:spcBef>
                <a:spcPts val="0"/>
              </a:spcBef>
              <a:buSzPct val="100000"/>
            </a:pPr>
            <a:r>
              <a:rPr lang="en" sz="1800"/>
              <a:t>Sensor arrays, visual monitoring, predictive simulations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800"/>
              <a:t>Non-destructive evaluation: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Monitors health of a system without altering function</a:t>
            </a:r>
          </a:p>
          <a:p>
            <a:pPr indent="-342900" lvl="0" marL="457200">
              <a:spcBef>
                <a:spcPts val="0"/>
              </a:spcBef>
              <a:buSzPct val="100000"/>
            </a:pPr>
            <a:r>
              <a:rPr lang="en" sz="1800"/>
              <a:t>Valuable in expensive engineered systems that need routine health monitoring, but complicated</a:t>
            </a:r>
          </a:p>
        </p:txBody>
      </p:sp>
      <p:pic>
        <p:nvPicPr>
          <p:cNvPr id="73" name="Shape 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7774" y="1075650"/>
            <a:ext cx="2466224" cy="34932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Shape 74"/>
          <p:cNvSpPr txBox="1"/>
          <p:nvPr/>
        </p:nvSpPr>
        <p:spPr>
          <a:xfrm>
            <a:off x="5896525" y="4214750"/>
            <a:ext cx="3387300" cy="2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22222"/>
              <a:buFont typeface="Arial"/>
              <a:buNone/>
            </a:pPr>
            <a:r>
              <a:rPr lang="en" sz="900">
                <a:solidFill>
                  <a:schemeClr val="dk1"/>
                </a:solidFill>
              </a:rPr>
              <a:t>Source: The New York Times (http://www.nytimes.com/2009/12/25/business/25climb.html)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54675" y="2184474"/>
            <a:ext cx="5052024" cy="236247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Unmanned Aircraft Systems</a:t>
            </a:r>
          </a:p>
        </p:txBody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Unmanned aerial vehicles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“Drones,” multicopters, fixed-wing aircraft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All lack a human pilot on the craft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 system can be heavily autonomized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Major setback is flight lifespan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Recently being pushed in many commercial areas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Must adhere to FAA Part 107 guidelines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x="6077350" y="4226175"/>
            <a:ext cx="2861700" cy="2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1000"/>
              <a:t>Source: Hire a Drone (http://hireadrone.co.nz)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Data Acquisition Model</a:t>
            </a:r>
          </a:p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311700" y="1152475"/>
            <a:ext cx="35982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High-definition photo and video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3D Photogrammetry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3D Geo-mapping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LiDAR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Infrared Thermography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Ultrasonic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All forms communicate with a ground station and/or the cloud</a:t>
            </a:r>
          </a:p>
        </p:txBody>
      </p:sp>
      <p:pic>
        <p:nvPicPr>
          <p:cNvPr descr="https://lh4.googleusercontent.com/Cb7XPG6LYcTj-e36X1y7BkwIXy1wkraBjzNJu1e5CsB3sTPaRD4l3y-2Gus8j_dzqCjf95cBYmpSr5AhOwYCVyhEynEiXN83o35_ahex9NuEK8uyfI6kc5yL_Lcq_5lAMXnSqOVf" id="89" name="Shape 89"/>
          <p:cNvPicPr preferRelativeResize="0"/>
          <p:nvPr/>
        </p:nvPicPr>
        <p:blipFill rotWithShape="1">
          <a:blip r:embed="rId3">
            <a:alphaModFix/>
          </a:blip>
          <a:srcRect b="3465" l="5086" r="2260" t="2620"/>
          <a:stretch/>
        </p:blipFill>
        <p:spPr>
          <a:xfrm>
            <a:off x="3909975" y="1017725"/>
            <a:ext cx="5171400" cy="349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Drones can be flown to autonomously circle infrastructure and take pictures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Combined with geolocation data and point-matching software, an interactive 3D model is obtained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Workers can study the model much quicker and safer than inspecting in person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Faults can also be automatically detected</a:t>
            </a:r>
          </a:p>
        </p:txBody>
      </p:sp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 b="14294" l="18773" r="22777" t="35461"/>
          <a:stretch/>
        </p:blipFill>
        <p:spPr>
          <a:xfrm>
            <a:off x="6291449" y="2706849"/>
            <a:ext cx="2540851" cy="1638324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Shape 9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HD Imaging and Mapping</a:t>
            </a:r>
          </a:p>
        </p:txBody>
      </p:sp>
      <p:grpSp>
        <p:nvGrpSpPr>
          <p:cNvPr id="97" name="Shape 97"/>
          <p:cNvGrpSpPr/>
          <p:nvPr/>
        </p:nvGrpSpPr>
        <p:grpSpPr>
          <a:xfrm>
            <a:off x="498113" y="3047050"/>
            <a:ext cx="5513450" cy="1521821"/>
            <a:chOff x="20862594" y="23666770"/>
            <a:chExt cx="15357801" cy="3600239"/>
          </a:xfrm>
        </p:grpSpPr>
        <p:grpSp>
          <p:nvGrpSpPr>
            <p:cNvPr id="98" name="Shape 98"/>
            <p:cNvGrpSpPr/>
            <p:nvPr/>
          </p:nvGrpSpPr>
          <p:grpSpPr>
            <a:xfrm>
              <a:off x="20862594" y="23666770"/>
              <a:ext cx="15357801" cy="3600239"/>
              <a:chOff x="28386640" y="23754940"/>
              <a:chExt cx="7679668" cy="1800300"/>
            </a:xfrm>
          </p:grpSpPr>
          <p:pic>
            <p:nvPicPr>
              <p:cNvPr id="99" name="Shape 99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0"/>
              <a:stretch/>
            </p:blipFill>
            <p:spPr>
              <a:xfrm>
                <a:off x="28386640" y="23798551"/>
                <a:ext cx="2070000" cy="15525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0" name="Shape 100"/>
              <p:cNvPicPr preferRelativeResize="0"/>
              <p:nvPr/>
            </p:nvPicPr>
            <p:blipFill rotWithShape="1">
              <a:blip r:embed="rId5">
                <a:alphaModFix/>
              </a:blip>
              <a:srcRect b="10175" l="10172" r="9032" t="4032"/>
              <a:stretch/>
            </p:blipFill>
            <p:spPr>
              <a:xfrm>
                <a:off x="31099778" y="23802668"/>
                <a:ext cx="2060400" cy="15483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01" name="Shape 101"/>
              <p:cNvPicPr preferRelativeResize="0"/>
              <p:nvPr/>
            </p:nvPicPr>
            <p:blipFill rotWithShape="1">
              <a:blip r:embed="rId6">
                <a:alphaModFix/>
              </a:blip>
              <a:srcRect b="5758" l="0" r="3772" t="4963"/>
              <a:stretch/>
            </p:blipFill>
            <p:spPr>
              <a:xfrm>
                <a:off x="33478809" y="23754940"/>
                <a:ext cx="2587500" cy="18003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02" name="Shape 102"/>
            <p:cNvSpPr/>
            <p:nvPr/>
          </p:nvSpPr>
          <p:spPr>
            <a:xfrm>
              <a:off x="25164918" y="25077362"/>
              <a:ext cx="971700" cy="4572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30559578" y="25077362"/>
              <a:ext cx="971700" cy="457200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buNone/>
              </a:pPr>
              <a:r>
                <a:t/>
              </a:r>
              <a:endParaRPr b="0" i="0" sz="2400" u="none" cap="none" strike="noStrike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Thermal and Ultrasonic NDE</a:t>
            </a:r>
          </a:p>
        </p:txBody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3020025" y="1152475"/>
            <a:ext cx="57657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Thermal images can suggest faults in a structure that would be invisible to normal cameras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Thermography is nondestructive and does not require contact, but can sometimes require a heat source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Ultrasonic testing sends ultrasonic waves through an object to find faults below the surface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Probes require contact with the surface being tested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These methods can be combined with others to gain the clearest final result</a:t>
            </a:r>
          </a:p>
        </p:txBody>
      </p:sp>
      <p:pic>
        <p:nvPicPr>
          <p:cNvPr id="110" name="Shape 1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2809500"/>
            <a:ext cx="2326174" cy="1689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017724"/>
            <a:ext cx="1956934" cy="17917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Shape 112"/>
          <p:cNvSpPr txBox="1"/>
          <p:nvPr/>
        </p:nvSpPr>
        <p:spPr>
          <a:xfrm>
            <a:off x="311700" y="3946525"/>
            <a:ext cx="2563200" cy="49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900"/>
              <a:t>Sources: Research Gate and Precision NDT</a:t>
            </a:r>
          </a:p>
          <a:p>
            <a:pPr lvl="0">
              <a:spcBef>
                <a:spcPts val="0"/>
              </a:spcBef>
              <a:buNone/>
            </a:pPr>
            <a:r>
              <a:rPr lang="en" sz="900"/>
              <a:t>https://www.researchgate.net</a:t>
            </a:r>
          </a:p>
          <a:p>
            <a:pPr lvl="0">
              <a:spcBef>
                <a:spcPts val="0"/>
              </a:spcBef>
              <a:buNone/>
            </a:pPr>
            <a:r>
              <a:rPr lang="en" sz="900"/>
              <a:t>http://www.precisionndtllc.com/service/ultrasonic-testing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Shape 1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5199" y="1949874"/>
            <a:ext cx="3504225" cy="199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UAV Technology</a:t>
            </a:r>
          </a:p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152475"/>
            <a:ext cx="64647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Hexacopters are more stable and reliable than quadcopters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 camera gimbal is used to stabilize images and ensure quality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Gimbals and multicopters use gyroscopes, accelerometers, and inertial measurement units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GPS locators set the UAVs on autonomized paths with “return to home” function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Different applications benefit from the use of different UAVs</a:t>
            </a:r>
          </a:p>
        </p:txBody>
      </p:sp>
      <p:sp>
        <p:nvSpPr>
          <p:cNvPr id="120" name="Shape 120"/>
          <p:cNvSpPr txBox="1"/>
          <p:nvPr/>
        </p:nvSpPr>
        <p:spPr>
          <a:xfrm>
            <a:off x="5732475" y="4002475"/>
            <a:ext cx="3551700" cy="41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900"/>
              <a:t>Source: Advexure Systems</a:t>
            </a:r>
          </a:p>
          <a:p>
            <a:pPr lvl="0">
              <a:spcBef>
                <a:spcPts val="0"/>
              </a:spcBef>
              <a:buNone/>
            </a:pPr>
            <a:r>
              <a:rPr lang="en" sz="900"/>
              <a:t>https://www.advexure.com/new-dji-matrice-600-heavy-lift-drone/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Decision Analysis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228600" y="1028700"/>
            <a:ext cx="8686800" cy="342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Understanding the complexity of the environment and task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Knowing the constraints of the type of infrastructure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Adding in the value and risk of the operation</a:t>
            </a:r>
          </a:p>
          <a:p>
            <a:pPr indent="-342900" lvl="0" marL="457200" rtl="0">
              <a:spcBef>
                <a:spcPts val="0"/>
              </a:spcBef>
              <a:buSzPct val="100000"/>
            </a:pPr>
            <a:r>
              <a:rPr lang="en" sz="1800"/>
              <a:t>From the data, UAS types and attributes are selected to complete the task</a:t>
            </a:r>
          </a:p>
          <a:p>
            <a:pPr indent="0" lvl="0" marL="0" rtl="0">
              <a:spcBef>
                <a:spcPts val="0"/>
              </a:spcBef>
              <a:buNone/>
            </a:pPr>
            <a:r>
              <a:t/>
            </a:r>
            <a:endParaRPr sz="1800"/>
          </a:p>
        </p:txBody>
      </p:sp>
      <p:sp>
        <p:nvSpPr>
          <p:cNvPr id="127" name="Shape 127"/>
          <p:cNvSpPr txBox="1"/>
          <p:nvPr/>
        </p:nvSpPr>
        <p:spPr>
          <a:xfrm>
            <a:off x="637125" y="1923400"/>
            <a:ext cx="3315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52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Value: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Preventing major faults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Finding repair sites to increase longevity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Using the least resources</a:t>
            </a:r>
          </a:p>
          <a:p>
            <a:pPr lvl="0" rtl="0">
              <a:spcBef>
                <a:spcPts val="52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52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28" name="Shape 128"/>
          <p:cNvSpPr txBox="1"/>
          <p:nvPr/>
        </p:nvSpPr>
        <p:spPr>
          <a:xfrm>
            <a:off x="4225700" y="1923400"/>
            <a:ext cx="39303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52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Risks</a:t>
            </a:r>
            <a:r>
              <a:rPr lang="en" sz="1800">
                <a:solidFill>
                  <a:schemeClr val="dk1"/>
                </a:solidFill>
              </a:rPr>
              <a:t>: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Destroying the UAV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Harming People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Damaging the Structure</a:t>
            </a:r>
          </a:p>
          <a:p>
            <a:pPr indent="-342900" lvl="0" marL="457200" rtl="0">
              <a:spcBef>
                <a:spcPts val="520"/>
              </a:spcBef>
              <a:buClr>
                <a:srgbClr val="CC0000"/>
              </a:buClr>
              <a:buSzPct val="100000"/>
              <a:buFont typeface="Times"/>
              <a:buChar char="•"/>
            </a:pPr>
            <a:r>
              <a:rPr lang="en" sz="1800">
                <a:solidFill>
                  <a:schemeClr val="dk1"/>
                </a:solidFill>
              </a:rPr>
              <a:t>Affecting Nature</a:t>
            </a:r>
          </a:p>
          <a:p>
            <a:pPr lvl="0" rtl="0">
              <a:spcBef>
                <a:spcPts val="52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52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228600" y="114300"/>
            <a:ext cx="8686800" cy="8574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The Future</a:t>
            </a:r>
          </a:p>
        </p:txBody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228600" y="1028700"/>
            <a:ext cx="8686800" cy="34290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Expansion of the Decision Model to include risk vs. value of other SHM approaches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Increase UAS technology to serve a larger variety of engineered systems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Analyze ethics within the value model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Autotomize</a:t>
            </a:r>
            <a:r>
              <a:rPr lang="en"/>
              <a:t> as many operations as possible to increase value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owa State MODEL Theme">
  <a:themeElements>
    <a:clrScheme name="ISU_VisualID_PP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