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jpeg" ContentType="image/jpeg"/>
  <Default Extension="rels" ContentType="application/vnd.openxmlformats-package.relationships+xml"/>
  <Default Extension="tif" ContentType="image/tiff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5.tif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93" r:id="rId2"/>
    <p:sldId id="289" r:id="rId3"/>
    <p:sldId id="303" r:id="rId4"/>
    <p:sldId id="292" r:id="rId5"/>
    <p:sldId id="301" r:id="rId6"/>
    <p:sldId id="288" r:id="rId7"/>
    <p:sldId id="291" r:id="rId8"/>
    <p:sldId id="296" r:id="rId9"/>
    <p:sldId id="297" r:id="rId10"/>
    <p:sldId id="298" r:id="rId11"/>
    <p:sldId id="299" r:id="rId12"/>
    <p:sldId id="261" r:id="rId13"/>
    <p:sldId id="257" r:id="rId14"/>
    <p:sldId id="302" r:id="rId15"/>
    <p:sldId id="294" r:id="rId16"/>
    <p:sldId id="295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147"/>
    <a:srgbClr val="044A47"/>
    <a:srgbClr val="004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/>
    <p:restoredTop sz="89167"/>
  </p:normalViewPr>
  <p:slideViewPr>
    <p:cSldViewPr>
      <p:cViewPr>
        <p:scale>
          <a:sx n="90" d="100"/>
          <a:sy n="90" d="100"/>
        </p:scale>
        <p:origin x="73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581B8E1-0E9B-6C42-9846-A3FAC0187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37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04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55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CDA8AE-D4E9-BD4A-B6E7-37B934C0E3AB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169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55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29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679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14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94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0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4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09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98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0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3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1B8E1-0E9B-6C42-9846-A3FAC01878C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9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AD28A-BD91-5A43-A0F3-1C65740FE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AC34B-6195-794B-9A03-4564B0B1B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1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32800-4547-144C-8DED-9C92B1F90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1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755F2-292D-6E43-9226-824AD6AA4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3FAAF-D9C0-644C-BE8E-75E7BBC5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95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38156-F440-7A47-81E6-37C22C570F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7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246A0-023C-6948-BE50-6D253E44B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2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B0C74-EE45-2C44-B604-2E8F5EDAC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A0A57-D589-A646-A4E3-C610A09B1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09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FAAD8-F2B8-FA49-BEFA-F18DD5578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9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B2A61-0841-FE41-B03A-9DC4D172A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1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4CAC113C-DC89-864E-B588-27F64B221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image" Target="../media/image24.tiff"/><Relationship Id="rId5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4" Type="http://schemas.openxmlformats.org/officeDocument/2006/relationships/image" Target="../media/image5.t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.google.com/mail/u/0/?ui=2&amp;ik=e14d6c4707&amp;view=att&amp;th=15a48cf4252928fc&amp;attid=0.4&amp;disp=safe&amp;zw" TargetMode="External"/><Relationship Id="rId4" Type="http://schemas.openxmlformats.org/officeDocument/2006/relationships/image" Target="../media/image17.gif"/><Relationship Id="rId5" Type="http://schemas.openxmlformats.org/officeDocument/2006/relationships/image" Target="../media/image18.tiff"/><Relationship Id="rId6" Type="http://schemas.openxmlformats.org/officeDocument/2006/relationships/image" Target="../media/image19.tiff"/><Relationship Id="rId7" Type="http://schemas.openxmlformats.org/officeDocument/2006/relationships/image" Target="../media/image20.tiff"/><Relationship Id="rId8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0" y="-114300"/>
            <a:ext cx="9296400" cy="6972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1905000"/>
            <a:ext cx="7391400" cy="1869610"/>
          </a:xfrm>
          <a:solidFill>
            <a:srgbClr val="00453C"/>
          </a:solidFill>
          <a:ln>
            <a:noFill/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Investigating Retinal Development Through Loss of Function Analysis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09950" y="4419600"/>
            <a:ext cx="2476500" cy="533400"/>
          </a:xfrm>
          <a:solidFill>
            <a:srgbClr val="044A47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Abbie Burney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8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41" y="393916"/>
            <a:ext cx="7772400" cy="871465"/>
          </a:xfrm>
        </p:spPr>
        <p:txBody>
          <a:bodyPr/>
          <a:lstStyle/>
          <a:p>
            <a:r>
              <a:rPr lang="en-US" dirty="0" smtClean="0"/>
              <a:t>Plk3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741" y="1650805"/>
            <a:ext cx="3429000" cy="22860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252" y="1650805"/>
            <a:ext cx="3429000" cy="22860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252" y="4114800"/>
            <a:ext cx="3437680" cy="22860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6741" y="4114800"/>
            <a:ext cx="3429000" cy="22860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159239" y="1219215"/>
            <a:ext cx="3426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GFP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11875" y="1265381"/>
            <a:ext cx="343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RFP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263090" y="2601093"/>
            <a:ext cx="230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Sensor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43359" y="5060961"/>
            <a:ext cx="231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/>
              <a:t>RNAi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20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i="1" dirty="0" smtClean="0"/>
              <a:t>Ex</a:t>
            </a:r>
            <a:r>
              <a:rPr lang="en-US" dirty="0" smtClean="0"/>
              <a:t> </a:t>
            </a:r>
            <a:r>
              <a:rPr lang="en-US" i="1" dirty="0" smtClean="0"/>
              <a:t>vivo </a:t>
            </a:r>
            <a:r>
              <a:rPr lang="en-US" dirty="0" smtClean="0"/>
              <a:t>Electroporation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143000"/>
            <a:ext cx="4267200" cy="55040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267200" y="1371600"/>
            <a:ext cx="1600200" cy="99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676900" y="1485900"/>
            <a:ext cx="3810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133600" y="4800600"/>
            <a:ext cx="19812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720056"/>
            <a:ext cx="861060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257800" y="63246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0" dirty="0"/>
              <a:t>Matsuda and </a:t>
            </a:r>
            <a:r>
              <a:rPr lang="en-US" b="0" dirty="0" err="1"/>
              <a:t>Cepko</a:t>
            </a:r>
            <a:r>
              <a:rPr lang="en-US" b="0" dirty="0"/>
              <a:t>, 2004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685800"/>
          </a:xfrm>
        </p:spPr>
        <p:txBody>
          <a:bodyPr/>
          <a:lstStyle/>
          <a:p>
            <a:r>
              <a:rPr lang="en-US" i="1" dirty="0" smtClean="0"/>
              <a:t>In vivo </a:t>
            </a:r>
            <a:r>
              <a:rPr lang="en-US" dirty="0" smtClean="0"/>
              <a:t>Electroporation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1599" r="49219"/>
          <a:stretch>
            <a:fillRect/>
          </a:stretch>
        </p:blipFill>
        <p:spPr bwMode="auto">
          <a:xfrm>
            <a:off x="2514600" y="1981200"/>
            <a:ext cx="4191000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381000"/>
            <a:ext cx="7772400" cy="1066800"/>
          </a:xfrm>
        </p:spPr>
        <p:txBody>
          <a:bodyPr/>
          <a:lstStyle/>
          <a:p>
            <a:r>
              <a:rPr lang="en-US" smtClean="0"/>
              <a:t>Electroporation Paddles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22300"/>
            <a:ext cx="7772400" cy="1143000"/>
          </a:xfrm>
        </p:spPr>
        <p:txBody>
          <a:bodyPr/>
          <a:lstStyle/>
          <a:p>
            <a:r>
              <a:rPr lang="en-US" dirty="0" smtClean="0"/>
              <a:t>After Successful </a:t>
            </a:r>
            <a:r>
              <a:rPr lang="en-US" dirty="0" err="1" smtClean="0"/>
              <a:t>Electroporations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Immunostaining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qPCR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3886200"/>
            <a:ext cx="4234856" cy="261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656" y="1905000"/>
            <a:ext cx="3594098" cy="360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Rassf4 </a:t>
            </a:r>
          </a:p>
          <a:p>
            <a:r>
              <a:rPr lang="en-US" dirty="0" smtClean="0"/>
              <a:t>Ebf3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505200"/>
            <a:ext cx="8572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72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Dr. Jeffrey </a:t>
            </a:r>
            <a:r>
              <a:rPr lang="en-US" sz="2800" dirty="0" err="1" smtClean="0"/>
              <a:t>Trimarchi</a:t>
            </a:r>
            <a:r>
              <a:rPr lang="en-US" sz="2800" dirty="0" smtClean="0"/>
              <a:t> Lab </a:t>
            </a:r>
          </a:p>
          <a:p>
            <a:pPr lvl="1"/>
            <a:r>
              <a:rPr lang="en-US" sz="2400" dirty="0"/>
              <a:t>Rebecca </a:t>
            </a:r>
            <a:r>
              <a:rPr lang="en-US" sz="2400" dirty="0" smtClean="0"/>
              <a:t>Chowdhury</a:t>
            </a:r>
          </a:p>
          <a:p>
            <a:pPr lvl="1"/>
            <a:r>
              <a:rPr lang="en-US" sz="2400" dirty="0" smtClean="0"/>
              <a:t>Lauren </a:t>
            </a:r>
            <a:r>
              <a:rPr lang="en-US" sz="2400" dirty="0" err="1" smtClean="0"/>
              <a:t>Laboissonniere</a:t>
            </a:r>
            <a:endParaRPr lang="en-US" sz="2400" dirty="0" smtClean="0"/>
          </a:p>
          <a:p>
            <a:pPr lvl="1"/>
            <a:r>
              <a:rPr lang="en-US" sz="2400" dirty="0" smtClean="0"/>
              <a:t>Courtney Smith </a:t>
            </a:r>
          </a:p>
          <a:p>
            <a:pPr lvl="1"/>
            <a:r>
              <a:rPr lang="en-US" sz="2400" dirty="0" smtClean="0"/>
              <a:t>Bailey Mooney</a:t>
            </a:r>
          </a:p>
          <a:p>
            <a:pPr lvl="1"/>
            <a:r>
              <a:rPr lang="en-US" sz="2400" dirty="0"/>
              <a:t>Lauren </a:t>
            </a:r>
            <a:r>
              <a:rPr lang="en-US" sz="2400" dirty="0" err="1" smtClean="0"/>
              <a:t>Kopetzky</a:t>
            </a:r>
            <a:endParaRPr lang="en-US" sz="2400" dirty="0" smtClean="0"/>
          </a:p>
          <a:p>
            <a:pPr lvl="1"/>
            <a:r>
              <a:rPr lang="en-US" sz="2400" dirty="0"/>
              <a:t>Hannah </a:t>
            </a:r>
            <a:r>
              <a:rPr lang="en-US" sz="2400" dirty="0" smtClean="0"/>
              <a:t>Wickham</a:t>
            </a:r>
          </a:p>
          <a:p>
            <a:pPr lvl="1"/>
            <a:r>
              <a:rPr lang="en-US" sz="2400" dirty="0"/>
              <a:t>Bryn </a:t>
            </a:r>
            <a:r>
              <a:rPr lang="en-US" sz="2400" dirty="0" smtClean="0"/>
              <a:t>Myers</a:t>
            </a:r>
          </a:p>
        </p:txBody>
      </p:sp>
    </p:spTree>
    <p:extLst>
      <p:ext uri="{BB962C8B-B14F-4D97-AF65-F5344CB8AC3E}">
        <p14:creationId xmlns:p14="http://schemas.microsoft.com/office/powerpoint/2010/main" val="18670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The Retina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67"/>
          <a:stretch>
            <a:fillRect/>
          </a:stretch>
        </p:blipFill>
        <p:spPr bwMode="auto">
          <a:xfrm>
            <a:off x="364331" y="1408566"/>
            <a:ext cx="8415338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400800" y="6477000"/>
            <a:ext cx="381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dirty="0">
                <a:latin typeface="Times New Roman"/>
                <a:cs typeface="Times New Roman"/>
              </a:rPr>
              <a:t>Kolb, Fernandez and Nelson 2006</a:t>
            </a:r>
          </a:p>
        </p:txBody>
      </p:sp>
    </p:spTree>
    <p:extLst>
      <p:ext uri="{BB962C8B-B14F-4D97-AF65-F5344CB8AC3E}">
        <p14:creationId xmlns:p14="http://schemas.microsoft.com/office/powerpoint/2010/main" val="15946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381000"/>
            <a:ext cx="7772400" cy="838200"/>
          </a:xfrm>
        </p:spPr>
        <p:txBody>
          <a:bodyPr/>
          <a:lstStyle/>
          <a:p>
            <a:r>
              <a:rPr lang="en-US" smtClean="0"/>
              <a:t>Developing Retina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/>
          <a:stretch/>
        </p:blipFill>
        <p:spPr>
          <a:xfrm>
            <a:off x="1183191" y="1219200"/>
            <a:ext cx="6777616" cy="5030724"/>
          </a:xfrm>
        </p:spPr>
      </p:pic>
      <p:sp>
        <p:nvSpPr>
          <p:cNvPr id="7" name="TextBox 6"/>
          <p:cNvSpPr txBox="1"/>
          <p:nvPr/>
        </p:nvSpPr>
        <p:spPr>
          <a:xfrm>
            <a:off x="6934200" y="64770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/>
              <a:t>Goetz et al. 2014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6997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145" y="631099"/>
            <a:ext cx="7772400" cy="914400"/>
          </a:xfrm>
        </p:spPr>
        <p:txBody>
          <a:bodyPr/>
          <a:lstStyle/>
          <a:p>
            <a:r>
              <a:rPr lang="en-US" dirty="0" smtClean="0"/>
              <a:t>Rationale for Spred1 and </a:t>
            </a:r>
            <a:r>
              <a:rPr lang="en-US" dirty="0" err="1" smtClean="0"/>
              <a:t>Nrarp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" t="8307" r="-811" b="31152"/>
          <a:stretch/>
        </p:blipFill>
        <p:spPr>
          <a:xfrm>
            <a:off x="4702475" y="3200400"/>
            <a:ext cx="3758070" cy="2861892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66800" y="1697899"/>
            <a:ext cx="7086600" cy="1248081"/>
          </a:xfrm>
        </p:spPr>
        <p:txBody>
          <a:bodyPr/>
          <a:lstStyle/>
          <a:p>
            <a:r>
              <a:rPr lang="en-US" sz="2400" dirty="0" smtClean="0"/>
              <a:t>Cross section </a:t>
            </a:r>
            <a:r>
              <a:rPr lang="en-US" sz="2400" i="1" dirty="0"/>
              <a:t>in </a:t>
            </a:r>
            <a:r>
              <a:rPr lang="en-US" sz="2400" i="1" dirty="0" smtClean="0"/>
              <a:t>situ </a:t>
            </a:r>
            <a:r>
              <a:rPr lang="en-US" sz="2400" dirty="0" smtClean="0"/>
              <a:t>of mouse retina at P0</a:t>
            </a:r>
          </a:p>
          <a:p>
            <a:r>
              <a:rPr lang="en-US" sz="2400" dirty="0" smtClean="0"/>
              <a:t>Spred1 and </a:t>
            </a:r>
            <a:r>
              <a:rPr lang="en-US" sz="2400" dirty="0" err="1" smtClean="0"/>
              <a:t>Nrarp</a:t>
            </a:r>
            <a:r>
              <a:rPr lang="en-US" sz="2400" dirty="0" smtClean="0"/>
              <a:t> are expressed in cycling progenitor cells</a:t>
            </a:r>
            <a:endParaRPr lang="en-US" sz="2400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0845" y="3200400"/>
            <a:ext cx="3684840" cy="286189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8145" y="6060060"/>
            <a:ext cx="3687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err="1" smtClean="0"/>
              <a:t>Nrarp</a:t>
            </a:r>
            <a:endParaRPr lang="en-US" sz="2000" b="0" dirty="0"/>
          </a:p>
        </p:txBody>
      </p:sp>
      <p:sp>
        <p:nvSpPr>
          <p:cNvPr id="10" name="Left Bracket 9"/>
          <p:cNvSpPr/>
          <p:nvPr/>
        </p:nvSpPr>
        <p:spPr bwMode="auto">
          <a:xfrm>
            <a:off x="843601" y="3505200"/>
            <a:ext cx="223199" cy="1219200"/>
          </a:xfrm>
          <a:prstGeom prst="leftBracket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Left Bracket 10"/>
          <p:cNvSpPr/>
          <p:nvPr/>
        </p:nvSpPr>
        <p:spPr bwMode="auto">
          <a:xfrm>
            <a:off x="838200" y="4724400"/>
            <a:ext cx="228600" cy="457200"/>
          </a:xfrm>
          <a:prstGeom prst="leftBracket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23" y="3809217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ONBL</a:t>
            </a:r>
            <a:endParaRPr lang="en-US" sz="1400" b="0" dirty="0"/>
          </a:p>
        </p:txBody>
      </p:sp>
      <p:sp>
        <p:nvSpPr>
          <p:cNvPr id="14" name="Rectangle 13"/>
          <p:cNvSpPr/>
          <p:nvPr/>
        </p:nvSpPr>
        <p:spPr>
          <a:xfrm>
            <a:off x="114984" y="4841565"/>
            <a:ext cx="8581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 smtClean="0"/>
              <a:t>INBL</a:t>
            </a:r>
            <a:endParaRPr lang="en-US" sz="1400" b="0" dirty="0"/>
          </a:p>
        </p:txBody>
      </p:sp>
      <p:sp>
        <p:nvSpPr>
          <p:cNvPr id="15" name="Rectangle 14"/>
          <p:cNvSpPr/>
          <p:nvPr/>
        </p:nvSpPr>
        <p:spPr>
          <a:xfrm>
            <a:off x="4702475" y="6060060"/>
            <a:ext cx="37580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0" dirty="0" smtClean="0"/>
              <a:t>Spred1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409654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Rationale for Plk3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75" y="3888687"/>
            <a:ext cx="8746825" cy="2057400"/>
          </a:xfrm>
        </p:spPr>
      </p:pic>
      <p:grpSp>
        <p:nvGrpSpPr>
          <p:cNvPr id="10" name="Group 9"/>
          <p:cNvGrpSpPr/>
          <p:nvPr/>
        </p:nvGrpSpPr>
        <p:grpSpPr>
          <a:xfrm>
            <a:off x="585782" y="4495800"/>
            <a:ext cx="8548693" cy="1328677"/>
            <a:chOff x="381000" y="4343400"/>
            <a:chExt cx="8548693" cy="1328677"/>
          </a:xfrm>
        </p:grpSpPr>
        <p:sp>
          <p:nvSpPr>
            <p:cNvPr id="5" name="Rectangle 4"/>
            <p:cNvSpPr/>
            <p:nvPr/>
          </p:nvSpPr>
          <p:spPr bwMode="auto">
            <a:xfrm>
              <a:off x="381000" y="4343400"/>
              <a:ext cx="7924800" cy="685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4813365"/>
              <a:ext cx="5486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 dirty="0" smtClean="0"/>
                <a:t>Math5 +</a:t>
              </a:r>
              <a:endParaRPr lang="en-US" sz="1200" b="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43600" y="4813365"/>
              <a:ext cx="228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0" dirty="0" smtClean="0"/>
                <a:t>Math5 -</a:t>
              </a:r>
              <a:endParaRPr lang="en-US" sz="1200" b="0" dirty="0"/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8297713" y="4986277"/>
              <a:ext cx="533400" cy="685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43893" y="5033670"/>
              <a:ext cx="685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0" dirty="0" smtClean="0"/>
                <a:t>Math5</a:t>
              </a:r>
            </a:p>
            <a:p>
              <a:r>
                <a:rPr lang="en-US" sz="800" b="0" dirty="0" smtClean="0"/>
                <a:t>Rassf4</a:t>
              </a:r>
            </a:p>
            <a:p>
              <a:r>
                <a:rPr lang="en-US" sz="800" b="0" dirty="0" smtClean="0"/>
                <a:t>Plk3</a:t>
              </a:r>
            </a:p>
            <a:p>
              <a:r>
                <a:rPr lang="en-US" sz="800" b="0" dirty="0" smtClean="0"/>
                <a:t>Ebf3</a:t>
              </a:r>
              <a:endParaRPr lang="en-US" sz="800" b="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8200" y="1906328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b="0" dirty="0" smtClean="0">
                <a:latin typeface="Times New Roman" charset="0"/>
                <a:ea typeface="Times New Roman" charset="0"/>
                <a:cs typeface="Times New Roman" charset="0"/>
              </a:rPr>
              <a:t>Math5 is expressed in cells that are about to leave the cell cycle </a:t>
            </a:r>
          </a:p>
          <a:p>
            <a:pPr marL="342900" indent="-342900">
              <a:buFont typeface="Arial" charset="0"/>
              <a:buChar char="•"/>
            </a:pPr>
            <a:r>
              <a:rPr lang="en-US" b="0" dirty="0" smtClean="0">
                <a:latin typeface="Times New Roman" charset="0"/>
                <a:ea typeface="Times New Roman" charset="0"/>
                <a:cs typeface="Times New Roman" charset="0"/>
              </a:rPr>
              <a:t>Plk3 is one gene that we found </a:t>
            </a:r>
            <a:r>
              <a:rPr lang="en-US" b="0" dirty="0" smtClean="0">
                <a:latin typeface="Times New Roman" charset="0"/>
                <a:ea typeface="Times New Roman" charset="0"/>
                <a:cs typeface="Times New Roman" charset="0"/>
              </a:rPr>
              <a:t>to be expressed among Math5+ cells</a:t>
            </a:r>
            <a:endParaRPr lang="en-US" b="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9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924800" cy="990600"/>
          </a:xfrm>
        </p:spPr>
        <p:txBody>
          <a:bodyPr/>
          <a:lstStyle/>
          <a:p>
            <a:r>
              <a:rPr lang="en-US" dirty="0" smtClean="0"/>
              <a:t>RNA Interference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71600"/>
            <a:ext cx="6921500" cy="53047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3733800" y="1524000"/>
            <a:ext cx="178435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876800" y="2057400"/>
            <a:ext cx="10668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 smtClean="0"/>
              <a:t>Transfection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83" y="1371600"/>
            <a:ext cx="2337517" cy="2273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950" y="1444601"/>
            <a:ext cx="1752600" cy="22796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265422"/>
            <a:ext cx="3020152" cy="901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05" y="4343400"/>
            <a:ext cx="2642232" cy="19638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208" y="4323783"/>
            <a:ext cx="2815992" cy="19834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90" y="4265579"/>
            <a:ext cx="2767425" cy="2099845"/>
          </a:xfrm>
          <a:prstGeom prst="rect">
            <a:avLst/>
          </a:prstGeom>
        </p:spPr>
      </p:pic>
      <p:sp>
        <p:nvSpPr>
          <p:cNvPr id="11" name="Explosion 1 10"/>
          <p:cNvSpPr/>
          <p:nvPr/>
        </p:nvSpPr>
        <p:spPr bwMode="auto">
          <a:xfrm>
            <a:off x="7429677" y="5343286"/>
            <a:ext cx="406730" cy="529628"/>
          </a:xfrm>
          <a:prstGeom prst="irregularSeal1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2" name="Explosion 1 11"/>
          <p:cNvSpPr/>
          <p:nvPr/>
        </p:nvSpPr>
        <p:spPr bwMode="auto">
          <a:xfrm rot="2101216">
            <a:off x="6859467" y="5202930"/>
            <a:ext cx="434966" cy="539228"/>
          </a:xfrm>
          <a:prstGeom prst="irregularSeal1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3" name="Explosion 1 12"/>
          <p:cNvSpPr/>
          <p:nvPr/>
        </p:nvSpPr>
        <p:spPr bwMode="auto">
          <a:xfrm rot="945821">
            <a:off x="6847403" y="4698956"/>
            <a:ext cx="459093" cy="460065"/>
          </a:xfrm>
          <a:prstGeom prst="irregularSeal1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4" name="Circular Arrow 13"/>
          <p:cNvSpPr/>
          <p:nvPr/>
        </p:nvSpPr>
        <p:spPr bwMode="auto">
          <a:xfrm>
            <a:off x="1143000" y="1371600"/>
            <a:ext cx="730621" cy="762000"/>
          </a:xfrm>
          <a:prstGeom prst="circular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2590800" y="2265422"/>
            <a:ext cx="990600" cy="319028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4781550" y="2265422"/>
            <a:ext cx="806450" cy="352783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6324600" y="2716272"/>
            <a:ext cx="419520" cy="255528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20" name="Straight Connector 19"/>
          <p:cNvCxnSpPr>
            <a:stCxn id="18" idx="1"/>
          </p:cNvCxnSpPr>
          <p:nvPr/>
        </p:nvCxnSpPr>
        <p:spPr bwMode="auto">
          <a:xfrm flipH="1">
            <a:off x="533401" y="2844036"/>
            <a:ext cx="5791199" cy="162168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>
            <a:stCxn id="18" idx="3"/>
          </p:cNvCxnSpPr>
          <p:nvPr/>
        </p:nvCxnSpPr>
        <p:spPr bwMode="auto">
          <a:xfrm flipH="1">
            <a:off x="2590801" y="2844036"/>
            <a:ext cx="4153319" cy="173562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Right Arrow 29"/>
          <p:cNvSpPr/>
          <p:nvPr/>
        </p:nvSpPr>
        <p:spPr bwMode="auto">
          <a:xfrm>
            <a:off x="2730500" y="5126937"/>
            <a:ext cx="355600" cy="18856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>
            <a:off x="5623349" y="5118449"/>
            <a:ext cx="355600" cy="188564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7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744640"/>
          </a:xfrm>
        </p:spPr>
        <p:txBody>
          <a:bodyPr/>
          <a:lstStyle/>
          <a:p>
            <a:r>
              <a:rPr lang="en-US" dirty="0" smtClean="0"/>
              <a:t>Spred1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42571"/>
            <a:ext cx="3579586" cy="238639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6214" y="1333324"/>
            <a:ext cx="3579586" cy="238639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207" y="4181321"/>
            <a:ext cx="3579586" cy="238639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38200" y="982488"/>
            <a:ext cx="3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Control 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4726214" y="973240"/>
            <a:ext cx="3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Spred1 Sensor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3821237"/>
            <a:ext cx="3597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RNAi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291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0921"/>
            <a:ext cx="7772400" cy="923761"/>
          </a:xfrm>
        </p:spPr>
        <p:txBody>
          <a:bodyPr/>
          <a:lstStyle/>
          <a:p>
            <a:r>
              <a:rPr lang="en-US" dirty="0" err="1" smtClean="0"/>
              <a:t>Nrarp</a:t>
            </a:r>
            <a:endParaRPr lang="en-US" dirty="0"/>
          </a:p>
        </p:txBody>
      </p:sp>
      <p:sp>
        <p:nvSpPr>
          <p:cNvPr id="5" name="AutoShape 2" descr="https://mail.google.com/mail/u/0/?ui=2&amp;ik=e14d6c4707&amp;view=fimg&amp;th=15a48cf4252928fc&amp;attid=0.4&amp;disp=thd&amp;attbid=ANGjdJ8DSSHE6IVMSqktl0mN0zlw-n1MeAOo1cNmu5KQ3Eixaw3tLuf3HZRN8SobA2fbe3nhl3pFDwkGt41u3wW1zggYRm2JsoSRXAZfkN98BEAnEJ-i4N5fOaQUZGU&amp;sz=w360-h240-p-nu&amp;ats=1491337232200&amp;rm=15a48cf4252928fc&amp;zw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https://ssl.gstatic.com/ui/v1/icons/mail/images/cleardo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733" y="1575945"/>
            <a:ext cx="3489008" cy="232681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859" y="4055533"/>
            <a:ext cx="3489008" cy="234010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6733" y="4068824"/>
            <a:ext cx="3489008" cy="232681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6859" y="1575945"/>
            <a:ext cx="3489008" cy="232681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 rot="16200000">
            <a:off x="-318293" y="5040919"/>
            <a:ext cx="2340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 err="1"/>
              <a:t>RNAi</a:t>
            </a:r>
            <a:endParaRPr lang="en-US" sz="1800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292940" y="2554686"/>
            <a:ext cx="2326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Sensor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16859" y="1162790"/>
            <a:ext cx="3489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GFP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66733" y="1172139"/>
            <a:ext cx="3489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RFP</a:t>
            </a:r>
          </a:p>
        </p:txBody>
      </p:sp>
    </p:spTree>
    <p:extLst>
      <p:ext uri="{BB962C8B-B14F-4D97-AF65-F5344CB8AC3E}">
        <p14:creationId xmlns:p14="http://schemas.microsoft.com/office/powerpoint/2010/main" val="6560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4720</TotalTime>
  <Words>165</Words>
  <Application>Microsoft Macintosh PowerPoint</Application>
  <PresentationFormat>On-screen Show (4:3)</PresentationFormat>
  <Paragraphs>72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Times</vt:lpstr>
      <vt:lpstr>Times New Roman</vt:lpstr>
      <vt:lpstr>Arial</vt:lpstr>
      <vt:lpstr>Blank Presentation</vt:lpstr>
      <vt:lpstr>Investigating Retinal Development Through Loss of Function Analysis</vt:lpstr>
      <vt:lpstr>The Retina</vt:lpstr>
      <vt:lpstr>Developing Retina</vt:lpstr>
      <vt:lpstr>Rationale for Spred1 and Nrarp</vt:lpstr>
      <vt:lpstr>Rationale for Plk3</vt:lpstr>
      <vt:lpstr>RNA Interference</vt:lpstr>
      <vt:lpstr>Transfection</vt:lpstr>
      <vt:lpstr>Spred1</vt:lpstr>
      <vt:lpstr>Nrarp</vt:lpstr>
      <vt:lpstr>Plk3</vt:lpstr>
      <vt:lpstr>Ex vivo Electroporation</vt:lpstr>
      <vt:lpstr>In vivo Electroporation</vt:lpstr>
      <vt:lpstr>Electroporation Paddles</vt:lpstr>
      <vt:lpstr>After Successful Electroporations</vt:lpstr>
      <vt:lpstr>Future directions</vt:lpstr>
      <vt:lpstr>Acknowledgments </vt:lpstr>
    </vt:vector>
  </TitlesOfParts>
  <Company>harvard medical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trimarchi</dc:creator>
  <cp:lastModifiedBy>Kathy Burney</cp:lastModifiedBy>
  <cp:revision>99</cp:revision>
  <dcterms:created xsi:type="dcterms:W3CDTF">2011-02-28T23:13:39Z</dcterms:created>
  <dcterms:modified xsi:type="dcterms:W3CDTF">2017-04-10T00:11:34Z</dcterms:modified>
</cp:coreProperties>
</file>