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7" r:id="rId3"/>
    <p:sldId id="278" r:id="rId4"/>
    <p:sldId id="257" r:id="rId5"/>
    <p:sldId id="258" r:id="rId6"/>
    <p:sldId id="260" r:id="rId7"/>
    <p:sldId id="287" r:id="rId8"/>
    <p:sldId id="288" r:id="rId9"/>
    <p:sldId id="289" r:id="rId10"/>
    <p:sldId id="266" r:id="rId11"/>
    <p:sldId id="267" r:id="rId12"/>
    <p:sldId id="276" r:id="rId13"/>
    <p:sldId id="261" r:id="rId14"/>
    <p:sldId id="268" r:id="rId15"/>
    <p:sldId id="280" r:id="rId16"/>
    <p:sldId id="281" r:id="rId17"/>
    <p:sldId id="271" r:id="rId18"/>
    <p:sldId id="279" r:id="rId19"/>
    <p:sldId id="272" r:id="rId20"/>
    <p:sldId id="273" r:id="rId21"/>
    <p:sldId id="282" r:id="rId22"/>
    <p:sldId id="262" r:id="rId23"/>
    <p:sldId id="283" r:id="rId24"/>
    <p:sldId id="263" r:id="rId25"/>
    <p:sldId id="284" r:id="rId26"/>
    <p:sldId id="264" r:id="rId27"/>
    <p:sldId id="285" r:id="rId28"/>
    <p:sldId id="265" r:id="rId29"/>
    <p:sldId id="286" r:id="rId30"/>
    <p:sldId id="259" r:id="rId31"/>
    <p:sldId id="274" r:id="rId32"/>
    <p:sldId id="27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6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9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0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11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3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3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59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2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75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5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6F40E85-4E3C-4914-B0C9-DFFF67B614E1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C3AA23C-133E-46D8-9164-97ED6D4D208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18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9880" y="177800"/>
            <a:ext cx="8808720" cy="342900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Restoration and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Respiration: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Respiration Rates 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Isotope Emissions under Differing Herbivory and Plant Diversity Treatments in a Restoration Prairie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80720"/>
            <a:ext cx="9144000" cy="165576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Miranda Salsbery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DR.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Haldre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Rogers and Dr. Steven Hall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Herbivory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ffects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plant growth </a:t>
            </a:r>
            <a:r>
              <a:rPr lang="en-US" dirty="0" smtClean="0"/>
              <a:t>overcompensation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nutrient </a:t>
            </a:r>
            <a:r>
              <a:rPr lang="en-US" dirty="0"/>
              <a:t>inputs by herbivores through urine and </a:t>
            </a:r>
            <a:r>
              <a:rPr lang="en-US" dirty="0" smtClean="0"/>
              <a:t>dung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hange on plant species competition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880" y="3171190"/>
            <a:ext cx="4876800" cy="326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89760"/>
            <a:ext cx="10058400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plant species diversity increases soil </a:t>
            </a:r>
            <a:r>
              <a:rPr lang="en-US" dirty="0" smtClean="0"/>
              <a:t>respiration </a:t>
            </a:r>
            <a:r>
              <a:rPr lang="en-US" dirty="0"/>
              <a:t>rates </a:t>
            </a:r>
            <a:r>
              <a:rPr lang="en-US" dirty="0" smtClean="0"/>
              <a:t>via increase productivity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oil carbon related to above ground community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980" y="2792185"/>
            <a:ext cx="7239000" cy="381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1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180" y="121503"/>
            <a:ext cx="8610600" cy="663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2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Herbivory will increase soil respiration rates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High diversity areas will have higher rates of respiration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Herbivory will increase carbon turnover and lead to a higher portion of C3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High diversity will have higher readings of C3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84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660" y="1375834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320" y="124930"/>
            <a:ext cx="9418320" cy="67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3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432" y="60668"/>
            <a:ext cx="9419136" cy="67366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51600" y="902547"/>
            <a:ext cx="1752600" cy="177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4200" y="1569559"/>
            <a:ext cx="1835055" cy="1859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4972" y="4062358"/>
            <a:ext cx="1835055" cy="18594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954" y="4077306"/>
            <a:ext cx="1835055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6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863" y="121336"/>
            <a:ext cx="9425233" cy="6736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72" y="861827"/>
            <a:ext cx="1835055" cy="18594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566" y="1569559"/>
            <a:ext cx="1835055" cy="1859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929" y="4062357"/>
            <a:ext cx="1835055" cy="18594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872" y="4062358"/>
            <a:ext cx="1835055" cy="185944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022600" y="1290195"/>
            <a:ext cx="669972" cy="6731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5219" y="3035782"/>
            <a:ext cx="688908" cy="6889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049" y="2980795"/>
            <a:ext cx="688908" cy="6889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5219" y="4647623"/>
            <a:ext cx="688908" cy="6889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750" y="4680176"/>
            <a:ext cx="688908" cy="6889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8530" y="1447093"/>
            <a:ext cx="688908" cy="6889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4855" y="2226761"/>
            <a:ext cx="688908" cy="68890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805" y="4647623"/>
            <a:ext cx="688908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Diversity 				Low </a:t>
            </a:r>
            <a:r>
              <a:rPr lang="en-US" dirty="0" err="1" smtClean="0"/>
              <a:t>Diveristy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Total # species planted</a:t>
            </a:r>
          </a:p>
          <a:p>
            <a:pPr lvl="8"/>
            <a:r>
              <a:rPr lang="en-US" sz="2400" dirty="0" smtClean="0"/>
              <a:t>58						14</a:t>
            </a:r>
            <a:endParaRPr lang="en-US" sz="2400" dirty="0"/>
          </a:p>
          <a:p>
            <a:r>
              <a:rPr lang="en-US" sz="2400" dirty="0" smtClean="0"/>
              <a:t># C3 species</a:t>
            </a:r>
          </a:p>
          <a:p>
            <a:pPr lvl="8"/>
            <a:r>
              <a:rPr lang="en-US" sz="2400" dirty="0" smtClean="0"/>
              <a:t>52						11</a:t>
            </a:r>
          </a:p>
          <a:p>
            <a:r>
              <a:rPr lang="en-US" sz="2400" dirty="0" smtClean="0"/>
              <a:t># C4 species</a:t>
            </a:r>
          </a:p>
          <a:p>
            <a:pPr lvl="8"/>
            <a:r>
              <a:rPr lang="en-US" sz="2400" dirty="0" smtClean="0"/>
              <a:t>6						3</a:t>
            </a:r>
          </a:p>
          <a:p>
            <a:r>
              <a:rPr lang="en-US" sz="2400" dirty="0" smtClean="0"/>
              <a:t>Proportion C3/Total</a:t>
            </a:r>
          </a:p>
          <a:p>
            <a:pPr lvl="8"/>
            <a:r>
              <a:rPr lang="en-US" sz="2400" dirty="0" smtClean="0"/>
              <a:t>0.896						0.785</a:t>
            </a:r>
          </a:p>
        </p:txBody>
      </p:sp>
    </p:spTree>
    <p:extLst>
      <p:ext uri="{BB962C8B-B14F-4D97-AF65-F5344CB8AC3E}">
        <p14:creationId xmlns:p14="http://schemas.microsoft.com/office/powerpoint/2010/main" val="49562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89991"/>
            <a:ext cx="9093200" cy="626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46" y="-1422400"/>
            <a:ext cx="10397067" cy="779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58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904" y="548095"/>
            <a:ext cx="10058400" cy="1450757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0282"/>
          <a:stretch/>
        </p:blipFill>
        <p:spPr>
          <a:xfrm>
            <a:off x="2883187" y="0"/>
            <a:ext cx="6469834" cy="5205275"/>
          </a:xfrm>
          <a:prstGeom prst="rect">
            <a:avLst/>
          </a:prstGeom>
        </p:spPr>
      </p:pic>
      <p:pic>
        <p:nvPicPr>
          <p:cNvPr id="1026" name="Picture 2" descr="Image result for biso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5" r="10770"/>
          <a:stretch/>
        </p:blipFill>
        <p:spPr bwMode="auto">
          <a:xfrm>
            <a:off x="0" y="2776742"/>
            <a:ext cx="3252651" cy="360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397229" y="2450074"/>
            <a:ext cx="2838979" cy="425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5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980" y="151209"/>
            <a:ext cx="8509000" cy="6381751"/>
          </a:xfrm>
        </p:spPr>
      </p:pic>
    </p:spTree>
    <p:extLst>
      <p:ext uri="{BB962C8B-B14F-4D97-AF65-F5344CB8AC3E}">
        <p14:creationId xmlns:p14="http://schemas.microsoft.com/office/powerpoint/2010/main" val="392376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Herbivory </a:t>
            </a:r>
            <a:r>
              <a:rPr lang="en-US" sz="2800" dirty="0"/>
              <a:t>will increase soil respiration rates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635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660" y="1287994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402" y="286603"/>
            <a:ext cx="9256156" cy="602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7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High diversity areas will have higher rates of respiration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51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360" y="1159934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028"/>
          <a:stretch/>
        </p:blipFill>
        <p:spPr>
          <a:xfrm>
            <a:off x="1569532" y="286603"/>
            <a:ext cx="9113896" cy="591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Herbivory </a:t>
            </a:r>
            <a:r>
              <a:rPr lang="en-US" sz="3200" dirty="0"/>
              <a:t>will increase carbon turnover and lead to a higher portion of C3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00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011981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961" y="286603"/>
            <a:ext cx="8779038" cy="573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High </a:t>
            </a:r>
            <a:r>
              <a:rPr lang="en-US" sz="3200" dirty="0"/>
              <a:t>diversity will have higher readings of C3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4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166619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835"/>
          <a:stretch/>
        </p:blipFill>
        <p:spPr>
          <a:xfrm>
            <a:off x="1685290" y="286603"/>
            <a:ext cx="8882380" cy="5783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541945"/>
            <a:ext cx="5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911277"/>
            <a:ext cx="34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44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-Herbivory did not </a:t>
            </a:r>
            <a:r>
              <a:rPr lang="en-US" dirty="0" smtClean="0"/>
              <a:t>affect </a:t>
            </a:r>
            <a:r>
              <a:rPr lang="en-US" dirty="0"/>
              <a:t>respiration rates or carbon </a:t>
            </a:r>
            <a:r>
              <a:rPr lang="en-US" dirty="0" smtClean="0"/>
              <a:t>turnover</a:t>
            </a:r>
          </a:p>
          <a:p>
            <a:endParaRPr lang="en-US" dirty="0"/>
          </a:p>
          <a:p>
            <a:r>
              <a:rPr lang="en-US" dirty="0"/>
              <a:t>-Diversity did not </a:t>
            </a:r>
            <a:r>
              <a:rPr lang="en-US" dirty="0" smtClean="0"/>
              <a:t>affect respiration</a:t>
            </a:r>
          </a:p>
          <a:p>
            <a:endParaRPr lang="en-US" dirty="0"/>
          </a:p>
          <a:p>
            <a:r>
              <a:rPr lang="en-US" dirty="0"/>
              <a:t>-Significant difference in proportion of C3 in high and low diversity implies fast carbon turnover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18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205654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9652" r="-1"/>
          <a:stretch/>
        </p:blipFill>
        <p:spPr>
          <a:xfrm>
            <a:off x="2870199" y="286603"/>
            <a:ext cx="6880135" cy="546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6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http://3.bp.blogspot.com/-jAa2v8fQkz8/T4odOGIGheI/AAAAAAAAABU/48dY0fxfLhY/s1600/prairiemap.gif</a:t>
            </a:r>
          </a:p>
          <a:p>
            <a:r>
              <a:rPr lang="en-US" dirty="0"/>
              <a:t>https://upload.wikimedia.org/wikipedia/commons/8/8d/American_bison_k5680-1.jpg</a:t>
            </a:r>
          </a:p>
          <a:p>
            <a:r>
              <a:rPr lang="en-US" dirty="0"/>
              <a:t>https://s-media-cache-ak0.pinimg.com/236x/e0/1b/f5/e01bf5dab2b57a684a2117ad252db972.jpg</a:t>
            </a:r>
          </a:p>
          <a:p>
            <a:r>
              <a:rPr lang="en-US" dirty="0" smtClean="0"/>
              <a:t>http</a:t>
            </a:r>
            <a:r>
              <a:rPr lang="en-US" dirty="0"/>
              <a:t>://extension.entm.purdue.edu/pestcrop/2008/issue18/images/popups/DSCN8047.JPG</a:t>
            </a:r>
          </a:p>
          <a:p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theprairieecologist.files.wordpress.com/2011/11/enpo080912_d049.jpg</a:t>
            </a:r>
          </a:p>
          <a:p>
            <a:r>
              <a:rPr lang="en-US" dirty="0"/>
              <a:t>https://</a:t>
            </a:r>
            <a:r>
              <a:rPr lang="en-US" dirty="0" smtClean="0"/>
              <a:t>www.aber.ac.uk/en/media/departmental/ibers/eco2/image015.jpg</a:t>
            </a:r>
          </a:p>
          <a:p>
            <a:r>
              <a:rPr lang="en-US" dirty="0"/>
              <a:t>http://lh6.ggpht.com/-vPaZWRMMS6U/U0PakHySjaI/AAAAAAAABEs/wrGELdC5vqk/c3andc4plants%25255B1%25255D.jpg?imgmax=800</a:t>
            </a:r>
            <a:endParaRPr lang="en-US" dirty="0" smtClean="0"/>
          </a:p>
          <a:p>
            <a:r>
              <a:rPr lang="en-US" dirty="0"/>
              <a:t>http://www.brightsideoutdoors.com/wp-content/uploads/2015/06/a8b65-deer-eating1.jpg</a:t>
            </a:r>
          </a:p>
        </p:txBody>
      </p:sp>
    </p:spTree>
    <p:extLst>
      <p:ext uri="{BB962C8B-B14F-4D97-AF65-F5344CB8AC3E}">
        <p14:creationId xmlns:p14="http://schemas.microsoft.com/office/powerpoint/2010/main" val="386806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00568"/>
            <a:ext cx="10058400" cy="1450757"/>
          </a:xfrm>
        </p:spPr>
        <p:txBody>
          <a:bodyPr/>
          <a:lstStyle/>
          <a:p>
            <a:r>
              <a:rPr lang="en-US" dirty="0" smtClean="0"/>
              <a:t>Special thanks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80" y="1953480"/>
            <a:ext cx="10058400" cy="4023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Dr. </a:t>
            </a:r>
            <a:r>
              <a:rPr lang="en-US" dirty="0" err="1" smtClean="0"/>
              <a:t>Haldre</a:t>
            </a:r>
            <a:r>
              <a:rPr lang="en-US" dirty="0" smtClean="0"/>
              <a:t> Rogers, Dr</a:t>
            </a:r>
            <a:r>
              <a:rPr lang="en-US" dirty="0"/>
              <a:t>.</a:t>
            </a:r>
            <a:r>
              <a:rPr lang="en-US" dirty="0" smtClean="0"/>
              <a:t> Steven </a:t>
            </a:r>
            <a:r>
              <a:rPr lang="en-US" dirty="0"/>
              <a:t>Hall, Brent </a:t>
            </a:r>
            <a:r>
              <a:rPr lang="en-US" dirty="0" smtClean="0"/>
              <a:t>Mortenson,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Dr. </a:t>
            </a:r>
            <a:r>
              <a:rPr lang="en-US" dirty="0" err="1" smtClean="0"/>
              <a:t>Wenjuan</a:t>
            </a:r>
            <a:r>
              <a:rPr lang="en-US" dirty="0" smtClean="0"/>
              <a:t> Huang, Dr. Lauren Sullivan,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Alex </a:t>
            </a:r>
            <a:r>
              <a:rPr lang="en-US" dirty="0" err="1" smtClean="0"/>
              <a:t>Karnish</a:t>
            </a:r>
            <a:r>
              <a:rPr lang="en-US" dirty="0" smtClean="0"/>
              <a:t>, Joe </a:t>
            </a:r>
            <a:r>
              <a:rPr lang="en-US" dirty="0" err="1" smtClean="0"/>
              <a:t>Staudacher</a:t>
            </a:r>
            <a:r>
              <a:rPr lang="en-US" dirty="0" smtClean="0"/>
              <a:t>, Brittany Cavazos,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Andrea Colton, </a:t>
            </a:r>
            <a:r>
              <a:rPr lang="en-US" dirty="0" err="1" smtClean="0"/>
              <a:t>Cassey</a:t>
            </a:r>
            <a:r>
              <a:rPr lang="en-US" dirty="0" smtClean="0"/>
              <a:t> </a:t>
            </a:r>
            <a:r>
              <a:rPr lang="en-US" dirty="0" err="1" smtClean="0"/>
              <a:t>Raaz</a:t>
            </a:r>
            <a:r>
              <a:rPr lang="en-US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Courtenay </a:t>
            </a:r>
            <a:r>
              <a:rPr lang="en-US" dirty="0"/>
              <a:t>Ray, </a:t>
            </a:r>
            <a:r>
              <a:rPr lang="en-US" dirty="0" smtClean="0"/>
              <a:t>Ann </a:t>
            </a:r>
            <a:r>
              <a:rPr lang="en-US" dirty="0"/>
              <a:t>Marie </a:t>
            </a:r>
            <a:r>
              <a:rPr lang="en-US" dirty="0" err="1" smtClean="0"/>
              <a:t>Gawel</a:t>
            </a:r>
            <a:r>
              <a:rPr lang="en-US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Callie Peterson, and Dr</a:t>
            </a:r>
            <a:r>
              <a:rPr lang="en-US" dirty="0"/>
              <a:t>. </a:t>
            </a:r>
            <a:r>
              <a:rPr lang="en-US" dirty="0" smtClean="0"/>
              <a:t>Marshall McDaniel.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7692"/>
          <a:stretch/>
        </p:blipFill>
        <p:spPr>
          <a:xfrm>
            <a:off x="6541691" y="2191603"/>
            <a:ext cx="5448300" cy="377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071" y="0"/>
            <a:ext cx="142875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324" y="0"/>
            <a:ext cx="1428750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0914" y="-93769"/>
            <a:ext cx="1499077" cy="19987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8366" y="0"/>
            <a:ext cx="142875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7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-Herbivory did not effect respiration rates or carbon turnover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-Diversity did not effect respiration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-Significant difference in proportion of C3 in high and low diversity implies fast carbon turnover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-Questions?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9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48400" y="-5829300"/>
            <a:ext cx="24688800" cy="18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33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700" y="-92075"/>
            <a:ext cx="12573000" cy="721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880" y="1520363"/>
            <a:ext cx="10058400" cy="4023360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027" y="-30120"/>
            <a:ext cx="7190105" cy="688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2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Respiration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 smtClean="0"/>
              <a:t>:the process of carbon </a:t>
            </a:r>
            <a:r>
              <a:rPr lang="en-US" sz="2800" dirty="0"/>
              <a:t>dioxide </a:t>
            </a:r>
            <a:r>
              <a:rPr lang="en-US" sz="2800" dirty="0" smtClean="0"/>
              <a:t>release from </a:t>
            </a:r>
            <a:r>
              <a:rPr lang="en-US" sz="2800" dirty="0"/>
              <a:t>soil by root respiration and microbial decomposition of litter and organic </a:t>
            </a:r>
            <a:r>
              <a:rPr lang="en-US" sz="2800" dirty="0" smtClean="0"/>
              <a:t>matter</a:t>
            </a:r>
          </a:p>
          <a:p>
            <a:pPr>
              <a:lnSpc>
                <a:spcPct val="100000"/>
              </a:lnSpc>
            </a:pPr>
            <a:r>
              <a:rPr lang="en-US" sz="28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S</a:t>
            </a:r>
            <a:r>
              <a:rPr lang="en-US" sz="2800" dirty="0" smtClean="0"/>
              <a:t>oil </a:t>
            </a:r>
            <a:r>
              <a:rPr lang="en-US" sz="2800" dirty="0"/>
              <a:t>respiration is an important indicator of soil fertility and ecosystem productivity </a:t>
            </a:r>
          </a:p>
        </p:txBody>
      </p:sp>
    </p:spTree>
    <p:extLst>
      <p:ext uri="{BB962C8B-B14F-4D97-AF65-F5344CB8AC3E}">
        <p14:creationId xmlns:p14="http://schemas.microsoft.com/office/powerpoint/2010/main" val="250236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turnover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Soil is a major store of carbon</a:t>
            </a:r>
          </a:p>
          <a:p>
            <a:endParaRPr lang="en-US" sz="2800" dirty="0" smtClean="0"/>
          </a:p>
          <a:p>
            <a:r>
              <a:rPr lang="en-US" sz="2800" dirty="0" smtClean="0"/>
              <a:t>Rates range from 9-120 years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1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can be affected by components of historical prairies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4" y="1934635"/>
            <a:ext cx="12197731" cy="445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3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8478</TotalTime>
  <Words>359</Words>
  <Application>Microsoft Office PowerPoint</Application>
  <PresentationFormat>Widescreen</PresentationFormat>
  <Paragraphs>79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Retrospect</vt:lpstr>
      <vt:lpstr>Restoration and Respiration:  Soil Respiration Rates and Carbon Isotope Emissions under Differing Herbivory and Plant Diversity Treatments in a Restoration Prairie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Soil Respiration </vt:lpstr>
      <vt:lpstr>Carbon turnover</vt:lpstr>
      <vt:lpstr>Soil can be affected by components of historical prairies   </vt:lpstr>
      <vt:lpstr>Herbivory </vt:lpstr>
      <vt:lpstr>Diversity </vt:lpstr>
      <vt:lpstr>PowerPoint Presentation</vt:lpstr>
      <vt:lpstr>Hypothesis</vt:lpstr>
      <vt:lpstr>PowerPoint Presentation</vt:lpstr>
      <vt:lpstr>PowerPoint Presentation</vt:lpstr>
      <vt:lpstr>PowerPoint Presentation</vt:lpstr>
      <vt:lpstr>High Diversity     Low Diveristy</vt:lpstr>
      <vt:lpstr>PowerPoint Presentation</vt:lpstr>
      <vt:lpstr>PowerPoint Presentation</vt:lpstr>
      <vt:lpstr>PowerPoint Presentation</vt:lpstr>
      <vt:lpstr>Hypothesis 1:</vt:lpstr>
      <vt:lpstr>PowerPoint Presentation</vt:lpstr>
      <vt:lpstr>Hypothesis 2</vt:lpstr>
      <vt:lpstr>PowerPoint Presentation</vt:lpstr>
      <vt:lpstr>Hypothesis 3</vt:lpstr>
      <vt:lpstr>PowerPoint Presentation</vt:lpstr>
      <vt:lpstr>Hypothesis 4</vt:lpstr>
      <vt:lpstr>PowerPoint Presentation</vt:lpstr>
      <vt:lpstr>Summary </vt:lpstr>
      <vt:lpstr>Images: </vt:lpstr>
      <vt:lpstr>Special thanks to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Respiration Rates and Caron Isotope Emissions under Differing Herbivory and Plant Diversity Treatments in a Restoration Prairie</dc:title>
  <dc:creator>Miranda Salsbery</dc:creator>
  <cp:lastModifiedBy>Miranda Salsbery</cp:lastModifiedBy>
  <cp:revision>55</cp:revision>
  <dcterms:created xsi:type="dcterms:W3CDTF">2017-04-01T16:39:26Z</dcterms:created>
  <dcterms:modified xsi:type="dcterms:W3CDTF">2017-04-09T15:04:31Z</dcterms:modified>
</cp:coreProperties>
</file>