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embedTrueTypeFonts="1" strictFirstAndLastChars="0" saveSubsetFonts="1">
  <p:sldMasterIdLst>
    <p:sldMasterId id="2147483670" r:id="rId4"/>
    <p:sldMasterId id="214748367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</p:sldIdLst>
  <p:sldSz cy="5143500" cx="9144000"/>
  <p:notesSz cx="6858000" cy="9144000"/>
  <p:embeddedFontLst>
    <p:embeddedFont>
      <p:font typeface="Open Sans"/>
      <p:regular r:id="rId14"/>
      <p:bold r:id="rId15"/>
      <p:italic r:id="rId16"/>
      <p:boldItalic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3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5" Type="http://schemas.openxmlformats.org/officeDocument/2006/relationships/font" Target="fonts/OpenSans-bold.fntdata"/><Relationship Id="rId14" Type="http://schemas.openxmlformats.org/officeDocument/2006/relationships/font" Target="fonts/OpenSans-regular.fntdata"/><Relationship Id="rId17" Type="http://schemas.openxmlformats.org/officeDocument/2006/relationships/font" Target="fonts/OpenSans-boldItalic.fntdata"/><Relationship Id="rId16" Type="http://schemas.openxmlformats.org/officeDocument/2006/relationships/font" Target="fonts/OpenSans-italic.fntdata"/><Relationship Id="rId5" Type="http://schemas.openxmlformats.org/officeDocument/2006/relationships/slideMaster" Target="slideMasters/slideMaster2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8331353fd2_3_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1" name="Google Shape;121;g8331353fd2_3_6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8331353fd2_3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9" name="Google Shape;129;g8331353fd2_3_7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8331353fd2_7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8331353fd2_7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g8331353fd2_7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7" name="Google Shape;147;g8331353fd2_7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8331353fd2_7_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6" name="Google Shape;156;g8331353fd2_7_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8331353fd2_7_1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8331353fd2_7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8331353fd2_7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8331353fd2_7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Slide" showMasterSp="0">
  <p:cSld name="Title Slide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4"/>
          <p:cNvSpPr/>
          <p:nvPr/>
        </p:nvSpPr>
        <p:spPr>
          <a:xfrm>
            <a:off x="0" y="0"/>
            <a:ext cx="9144000" cy="13716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0" name="Google Shape;60;p14"/>
          <p:cNvSpPr txBox="1"/>
          <p:nvPr>
            <p:ph type="ctrTitle"/>
          </p:nvPr>
        </p:nvSpPr>
        <p:spPr>
          <a:xfrm>
            <a:off x="533400" y="1885950"/>
            <a:ext cx="66294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F1BE4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subTitle"/>
          </p:nvPr>
        </p:nvSpPr>
        <p:spPr>
          <a:xfrm>
            <a:off x="533400" y="2686050"/>
            <a:ext cx="62484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Font typeface="Times"/>
              <a:buNone/>
              <a:defRPr sz="2400"/>
            </a:lvl1pPr>
            <a:lvl2pPr lvl="1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lvl="2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lvl="3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lvl="4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lvl="5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lvl="6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lvl="7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lvl="8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62" name="Google Shape;62;p14"/>
          <p:cNvSpPr txBox="1"/>
          <p:nvPr/>
        </p:nvSpPr>
        <p:spPr>
          <a:xfrm>
            <a:off x="212725" y="2616994"/>
            <a:ext cx="18466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63" name="Google Shape;63;p14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ISU LEFT white.eps" id="64" name="Google Shape;64;p14"/>
          <p:cNvPicPr preferRelativeResize="0"/>
          <p:nvPr/>
        </p:nvPicPr>
        <p:blipFill rotWithShape="1">
          <a:blip r:embed="rId2">
            <a:alphaModFix/>
          </a:blip>
          <a:srcRect b="38234" l="0" r="0" t="0"/>
          <a:stretch/>
        </p:blipFill>
        <p:spPr>
          <a:xfrm>
            <a:off x="533400" y="622697"/>
            <a:ext cx="3562350" cy="293372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 txBox="1"/>
          <p:nvPr>
            <p:ph idx="2" type="body"/>
          </p:nvPr>
        </p:nvSpPr>
        <p:spPr>
          <a:xfrm>
            <a:off x="468313" y="971550"/>
            <a:ext cx="3657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i="0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Content">
  <p:cSld name="Title and Content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457200" y="11430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838200" y="800100"/>
            <a:ext cx="762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8102E"/>
              </a:buClr>
              <a:buSzPts val="2080"/>
              <a:buChar char="•"/>
              <a:defRPr/>
            </a:lvl1pPr>
            <a:lvl2pPr indent="-360680" lvl="1" marL="9144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8102E"/>
              </a:buClr>
              <a:buSzPts val="2080"/>
              <a:buChar char="•"/>
              <a:defRPr/>
            </a:lvl2pPr>
            <a:lvl3pPr indent="-360680" lvl="2" marL="13716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8102E"/>
              </a:buClr>
              <a:buSzPts val="2080"/>
              <a:buChar char="•"/>
              <a:defRPr/>
            </a:lvl3pPr>
            <a:lvl4pPr indent="-360680" lvl="3" marL="18288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8102E"/>
              </a:buClr>
              <a:buSzPts val="2080"/>
              <a:buChar char="•"/>
              <a:defRPr/>
            </a:lvl4pPr>
            <a:lvl5pPr indent="-360679" lvl="4" marL="228600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8102E"/>
              </a:buClr>
              <a:buSzPts val="208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69" name="Google Shape;69;p15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0" name="Google Shape;70;p15"/>
          <p:cNvSpPr txBox="1"/>
          <p:nvPr>
            <p:ph idx="2" type="body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i="0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>
  <p:cSld name="Section Header"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sz="2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None/>
              <a:defRPr sz="1800"/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sz="16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9pPr>
          </a:lstStyle>
          <a:p/>
        </p:txBody>
      </p:sp>
      <p:sp>
        <p:nvSpPr>
          <p:cNvPr id="74" name="Google Shape;74;p16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75" name="Google Shape;75;p16"/>
          <p:cNvSpPr txBox="1"/>
          <p:nvPr>
            <p:ph idx="2" type="body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i="0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wo Content">
  <p:cSld name="Two Content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7"/>
          <p:cNvSpPr txBox="1"/>
          <p:nvPr>
            <p:ph type="title"/>
          </p:nvPr>
        </p:nvSpPr>
        <p:spPr>
          <a:xfrm>
            <a:off x="457200" y="11430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17"/>
          <p:cNvSpPr txBox="1"/>
          <p:nvPr>
            <p:ph idx="1" type="body"/>
          </p:nvPr>
        </p:nvSpPr>
        <p:spPr>
          <a:xfrm>
            <a:off x="838200" y="800100"/>
            <a:ext cx="3733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indent="-350519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2pPr>
            <a:lvl3pPr indent="-3302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9pPr>
          </a:lstStyle>
          <a:p/>
        </p:txBody>
      </p:sp>
      <p:sp>
        <p:nvSpPr>
          <p:cNvPr id="79" name="Google Shape;79;p17"/>
          <p:cNvSpPr txBox="1"/>
          <p:nvPr>
            <p:ph idx="2" type="body"/>
          </p:nvPr>
        </p:nvSpPr>
        <p:spPr>
          <a:xfrm>
            <a:off x="4724400" y="800100"/>
            <a:ext cx="37338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7084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indent="-350519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2pPr>
            <a:lvl3pPr indent="-3302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9pPr>
          </a:lstStyle>
          <a:p/>
        </p:txBody>
      </p:sp>
      <p:sp>
        <p:nvSpPr>
          <p:cNvPr id="80" name="Google Shape;80;p17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1" name="Google Shape;81;p17"/>
          <p:cNvSpPr txBox="1"/>
          <p:nvPr>
            <p:ph idx="3" type="body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i="0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mparison">
  <p:cSld name="Comparison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8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18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85" name="Google Shape;85;p18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988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4pPr>
            <a:lvl5pPr indent="-309879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5pPr>
            <a:lvl6pPr indent="-309879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6pPr>
            <a:lvl7pPr indent="-309879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7pPr>
            <a:lvl8pPr indent="-309879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8pPr>
            <a:lvl9pPr indent="-309879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9pPr>
          </a:lstStyle>
          <a:p/>
        </p:txBody>
      </p:sp>
      <p:sp>
        <p:nvSpPr>
          <p:cNvPr id="86" name="Google Shape;86;p18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sz="1600"/>
            </a:lvl9pPr>
          </a:lstStyle>
          <a:p/>
        </p:txBody>
      </p:sp>
      <p:sp>
        <p:nvSpPr>
          <p:cNvPr id="87" name="Google Shape;87;p18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5052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302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 sz="1800"/>
            </a:lvl3pPr>
            <a:lvl4pPr indent="-30988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4pPr>
            <a:lvl5pPr indent="-309879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5pPr>
            <a:lvl6pPr indent="-309879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6pPr>
            <a:lvl7pPr indent="-309879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7pPr>
            <a:lvl8pPr indent="-309879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8pPr>
            <a:lvl9pPr indent="-309879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9pPr>
          </a:lstStyle>
          <a:p/>
        </p:txBody>
      </p:sp>
      <p:sp>
        <p:nvSpPr>
          <p:cNvPr id="88" name="Google Shape;88;p18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89" name="Google Shape;89;p18"/>
          <p:cNvSpPr txBox="1"/>
          <p:nvPr>
            <p:ph idx="5" type="body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i="0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>
  <p:cSld name="Title Only"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9"/>
          <p:cNvSpPr txBox="1"/>
          <p:nvPr>
            <p:ph type="title"/>
          </p:nvPr>
        </p:nvSpPr>
        <p:spPr>
          <a:xfrm>
            <a:off x="457200" y="11430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19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3" name="Google Shape;93;p19"/>
          <p:cNvSpPr txBox="1"/>
          <p:nvPr>
            <p:ph idx="1" type="body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i="0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Blank">
  <p:cSld name="Blank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20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6" name="Google Shape;96;p20"/>
          <p:cNvSpPr txBox="1"/>
          <p:nvPr>
            <p:ph idx="1" type="body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i="0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ontent with Caption">
  <p:cSld name="Content with Caption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21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1"/>
          <p:cNvSpPr txBox="1"/>
          <p:nvPr>
            <p:ph idx="1" type="body"/>
          </p:nvPr>
        </p:nvSpPr>
        <p:spPr>
          <a:xfrm>
            <a:off x="3575050" y="204788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9116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SzPts val="2560"/>
              <a:buChar char="•"/>
              <a:defRPr sz="3200"/>
            </a:lvl1pPr>
            <a:lvl2pPr indent="-37084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2pPr>
            <a:lvl3pPr indent="-350519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3pPr>
            <a:lvl4pPr indent="-3302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4pPr>
            <a:lvl5pPr indent="-3302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5pPr>
            <a:lvl6pPr indent="-3302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6pPr>
            <a:lvl7pPr indent="-3302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7pPr>
            <a:lvl8pPr indent="-3302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8pPr>
            <a:lvl9pPr indent="-3302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SzPts val="1600"/>
              <a:buChar char="•"/>
              <a:defRPr sz="2000"/>
            </a:lvl9pPr>
          </a:lstStyle>
          <a:p/>
        </p:txBody>
      </p:sp>
      <p:sp>
        <p:nvSpPr>
          <p:cNvPr id="100" name="Google Shape;100;p21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01" name="Google Shape;101;p21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2" name="Google Shape;102;p21"/>
          <p:cNvSpPr txBox="1"/>
          <p:nvPr>
            <p:ph idx="3" type="body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i="0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Picture with Caption">
  <p:cSld name="Picture with Caption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22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CE1126"/>
              </a:buClr>
              <a:buSzPts val="2560"/>
              <a:buFont typeface="Times"/>
              <a:buNone/>
              <a:defRPr b="0" i="0" sz="3200" u="none" cap="none" strike="noStrik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CE1126"/>
              </a:buClr>
              <a:buSzPts val="2240"/>
              <a:buFont typeface="Times"/>
              <a:buNone/>
              <a:defRPr b="0" i="0" sz="2800" u="none" cap="none" strike="noStrik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CE1126"/>
              </a:buClr>
              <a:buSzPts val="1920"/>
              <a:buFont typeface="Times"/>
              <a:buNone/>
              <a:defRPr b="0" i="0" sz="2400" u="none" cap="none" strike="noStrik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ts val="1600"/>
              <a:buFont typeface="Times"/>
              <a:buNone/>
              <a:defRPr b="0" i="0" sz="2000" u="none" cap="none" strike="noStrik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ts val="1600"/>
              <a:buFont typeface="Times"/>
              <a:buNone/>
              <a:defRPr b="0" i="0" sz="2000" u="none" cap="none" strike="noStrik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ts val="1600"/>
              <a:buFont typeface="Times"/>
              <a:buNone/>
              <a:defRPr b="0" i="0" sz="2000" u="none" cap="none" strike="noStrik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ts val="1600"/>
              <a:buFont typeface="Times"/>
              <a:buNone/>
              <a:defRPr b="0" i="0" sz="2000" u="none" cap="none" strike="noStrik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ts val="1600"/>
              <a:buFont typeface="Times"/>
              <a:buNone/>
              <a:defRPr b="0" i="0" sz="2000" u="none" cap="none" strike="noStrik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CE1126"/>
              </a:buClr>
              <a:buSzPts val="1600"/>
              <a:buFont typeface="Times"/>
              <a:buNone/>
              <a:defRPr b="0" i="0" sz="2000" u="none" cap="none" strike="noStrik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SzPts val="960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SzPts val="800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SzPts val="720"/>
              <a:buNone/>
              <a:defRPr sz="900"/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08" name="Google Shape;108;p22"/>
          <p:cNvSpPr txBox="1"/>
          <p:nvPr>
            <p:ph idx="3" type="body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i="0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Vertical Text">
  <p:cSld name="Title and Vertical Text"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3"/>
          <p:cNvSpPr txBox="1"/>
          <p:nvPr>
            <p:ph type="title"/>
          </p:nvPr>
        </p:nvSpPr>
        <p:spPr>
          <a:xfrm>
            <a:off x="457200" y="11430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23"/>
          <p:cNvSpPr txBox="1"/>
          <p:nvPr>
            <p:ph idx="1" type="body"/>
          </p:nvPr>
        </p:nvSpPr>
        <p:spPr>
          <a:xfrm rot="5400000">
            <a:off x="3105150" y="-1466850"/>
            <a:ext cx="3086100" cy="762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12" name="Google Shape;112;p23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3" name="Google Shape;113;p23"/>
          <p:cNvSpPr txBox="1"/>
          <p:nvPr>
            <p:ph idx="2" type="body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i="0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Vertical Title and Text">
  <p:cSld name="Vertical Title and Text"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4"/>
          <p:cNvSpPr txBox="1"/>
          <p:nvPr>
            <p:ph type="title"/>
          </p:nvPr>
        </p:nvSpPr>
        <p:spPr>
          <a:xfrm rot="5400000">
            <a:off x="5572125" y="1000125"/>
            <a:ext cx="3771900" cy="2000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6" name="Google Shape;116;p24"/>
          <p:cNvSpPr txBox="1"/>
          <p:nvPr>
            <p:ph idx="1" type="body"/>
          </p:nvPr>
        </p:nvSpPr>
        <p:spPr>
          <a:xfrm rot="5400000">
            <a:off x="1495425" y="-923925"/>
            <a:ext cx="3771900" cy="58483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2004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  <p:sp>
        <p:nvSpPr>
          <p:cNvPr id="117" name="Google Shape;117;p24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18" name="Google Shape;118;p24"/>
          <p:cNvSpPr txBox="1"/>
          <p:nvPr>
            <p:ph idx="2" type="body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SzPts val="1280"/>
              <a:buNone/>
              <a:defRPr b="1" i="0" sz="1600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2004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2pPr>
            <a:lvl3pPr indent="-320039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3pPr>
            <a:lvl4pPr indent="-320039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4pPr>
            <a:lvl5pPr indent="-320039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5pPr>
            <a:lvl6pPr indent="-320039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6pPr>
            <a:lvl7pPr indent="-320039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7pPr>
            <a:lvl8pPr indent="-32004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8pPr>
            <a:lvl9pPr indent="-32004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22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2.xml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/>
          <p:nvPr/>
        </p:nvSpPr>
        <p:spPr>
          <a:xfrm>
            <a:off x="0" y="4572000"/>
            <a:ext cx="9144000" cy="571500"/>
          </a:xfrm>
          <a:prstGeom prst="rect">
            <a:avLst/>
          </a:prstGeom>
          <a:solidFill>
            <a:srgbClr val="C8102E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2" name="Google Shape;52;p13"/>
          <p:cNvSpPr txBox="1"/>
          <p:nvPr>
            <p:ph type="title"/>
          </p:nvPr>
        </p:nvSpPr>
        <p:spPr>
          <a:xfrm>
            <a:off x="457200" y="114300"/>
            <a:ext cx="77724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500" u="none" cap="none" strike="noStrike">
                <a:solidFill>
                  <a:srgbClr val="C8102E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500" u="none" cap="none" strike="noStrik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500" u="none" cap="none" strike="noStrik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500" u="none" cap="none" strike="noStrik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500" u="none" cap="none" strike="noStrik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500" u="none" cap="none" strike="noStrik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500" u="none" cap="none" strike="noStrik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500" u="none" cap="none" strike="noStrik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500" u="none" cap="none" strike="noStrike">
                <a:solidFill>
                  <a:srgbClr val="CE1126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3" name="Google Shape;53;p13"/>
          <p:cNvSpPr txBox="1"/>
          <p:nvPr>
            <p:ph idx="1" type="body"/>
          </p:nvPr>
        </p:nvSpPr>
        <p:spPr>
          <a:xfrm>
            <a:off x="838200" y="800100"/>
            <a:ext cx="762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60680" lvl="0" marL="4572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b="0" i="0" sz="2600" u="none" cap="none" strike="noStrik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60680" lvl="1" marL="914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b="0" i="0" sz="2600" u="none" cap="none" strike="noStrik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60680" lvl="2" marL="13716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b="0" i="0" sz="2600" u="none" cap="none" strike="noStrik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60680" lvl="3" marL="18288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b="0" i="0" sz="2600" u="none" cap="none" strike="noStrik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60679" lvl="4" marL="22860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b="0" i="0" sz="2600" u="none" cap="none" strike="noStrike">
                <a:solidFill>
                  <a:srgbClr val="6E6259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60679" lvl="5" marL="27432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b="0" i="0" sz="2600" u="none" cap="none" strike="noStrik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60679" lvl="6" marL="32004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b="0" i="0" sz="2600" u="none" cap="none" strike="noStrik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60679" lvl="7" marL="36576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b="0" i="0" sz="2600" u="none" cap="none" strike="noStrik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60679" lvl="8" marL="4114800" marR="0" rtl="0" algn="l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CE1126"/>
              </a:buClr>
              <a:buSzPts val="2080"/>
              <a:buFont typeface="Times"/>
              <a:buChar char="•"/>
              <a:defRPr b="0" i="0" sz="2600" u="none" cap="none" strike="noStrike">
                <a:solidFill>
                  <a:srgbClr val="7A6E67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54" name="Google Shape;54;p13"/>
          <p:cNvSpPr txBox="1"/>
          <p:nvPr/>
        </p:nvSpPr>
        <p:spPr>
          <a:xfrm>
            <a:off x="212725" y="2616994"/>
            <a:ext cx="18466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ACA39A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ISU LEFT white.eps" id="56" name="Google Shape;56;p13"/>
          <p:cNvPicPr preferRelativeResize="0"/>
          <p:nvPr/>
        </p:nvPicPr>
        <p:blipFill rotWithShape="1">
          <a:blip r:embed="rId1">
            <a:alphaModFix/>
          </a:blip>
          <a:srcRect b="38234" l="0" r="0" t="0"/>
          <a:stretch/>
        </p:blipFill>
        <p:spPr>
          <a:xfrm>
            <a:off x="533400" y="4774446"/>
            <a:ext cx="2396490" cy="197359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3"/>
          <p:cNvSpPr txBox="1"/>
          <p:nvPr>
            <p:ph idx="11" type="ftr"/>
          </p:nvPr>
        </p:nvSpPr>
        <p:spPr>
          <a:xfrm>
            <a:off x="5715000" y="4736325"/>
            <a:ext cx="30861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600" u="none" cap="none" strike="noStrike">
                <a:solidFill>
                  <a:schemeClr val="lt1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Times"/>
                <a:ea typeface="Times"/>
                <a:cs typeface="Times"/>
                <a:sym typeface="Time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5.jpg"/><Relationship Id="rId4" Type="http://schemas.openxmlformats.org/officeDocument/2006/relationships/hyperlink" Target="http://drive.google.com/file/d/1bEGa5QEC1YCE6-FiyyxMdkLyTq-H1jq6/view" TargetMode="External"/><Relationship Id="rId5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://drive.google.com/file/d/1h7K1nVbydWlbK8MjgjqdlUTZj3Sr1kV5/view" TargetMode="External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hyperlink" Target="http://drive.google.com/file/d/1FVPCFiniqmWvBLl5EzNvVkKMd-zcnwNl/view" TargetMode="External"/><Relationship Id="rId5" Type="http://schemas.openxmlformats.org/officeDocument/2006/relationships/image" Target="../media/image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Relationship Id="rId3" Type="http://schemas.openxmlformats.org/officeDocument/2006/relationships/hyperlink" Target="http://drive.google.com/file/d/1kPdwzxIIf2TmH2GZNN9g2eAxVGjjvE6m/view" TargetMode="External"/><Relationship Id="rId4" Type="http://schemas.openxmlformats.org/officeDocument/2006/relationships/image" Target="../media/image2.png"/><Relationship Id="rId5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jpg"/><Relationship Id="rId4" Type="http://schemas.openxmlformats.org/officeDocument/2006/relationships/hyperlink" Target="http://drive.google.com/file/d/1N1hmnPPW3Q6p4EMMaz2EBTjbZBg2LyGS/view" TargetMode="External"/><Relationship Id="rId5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8.jpg"/><Relationship Id="rId4" Type="http://schemas.openxmlformats.org/officeDocument/2006/relationships/image" Target="../media/image6.jpg"/><Relationship Id="rId5" Type="http://schemas.openxmlformats.org/officeDocument/2006/relationships/hyperlink" Target="http://drive.google.com/file/d/18Bsp2Ch_BdhMo1ywjCVS1qe5umxg4HUQ/view" TargetMode="External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25"/>
          <p:cNvSpPr txBox="1"/>
          <p:nvPr>
            <p:ph type="ctrTitle"/>
          </p:nvPr>
        </p:nvSpPr>
        <p:spPr>
          <a:xfrm>
            <a:off x="533400" y="1885950"/>
            <a:ext cx="6629400" cy="800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4" name="Google Shape;124;p25"/>
          <p:cNvSpPr txBox="1"/>
          <p:nvPr>
            <p:ph idx="1" type="subTitle"/>
          </p:nvPr>
        </p:nvSpPr>
        <p:spPr>
          <a:xfrm>
            <a:off x="954600" y="3951275"/>
            <a:ext cx="7234800" cy="131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20"/>
              <a:buFont typeface="Times"/>
              <a:buNone/>
            </a:pPr>
            <a:r>
              <a:rPr lang="en"/>
              <a:t>By: James Burke, Jack Hendricks, Caden Woollen</a:t>
            </a:r>
            <a:endParaRPr/>
          </a:p>
        </p:txBody>
      </p:sp>
      <p:sp>
        <p:nvSpPr>
          <p:cNvPr id="125" name="Google Shape;125;p25"/>
          <p:cNvSpPr txBox="1"/>
          <p:nvPr>
            <p:ph idx="2" type="body"/>
          </p:nvPr>
        </p:nvSpPr>
        <p:spPr>
          <a:xfrm>
            <a:off x="468313" y="971550"/>
            <a:ext cx="3657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lang="en"/>
              <a:t>Ames Laboratory</a:t>
            </a:r>
            <a:endParaRPr/>
          </a:p>
        </p:txBody>
      </p:sp>
      <p:pic>
        <p:nvPicPr>
          <p:cNvPr id="126" name="Google Shape;12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0" y="1420836"/>
            <a:ext cx="9144000" cy="23018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26"/>
          <p:cNvPicPr preferRelativeResize="0"/>
          <p:nvPr/>
        </p:nvPicPr>
        <p:blipFill>
          <a:blip r:embed="rId3">
            <a:alphaModFix amt="20000"/>
          </a:blip>
          <a:stretch>
            <a:fillRect/>
          </a:stretch>
        </p:blipFill>
        <p:spPr>
          <a:xfrm>
            <a:off x="1917725" y="107750"/>
            <a:ext cx="5308550" cy="4470800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6"/>
          <p:cNvSpPr txBox="1"/>
          <p:nvPr>
            <p:ph type="title"/>
          </p:nvPr>
        </p:nvSpPr>
        <p:spPr>
          <a:xfrm>
            <a:off x="457200" y="114300"/>
            <a:ext cx="77724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"/>
              <a:t>Introduction</a:t>
            </a:r>
            <a:endParaRPr/>
          </a:p>
        </p:txBody>
      </p:sp>
      <p:sp>
        <p:nvSpPr>
          <p:cNvPr id="133" name="Google Shape;133;p26"/>
          <p:cNvSpPr txBox="1"/>
          <p:nvPr>
            <p:ph idx="1" type="body"/>
          </p:nvPr>
        </p:nvSpPr>
        <p:spPr>
          <a:xfrm>
            <a:off x="457200" y="800100"/>
            <a:ext cx="762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Our Goals - Capstone Team</a:t>
            </a:r>
            <a:endParaRPr sz="1700"/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Find effective solution for client</a:t>
            </a:r>
            <a:endParaRPr sz="1700"/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Succeed in Capstone class</a:t>
            </a:r>
            <a:endParaRPr sz="1700"/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Client Goals - Ames Laboratory</a:t>
            </a:r>
            <a:endParaRPr sz="1700"/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Reduction of fire hazard during equipment cleaning process</a:t>
            </a:r>
            <a:endParaRPr sz="1700"/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General improvement of cleaning process</a:t>
            </a:r>
            <a:endParaRPr sz="1700"/>
          </a:p>
          <a:p>
            <a:pPr indent="0" lvl="0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Joint Goal</a:t>
            </a:r>
            <a:endParaRPr sz="1700"/>
          </a:p>
          <a:p>
            <a:pPr indent="-336550" lvl="1" marL="9144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Find effective solution to reduce fire hazards during cleaning</a:t>
            </a:r>
            <a:endParaRPr sz="1700"/>
          </a:p>
        </p:txBody>
      </p:sp>
      <p:sp>
        <p:nvSpPr>
          <p:cNvPr id="134" name="Google Shape;134;p26"/>
          <p:cNvSpPr txBox="1"/>
          <p:nvPr>
            <p:ph idx="12" type="sldNum"/>
          </p:nvPr>
        </p:nvSpPr>
        <p:spPr>
          <a:xfrm>
            <a:off x="6553200" y="4286250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135" name="Google Shape;135;p26"/>
          <p:cNvSpPr txBox="1"/>
          <p:nvPr>
            <p:ph idx="2" type="body"/>
          </p:nvPr>
        </p:nvSpPr>
        <p:spPr>
          <a:xfrm>
            <a:off x="6324600" y="4743450"/>
            <a:ext cx="2438400" cy="2857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lang="en"/>
              <a:t>Ames Laboratory</a:t>
            </a:r>
            <a:endParaRPr/>
          </a:p>
        </p:txBody>
      </p:sp>
      <p:pic>
        <p:nvPicPr>
          <p:cNvPr id="136" name="Google Shape;136;p26" title="CapstoneIntroduction.mp3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27325" y="3983300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457200" y="114300"/>
            <a:ext cx="77724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Opportunity</a:t>
            </a:r>
            <a:endParaRPr/>
          </a:p>
        </p:txBody>
      </p:sp>
      <p:sp>
        <p:nvSpPr>
          <p:cNvPr id="142" name="Google Shape;142;p27"/>
          <p:cNvSpPr txBox="1"/>
          <p:nvPr>
            <p:ph idx="1" type="body"/>
          </p:nvPr>
        </p:nvSpPr>
        <p:spPr>
          <a:xfrm>
            <a:off x="457200" y="1028700"/>
            <a:ext cx="76200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457200" rtl="0" algn="l">
              <a:spcBef>
                <a:spcPts val="52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Mitigation of Fire Hazards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Improvement of Equipment Cleaning Procedures</a:t>
            </a:r>
            <a:endParaRPr sz="1700"/>
          </a:p>
          <a:p>
            <a:pPr indent="-336550" lvl="2" marL="13716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Better cleaning tools</a:t>
            </a:r>
            <a:endParaRPr sz="1700"/>
          </a:p>
          <a:p>
            <a:pPr indent="-336550" lvl="2" marL="13716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Improved methods</a:t>
            </a:r>
            <a:endParaRPr sz="1700"/>
          </a:p>
          <a:p>
            <a:pPr indent="-336550" lvl="2" marL="13716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Appropriate safety precautions</a:t>
            </a:r>
            <a:endParaRPr sz="1700"/>
          </a:p>
          <a:p>
            <a:pPr indent="-336550" lvl="2" marL="13716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Proper disposal of pyrophoric waste</a:t>
            </a:r>
            <a:endParaRPr sz="1700"/>
          </a:p>
          <a:p>
            <a:pPr indent="0" lvl="0" marL="0" rtl="0" algn="l">
              <a:spcBef>
                <a:spcPts val="52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</p:txBody>
      </p:sp>
      <p:sp>
        <p:nvSpPr>
          <p:cNvPr id="143" name="Google Shape;143;p27"/>
          <p:cNvSpPr txBox="1"/>
          <p:nvPr>
            <p:ph idx="2" type="body"/>
          </p:nvPr>
        </p:nvSpPr>
        <p:spPr>
          <a:xfrm>
            <a:off x="6324600" y="4743450"/>
            <a:ext cx="2438400" cy="285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320"/>
              </a:spcBef>
              <a:spcAft>
                <a:spcPts val="0"/>
              </a:spcAft>
              <a:buNone/>
            </a:pPr>
            <a:r>
              <a:rPr lang="en"/>
              <a:t>Ames Laboratory</a:t>
            </a:r>
            <a:endParaRPr/>
          </a:p>
        </p:txBody>
      </p:sp>
      <p:pic>
        <p:nvPicPr>
          <p:cNvPr id="144" name="Google Shape;144;p27" title="CapstoneOpportunity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6800" y="3982175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8"/>
          <p:cNvSpPr txBox="1"/>
          <p:nvPr>
            <p:ph type="title"/>
          </p:nvPr>
        </p:nvSpPr>
        <p:spPr>
          <a:xfrm>
            <a:off x="457200" y="114300"/>
            <a:ext cx="77724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</a:t>
            </a:r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304800" y="800100"/>
            <a:ext cx="76200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l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Best Practices Guide</a:t>
            </a:r>
            <a:endParaRPr sz="1700"/>
          </a:p>
          <a:p>
            <a:pPr indent="-336550" lvl="1" marL="9144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Highlights: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Required PPE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Cleaning Materials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Procedures</a:t>
            </a:r>
            <a:endParaRPr sz="1700"/>
          </a:p>
          <a:p>
            <a:pPr indent="-336550" lvl="2" marL="1371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Safety Steps</a:t>
            </a:r>
            <a:endParaRPr sz="1700"/>
          </a:p>
        </p:txBody>
      </p:sp>
      <p:sp>
        <p:nvSpPr>
          <p:cNvPr id="151" name="Google Shape;151;p28"/>
          <p:cNvSpPr txBox="1"/>
          <p:nvPr>
            <p:ph idx="2" type="body"/>
          </p:nvPr>
        </p:nvSpPr>
        <p:spPr>
          <a:xfrm>
            <a:off x="6324600" y="4743450"/>
            <a:ext cx="2438400" cy="285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320"/>
              </a:spcBef>
              <a:spcAft>
                <a:spcPts val="0"/>
              </a:spcAft>
              <a:buNone/>
            </a:pPr>
            <a:r>
              <a:rPr lang="en"/>
              <a:t>Ames Laboratory</a:t>
            </a:r>
            <a:endParaRPr/>
          </a:p>
        </p:txBody>
      </p:sp>
      <p:pic>
        <p:nvPicPr>
          <p:cNvPr id="152" name="Google Shape;152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072101" y="1216750"/>
            <a:ext cx="4817777" cy="2709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8" title="solution.mp3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4079149"/>
            <a:ext cx="457200" cy="457200"/>
          </a:xfrm>
          <a:prstGeom prst="rect">
            <a:avLst/>
          </a:prstGeom>
          <a:noFill/>
          <a:ln>
            <a:noFill/>
          </a:ln>
          <a:effectLst>
            <a:reflection blurRad="0" dir="5400000" dist="38100" endA="0" endPos="30000" fadeDir="5400012" kx="0" rotWithShape="0" algn="bl" stPos="0" sy="-100000" ky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9"/>
          <p:cNvSpPr txBox="1"/>
          <p:nvPr>
            <p:ph type="title"/>
          </p:nvPr>
        </p:nvSpPr>
        <p:spPr>
          <a:xfrm>
            <a:off x="457200" y="114300"/>
            <a:ext cx="77724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Benefits</a:t>
            </a:r>
            <a:endParaRPr/>
          </a:p>
        </p:txBody>
      </p:sp>
      <p:sp>
        <p:nvSpPr>
          <p:cNvPr id="159" name="Google Shape;159;p29"/>
          <p:cNvSpPr txBox="1"/>
          <p:nvPr>
            <p:ph idx="1" type="body"/>
          </p:nvPr>
        </p:nvSpPr>
        <p:spPr>
          <a:xfrm>
            <a:off x="304800" y="800100"/>
            <a:ext cx="7620000" cy="3086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457200" rtl="0" algn="l">
              <a:lnSpc>
                <a:spcPct val="115000"/>
              </a:lnSpc>
              <a:spcBef>
                <a:spcPts val="52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Establishes safety within the laboratory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Shortens the cleaning process</a:t>
            </a:r>
            <a:endParaRPr sz="1700"/>
          </a:p>
          <a:p>
            <a:pPr indent="-3365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Prevents work samples for getting contaminated</a:t>
            </a:r>
            <a:endParaRPr sz="1700"/>
          </a:p>
        </p:txBody>
      </p:sp>
      <p:sp>
        <p:nvSpPr>
          <p:cNvPr id="160" name="Google Shape;160;p29"/>
          <p:cNvSpPr txBox="1"/>
          <p:nvPr>
            <p:ph idx="2" type="body"/>
          </p:nvPr>
        </p:nvSpPr>
        <p:spPr>
          <a:xfrm>
            <a:off x="6324600" y="4743450"/>
            <a:ext cx="2438400" cy="285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320"/>
              </a:spcBef>
              <a:spcAft>
                <a:spcPts val="0"/>
              </a:spcAft>
              <a:buNone/>
            </a:pPr>
            <a:r>
              <a:rPr lang="en"/>
              <a:t>Ames Laboratory</a:t>
            </a:r>
            <a:endParaRPr/>
          </a:p>
        </p:txBody>
      </p:sp>
      <p:pic>
        <p:nvPicPr>
          <p:cNvPr id="161" name="Google Shape;161;p29" title="benefits.mp3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4038600"/>
            <a:ext cx="457200" cy="45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2" name="Google Shape;162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653713" y="1954125"/>
            <a:ext cx="3836574" cy="2361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/>
          <p:nvPr>
            <p:ph type="title"/>
          </p:nvPr>
        </p:nvSpPr>
        <p:spPr>
          <a:xfrm>
            <a:off x="457200" y="114300"/>
            <a:ext cx="77724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Evidence</a:t>
            </a:r>
            <a:endParaRPr/>
          </a:p>
        </p:txBody>
      </p:sp>
      <p:sp>
        <p:nvSpPr>
          <p:cNvPr id="168" name="Google Shape;168;p30"/>
          <p:cNvSpPr txBox="1"/>
          <p:nvPr>
            <p:ph idx="1" type="body"/>
          </p:nvPr>
        </p:nvSpPr>
        <p:spPr>
          <a:xfrm>
            <a:off x="838200" y="800100"/>
            <a:ext cx="4541400" cy="27537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457200" rtl="0" algn="l">
              <a:spcBef>
                <a:spcPts val="52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Purpose built cleaning tool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Impractical to build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Too expensive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Doesn’t fully address the problem</a:t>
            </a:r>
            <a:endParaRPr sz="1700"/>
          </a:p>
          <a:p>
            <a:pPr indent="0" lvl="0" marL="914400" rtl="0" algn="l">
              <a:spcBef>
                <a:spcPts val="520"/>
              </a:spcBef>
              <a:spcAft>
                <a:spcPts val="0"/>
              </a:spcAft>
              <a:buNone/>
            </a:pPr>
            <a:r>
              <a:t/>
            </a:r>
            <a:endParaRPr sz="1700"/>
          </a:p>
          <a:p>
            <a:pPr indent="-336550" lvl="0" marL="457200" rtl="0" algn="l">
              <a:spcBef>
                <a:spcPts val="52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Best practices guideline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Mindfulness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Procedure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Coordination with ES&amp;H</a:t>
            </a:r>
            <a:endParaRPr sz="1700"/>
          </a:p>
        </p:txBody>
      </p:sp>
      <p:sp>
        <p:nvSpPr>
          <p:cNvPr id="169" name="Google Shape;169;p30"/>
          <p:cNvSpPr txBox="1"/>
          <p:nvPr>
            <p:ph idx="2" type="body"/>
          </p:nvPr>
        </p:nvSpPr>
        <p:spPr>
          <a:xfrm>
            <a:off x="6324600" y="4743450"/>
            <a:ext cx="2438400" cy="285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320"/>
              </a:spcBef>
              <a:spcAft>
                <a:spcPts val="0"/>
              </a:spcAft>
              <a:buNone/>
            </a:pPr>
            <a:r>
              <a:rPr lang="en"/>
              <a:t>Ames Laboratory</a:t>
            </a:r>
            <a:endParaRPr/>
          </a:p>
        </p:txBody>
      </p:sp>
      <p:pic>
        <p:nvPicPr>
          <p:cNvPr id="170" name="Google Shape;170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01648" y="0"/>
            <a:ext cx="2573402" cy="457494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1" name="Google Shape;171;p30" title="SoundRecord-2020-04-10-04-15-06.wav">
            <a:hlinkClick r:id="rId4"/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3706200"/>
            <a:ext cx="457200" cy="457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1"/>
          <p:cNvSpPr txBox="1"/>
          <p:nvPr>
            <p:ph type="title"/>
          </p:nvPr>
        </p:nvSpPr>
        <p:spPr>
          <a:xfrm>
            <a:off x="457200" y="114300"/>
            <a:ext cx="7772400" cy="8574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Close/Action Steps</a:t>
            </a:r>
            <a:endParaRPr/>
          </a:p>
        </p:txBody>
      </p:sp>
      <p:sp>
        <p:nvSpPr>
          <p:cNvPr id="177" name="Google Shape;177;p31"/>
          <p:cNvSpPr txBox="1"/>
          <p:nvPr>
            <p:ph idx="1" type="body"/>
          </p:nvPr>
        </p:nvSpPr>
        <p:spPr>
          <a:xfrm>
            <a:off x="838200" y="800100"/>
            <a:ext cx="7620000" cy="13794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36550" lvl="0" marL="457200" rtl="0" algn="l">
              <a:spcBef>
                <a:spcPts val="52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Recommendations for the future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Specific SOPs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Generalized training</a:t>
            </a:r>
            <a:endParaRPr sz="1700"/>
          </a:p>
          <a:p>
            <a:pPr indent="-336550" lvl="1" marL="914400" rtl="0" algn="l">
              <a:spcBef>
                <a:spcPts val="0"/>
              </a:spcBef>
              <a:spcAft>
                <a:spcPts val="0"/>
              </a:spcAft>
              <a:buSzPts val="1700"/>
              <a:buChar char="•"/>
            </a:pPr>
            <a:r>
              <a:rPr lang="en" sz="1700"/>
              <a:t>Waste determination flow chart</a:t>
            </a:r>
            <a:endParaRPr sz="1700"/>
          </a:p>
        </p:txBody>
      </p:sp>
      <p:sp>
        <p:nvSpPr>
          <p:cNvPr id="178" name="Google Shape;178;p31"/>
          <p:cNvSpPr txBox="1"/>
          <p:nvPr>
            <p:ph idx="2" type="body"/>
          </p:nvPr>
        </p:nvSpPr>
        <p:spPr>
          <a:xfrm>
            <a:off x="6324600" y="4743450"/>
            <a:ext cx="2438400" cy="2859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320"/>
              </a:spcBef>
              <a:spcAft>
                <a:spcPts val="0"/>
              </a:spcAft>
              <a:buNone/>
            </a:pPr>
            <a:r>
              <a:rPr lang="en"/>
              <a:t>Ames Laboratory</a:t>
            </a:r>
            <a:endParaRPr/>
          </a:p>
        </p:txBody>
      </p:sp>
      <p:pic>
        <p:nvPicPr>
          <p:cNvPr id="179" name="Google Shape;179;p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91975" y="0"/>
            <a:ext cx="2571024" cy="45707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3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79425" y="2179500"/>
            <a:ext cx="4251110" cy="239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31" title="SoundRecord-2020-04-10-04-24-55.wav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4705200"/>
            <a:ext cx="285900" cy="28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owerPoint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