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m4a" ContentType="audio/mp4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handoutMasterIdLst>
    <p:handoutMasterId r:id="rId8"/>
  </p:handoutMasterIdLst>
  <p:sldIdLst>
    <p:sldId id="258" r:id="rId2"/>
    <p:sldId id="275" r:id="rId3"/>
    <p:sldId id="277" r:id="rId4"/>
    <p:sldId id="276" r:id="rId5"/>
    <p:sldId id="27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47" autoAdjust="0"/>
    <p:restoredTop sz="95298" autoAdjust="0"/>
  </p:normalViewPr>
  <p:slideViewPr>
    <p:cSldViewPr snapToGrid="0">
      <p:cViewPr>
        <p:scale>
          <a:sx n="111" d="100"/>
          <a:sy n="111" d="100"/>
        </p:scale>
        <p:origin x="192" y="-2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2808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08F2E-5F06-4CE2-A139-452A1382A6F0}" type="datetimeFigureOut">
              <a:rPr lang="en-US"/>
              <a:t>4/8/20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8588A-5C4E-401A-AECC-B6F63A9DE96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C5DC6-1594-414D-9341-ABA08739246C}" type="datetimeFigureOut">
              <a:rPr lang="en-US"/>
              <a:t>4/8/20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42409-6A04-4DC6-AC3A-D3758287A8F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542409-6A04-4DC6-AC3A-D3758287A8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209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t>4/8/20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55A74-0919-413E-865C-E0E8D1722ED7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E46A-5893-4F80-829A-F37AF8AAC03B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/>
              <a:t>‹#›</a:t>
            </a:fld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9673-AC7F-4F1F-84E4-F0E5EAAE106D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B487-36FD-4CED-B07A-1A81FC6540B1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8A87A34-81AB-432B-8DAE-1953F412C126}" type="datetimeFigureOut">
              <a:rPr lang="en-US" smtClean="0"/>
              <a:t>4/8/20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6BA0-BF77-43AC-894A-20AD8220B887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81B4D-F060-418E-A958-B2BDC1A258F8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uk-UA" smtClean="0"/>
              <a:t>‹#›</a:t>
            </a:fld>
            <a:endParaRPr lang="uk-U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6AC23-C97B-41FB-9B89-C7FE0FB631CA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B9673-AC7F-4F1F-84E4-F0E5EAAE106D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A3310-D664-4933-9402-AB5DB0887727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D8D479-8942-46E8-A226-A4E01F7A105C}" type="slidenum">
              <a:rPr lang="uk-UA" smtClean="0"/>
              <a:t>‹#›</a:t>
            </a:fld>
            <a:endParaRPr lang="uk-UA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1447A63-5E3D-469C-A0D1-119323F4F95E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D8D479-8942-46E8-A226-A4E01F7A105C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E56E745-E731-42F7-BC46-83DD513FC98F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CD8D479-8942-46E8-A226-A4E01F7A105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5984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655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3.png"/><Relationship Id="rId1" Type="http://schemas.microsoft.com/office/2007/relationships/media" Target="../media/media1.m4a"/><Relationship Id="rId2" Type="http://schemas.openxmlformats.org/officeDocument/2006/relationships/audio" Target="../media/media1.m4a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.emf"/><Relationship Id="rId5" Type="http://schemas.openxmlformats.org/officeDocument/2006/relationships/image" Target="../media/image5.png"/><Relationship Id="rId6" Type="http://schemas.openxmlformats.org/officeDocument/2006/relationships/hyperlink" Target="http://geowepp.geog.buffalo.edu/versions/arcgis-9-x/overview/" TargetMode="External"/><Relationship Id="rId7" Type="http://schemas.openxmlformats.org/officeDocument/2006/relationships/hyperlink" Target="NULL" TargetMode="External"/><Relationship Id="rId8" Type="http://schemas.openxmlformats.org/officeDocument/2006/relationships/image" Target="../media/image6.png"/><Relationship Id="rId9" Type="http://schemas.openxmlformats.org/officeDocument/2006/relationships/image" Target="../media/image3.png"/><Relationship Id="rId1" Type="http://schemas.microsoft.com/office/2007/relationships/media" Target="../media/media2.m4a"/><Relationship Id="rId2" Type="http://schemas.openxmlformats.org/officeDocument/2006/relationships/audio" Target="../media/media2.m4a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hyperlink" Target="http://geowepp.geog.buffalo.edu/versions/arcgis-9-x/overview/" TargetMode="External"/><Relationship Id="rId5" Type="http://schemas.openxmlformats.org/officeDocument/2006/relationships/hyperlink" Target="NULL" TargetMode="External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3.png"/><Relationship Id="rId1" Type="http://schemas.microsoft.com/office/2007/relationships/media" Target="../media/media3.m4a"/><Relationship Id="rId2" Type="http://schemas.openxmlformats.org/officeDocument/2006/relationships/audio" Target="../media/media3.m4a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5" Type="http://schemas.openxmlformats.org/officeDocument/2006/relationships/hyperlink" Target="https://www.facebook.com/iowadnr/" TargetMode="External"/><Relationship Id="rId6" Type="http://schemas.openxmlformats.org/officeDocument/2006/relationships/image" Target="../media/image3.png"/><Relationship Id="rId1" Type="http://schemas.microsoft.com/office/2007/relationships/media" Target="../media/media4.m4a"/><Relationship Id="rId2" Type="http://schemas.openxmlformats.org/officeDocument/2006/relationships/audio" Target="../media/media4.m4a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1" Type="http://schemas.microsoft.com/office/2007/relationships/media" Target="../media/media5.m4a"/><Relationship Id="rId2" Type="http://schemas.openxmlformats.org/officeDocument/2006/relationships/audio" Target="../media/media5.m4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645BD8A-B13F-463A-9101-4FB883F064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4B934719-2D81-443B-8FB8-9CA4FFF2EB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3190" y="457200"/>
            <a:ext cx="11281609" cy="5943603"/>
          </a:xfrm>
          <a:prstGeom prst="rect">
            <a:avLst/>
          </a:prstGeom>
          <a:ln w="6350" cap="flat" cmpd="sng" algn="ctr">
            <a:noFill/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1369" y="1106424"/>
            <a:ext cx="6699963" cy="4633289"/>
          </a:xfrm>
        </p:spPr>
        <p:txBody>
          <a:bodyPr>
            <a:normAutofit/>
          </a:bodyPr>
          <a:lstStyle/>
          <a:p>
            <a:pPr algn="r"/>
            <a:r>
              <a:rPr lang="en-US" sz="6600" dirty="0" smtClean="0">
                <a:solidFill>
                  <a:schemeClr val="tx1"/>
                </a:solidFill>
              </a:rPr>
              <a:t>Modeling Construction site soil erosion using </a:t>
            </a:r>
            <a:r>
              <a:rPr lang="en-US" sz="6600" dirty="0" err="1" smtClean="0">
                <a:solidFill>
                  <a:schemeClr val="tx1"/>
                </a:solidFill>
              </a:rPr>
              <a:t>Geowepp</a:t>
            </a:r>
            <a:endParaRPr lang="en-US" sz="6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54287" y="1158241"/>
            <a:ext cx="2615299" cy="4581473"/>
          </a:xfrm>
        </p:spPr>
        <p:txBody>
          <a:bodyPr anchor="ctr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1800" dirty="0" smtClean="0"/>
              <a:t>EH&amp;S</a:t>
            </a:r>
          </a:p>
          <a:p>
            <a:pPr algn="l">
              <a:spcAft>
                <a:spcPts val="600"/>
              </a:spcAft>
            </a:pPr>
            <a:endParaRPr lang="en-US" sz="1800" dirty="0" smtClean="0"/>
          </a:p>
          <a:p>
            <a:pPr algn="l">
              <a:spcAft>
                <a:spcPts val="600"/>
              </a:spcAft>
            </a:pPr>
            <a:r>
              <a:rPr lang="en-US" sz="1800" dirty="0" smtClean="0"/>
              <a:t>Mattea Contreras</a:t>
            </a:r>
          </a:p>
          <a:p>
            <a:pPr algn="l">
              <a:spcAft>
                <a:spcPts val="600"/>
              </a:spcAft>
            </a:pPr>
            <a:r>
              <a:rPr lang="en-US" sz="1800" dirty="0" smtClean="0"/>
              <a:t>TSM416</a:t>
            </a:r>
            <a:endParaRPr lang="en-US" sz="18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B29CC623-FD26-47FD-9E70-44325D453E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2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Modeling Construction Site Erosion Using GeoWEPP  </a:t>
            </a:r>
            <a:endParaRPr kumimoji="0" lang="en-US" altLang="en-US" sz="7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en-US" altLang="en-US" sz="7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en-US" altLang="en-US" sz="7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AutoShape 2" descr="https://docs.google.com/drawings/u/0/d/sAl3TuhUT39jlIufw1mFuhg/image?w=625&amp;h=131&amp;rev=1&amp;ac=1&amp;parent=16-Se58WLtnnPnfgigwLWeCdw8tajhvrfo4hIkz8eLjQ"/>
          <p:cNvSpPr>
            <a:spLocks noChangeAspect="1" noChangeArrowheads="1"/>
          </p:cNvSpPr>
          <p:nvPr/>
        </p:nvSpPr>
        <p:spPr bwMode="auto">
          <a:xfrm>
            <a:off x="0" y="0"/>
            <a:ext cx="5953125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Sound 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551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1407">
        <p:fade/>
      </p:transition>
    </mc:Choice>
    <mc:Fallback>
      <p:transition spd="med" advTm="114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895" y="341916"/>
            <a:ext cx="3236977" cy="1706340"/>
          </a:xfrm>
        </p:spPr>
        <p:txBody>
          <a:bodyPr>
            <a:normAutofit/>
          </a:bodyPr>
          <a:lstStyle/>
          <a:p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GeoWEPP</a:t>
            </a:r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 vs. RUSLE2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0574" y="2401526"/>
            <a:ext cx="5306084" cy="3822176"/>
          </a:xfrm>
        </p:spPr>
        <p:txBody>
          <a:bodyPr anchor="ctr"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What is the difference between the two software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Why does EH&amp;S want a comparison analysis</a:t>
            </a:r>
            <a:endParaRPr lang="en-US" sz="3200" dirty="0">
              <a:solidFill>
                <a:srgbClr val="000000"/>
              </a:solidFill>
            </a:endParaRPr>
          </a:p>
          <a:p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864" y="341916"/>
            <a:ext cx="3108065" cy="314067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6DD1B487-36FD-4CED-B07A-1A81FC6540B1}" type="datetime1">
              <a:rPr lang="en-US" sz="1000">
                <a:solidFill>
                  <a:srgbClr val="898989"/>
                </a:solidFill>
              </a:rPr>
              <a:pPr algn="r">
                <a:spcAft>
                  <a:spcPts val="600"/>
                </a:spcAft>
              </a:pPr>
              <a:t>4/8/20</a:t>
            </a:fld>
            <a:endParaRPr lang="en-US" sz="1000">
              <a:solidFill>
                <a:srgbClr val="89898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536367" y="6223702"/>
            <a:ext cx="5289562" cy="314067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000">
                <a:solidFill>
                  <a:srgbClr val="898989"/>
                </a:solidFill>
              </a:rPr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CD8D479-8942-46E8-A226-A4E01F7A105C}" type="slidenum">
              <a:rPr lang="en-US" sz="10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 sz="1000">
              <a:solidFill>
                <a:srgbClr val="89898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32832" y="1883891"/>
            <a:ext cx="232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Opportunity: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426" y="0"/>
            <a:ext cx="12192000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5" y="2609850"/>
            <a:ext cx="4610100" cy="13589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877331" y="5956506"/>
            <a:ext cx="3914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hlinkClick r:id="rId6"/>
              </a:rPr>
              <a:t>http://geowepp.geog.buffalo.edu/versions/arcgis-9-x/overview</a:t>
            </a:r>
            <a:r>
              <a:rPr lang="en-US" sz="900" dirty="0" smtClean="0">
                <a:solidFill>
                  <a:schemeClr val="bg1"/>
                </a:solidFill>
                <a:hlinkClick r:id="rId6"/>
              </a:rPr>
              <a:t>/</a:t>
            </a:r>
            <a:endParaRPr lang="en-US" sz="900" dirty="0" smtClean="0">
              <a:solidFill>
                <a:schemeClr val="bg1"/>
              </a:solidFill>
            </a:endParaRPr>
          </a:p>
          <a:p>
            <a:r>
              <a:rPr lang="en-US" sz="900" dirty="0">
                <a:solidFill>
                  <a:schemeClr val="bg1"/>
                </a:solidFill>
                <a:hlinkClick r:id="rId7" invalidUrl="https://extension.umd.edu/sites/extension.umd.edu/files/_docs/Download, Installation, and Setup Instructions for RUSLE2_revised 181023.pdf"/>
              </a:rPr>
              <a:t>https://extension.umd.edu/sites/extension.umd.edu/files/_docs/Download,%20Installation,%20and%20Setup%20Instructions%20for%20RUSLE2_revised%20181023.pdf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5" y="4213823"/>
            <a:ext cx="3097115" cy="1548558"/>
          </a:xfrm>
          <a:prstGeom prst="rect">
            <a:avLst/>
          </a:prstGeom>
        </p:spPr>
      </p:pic>
      <p:pic>
        <p:nvPicPr>
          <p:cNvPr id="23" name="Sound 2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317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6928">
        <p:fade/>
      </p:transition>
    </mc:Choice>
    <mc:Fallback>
      <p:transition spd="med" advTm="5692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452616" y="2858781"/>
            <a:ext cx="4870704" cy="305409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ClrTx/>
            </a:pPr>
            <a:r>
              <a:rPr lang="en-US" sz="3200" dirty="0" smtClean="0"/>
              <a:t>Why I recommend </a:t>
            </a:r>
            <a:r>
              <a:rPr lang="en-US" sz="3200" dirty="0" err="1" smtClean="0"/>
              <a:t>GeoWEPP</a:t>
            </a:r>
            <a:r>
              <a:rPr lang="en-US" sz="3200" dirty="0" smtClean="0"/>
              <a:t> over RUSLE2</a:t>
            </a:r>
          </a:p>
          <a:p>
            <a:pPr>
              <a:spcBef>
                <a:spcPts val="0"/>
              </a:spcBef>
              <a:buClrTx/>
            </a:pPr>
            <a:r>
              <a:rPr lang="en-US" sz="3200" dirty="0" smtClean="0"/>
              <a:t>How will converting software ultimately benefit EH&amp;S</a:t>
            </a:r>
            <a:endParaRPr lang="en-US" sz="3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6BA0-BF77-43AC-894A-20AD8220B887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4320" y="448116"/>
            <a:ext cx="3962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err="1">
                <a:solidFill>
                  <a:schemeClr val="bg1">
                    <a:lumMod val="50000"/>
                  </a:schemeClr>
                </a:solidFill>
              </a:rPr>
              <a:t>GeoWEPP</a:t>
            </a:r>
            <a:r>
              <a:rPr lang="fr-FR" sz="4800" dirty="0">
                <a:solidFill>
                  <a:schemeClr val="bg1">
                    <a:lumMod val="50000"/>
                  </a:schemeClr>
                </a:solidFill>
              </a:rPr>
              <a:t> vs. RUSLE2</a:t>
            </a:r>
            <a:endParaRPr lang="en-US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5013960" y="1968886"/>
            <a:ext cx="3194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Solution &amp; Benefits: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606381" y="6151105"/>
            <a:ext cx="41882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hlinkClick r:id="rId4"/>
              </a:rPr>
              <a:t>http://geowepp.geog.buffalo.edu/versions/arcgis-9-x/overview/</a:t>
            </a:r>
            <a:endParaRPr lang="en-US" sz="800" dirty="0">
              <a:solidFill>
                <a:schemeClr val="bg1"/>
              </a:solidFill>
            </a:endParaRPr>
          </a:p>
          <a:p>
            <a:r>
              <a:rPr lang="en-US" sz="800" dirty="0">
                <a:hlinkClick r:id="rId5" invalidUrl="https://extension.umd.edu/sites/extension.umd.edu/files/_docs/Download, Installation, and Setup Instructions for RUSLE2_revised 181023.pdf"/>
              </a:rPr>
              <a:t>https://extension.umd.edu/sites/extension.umd.edu/files/_docs/Download,%20Installation,%20and%20Setup%20Instructions%20for%20RUSLE2_revised%20181023.pdf</a:t>
            </a:r>
            <a:endParaRPr lang="en-US" sz="8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95" y="2609850"/>
            <a:ext cx="4610100" cy="13589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4109651"/>
            <a:ext cx="3097115" cy="1548558"/>
          </a:xfrm>
          <a:prstGeom prst="rect">
            <a:avLst/>
          </a:prstGeom>
        </p:spPr>
      </p:pic>
      <p:pic>
        <p:nvPicPr>
          <p:cNvPr id="16" name="Sound 15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598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2533">
        <p:fade/>
      </p:transition>
    </mc:Choice>
    <mc:Fallback>
      <p:transition spd="med" advTm="225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743" y="237033"/>
            <a:ext cx="3822193" cy="139669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Submission to Iowa DNR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37376" y="2061262"/>
            <a:ext cx="5900928" cy="3226615"/>
          </a:xfrm>
        </p:spPr>
        <p:txBody>
          <a:bodyPr anchor="ctr"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Audited EH&amp;S’s previous Iowa DNR soil erosion submissions using RUSLE2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My conclusion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7864" y="341916"/>
            <a:ext cx="3108065" cy="314067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fld id="{6DD1B487-36FD-4CED-B07A-1A81FC6540B1}" type="datetime1">
              <a:rPr lang="en-US" sz="1000">
                <a:solidFill>
                  <a:srgbClr val="898989"/>
                </a:solidFill>
              </a:rPr>
              <a:pPr algn="r">
                <a:spcAft>
                  <a:spcPts val="600"/>
                </a:spcAft>
              </a:pPr>
              <a:t>4/8/20</a:t>
            </a:fld>
            <a:endParaRPr lang="en-US" sz="1000">
              <a:solidFill>
                <a:srgbClr val="89898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536367" y="6223702"/>
            <a:ext cx="5289562" cy="314067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000">
                <a:solidFill>
                  <a:srgbClr val="898989"/>
                </a:solidFill>
              </a:rPr>
              <a:t>Add a footer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25930" y="6223702"/>
            <a:ext cx="570728" cy="31406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CD8D479-8942-46E8-A226-A4E01F7A105C}" type="slidenum">
              <a:rPr lang="en-US" sz="1000">
                <a:solidFill>
                  <a:srgbClr val="898989"/>
                </a:solidFill>
              </a:rPr>
              <a:pPr>
                <a:spcAft>
                  <a:spcPts val="600"/>
                </a:spcAft>
              </a:pPr>
              <a:t>4</a:t>
            </a:fld>
            <a:endParaRPr lang="en-US" sz="1000">
              <a:solidFill>
                <a:srgbClr val="89898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36367" y="1830429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Evidence: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1"/>
          <a:stretch/>
        </p:blipFill>
        <p:spPr>
          <a:xfrm>
            <a:off x="710949" y="2386014"/>
            <a:ext cx="2875779" cy="27391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062976" y="6430047"/>
            <a:ext cx="217604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5"/>
              </a:rPr>
              <a:t>https://www.facebook.com/iowadnr/</a:t>
            </a:r>
            <a:endParaRPr lang="en-US" sz="800" dirty="0"/>
          </a:p>
        </p:txBody>
      </p:sp>
      <p:pic>
        <p:nvPicPr>
          <p:cNvPr id="10" name="Sound 9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26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4334">
        <p:fade/>
      </p:transition>
    </mc:Choice>
    <mc:Fallback>
      <p:transition spd="med" advTm="3433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66BA0-BF77-43AC-894A-20AD8220B887}" type="datetime1">
              <a:rPr lang="en-US" smtClean="0"/>
              <a:pPr/>
              <a:t>4/8/20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8D479-8942-46E8-A226-A4E01F7A105C}" type="slidenum">
              <a:rPr lang="en-US" smtClean="0"/>
              <a:t>5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470668" y="2741662"/>
            <a:ext cx="5928852" cy="3127248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GeoWEPP</a:t>
            </a:r>
            <a:r>
              <a:rPr lang="en-US" sz="2800" dirty="0" smtClean="0"/>
              <a:t> is better for short term site-to-site analysis</a:t>
            </a:r>
          </a:p>
          <a:p>
            <a:pPr lvl="1"/>
            <a:r>
              <a:rPr lang="en-US" sz="2800" dirty="0" smtClean="0"/>
              <a:t>Project time is on average 1 year</a:t>
            </a:r>
          </a:p>
          <a:p>
            <a:pPr lvl="1"/>
            <a:r>
              <a:rPr lang="en-US" sz="2800" dirty="0" smtClean="0"/>
              <a:t>With better access to </a:t>
            </a:r>
            <a:r>
              <a:rPr lang="en-US" sz="2800" dirty="0" err="1" smtClean="0"/>
              <a:t>GeoWEPP</a:t>
            </a:r>
            <a:r>
              <a:rPr lang="en-US" sz="2800" dirty="0" smtClean="0"/>
              <a:t> software I would recommend converting from RUSLE2 for more precise data.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74320" y="329184"/>
            <a:ext cx="4297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800" dirty="0" smtClean="0">
                <a:solidFill>
                  <a:schemeClr val="bg1">
                    <a:lumMod val="50000"/>
                  </a:schemeClr>
                </a:solidFill>
              </a:rPr>
              <a:t>CONCLUSION</a:t>
            </a:r>
            <a:endParaRPr lang="en-US" sz="4800" dirty="0"/>
          </a:p>
        </p:txBody>
      </p:sp>
      <p:sp>
        <p:nvSpPr>
          <p:cNvPr id="12" name="TextBox 11"/>
          <p:cNvSpPr txBox="1"/>
          <p:nvPr/>
        </p:nvSpPr>
        <p:spPr>
          <a:xfrm>
            <a:off x="5470668" y="1841235"/>
            <a:ext cx="1250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Action:</a:t>
            </a: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" y="1390776"/>
            <a:ext cx="5102353" cy="973327"/>
          </a:xfrm>
          <a:prstGeom prst="rect">
            <a:avLst/>
          </a:prstGeom>
        </p:spPr>
      </p:pic>
      <p:pic>
        <p:nvPicPr>
          <p:cNvPr id="14" name="Sound 1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26800" y="5892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71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7933">
        <p:fade/>
      </p:transition>
    </mc:Choice>
    <mc:Fallback>
      <p:transition spd="med" advTm="3793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2518</TotalTime>
  <Words>163</Words>
  <Application>Microsoft Macintosh PowerPoint</Application>
  <PresentationFormat>Widescreen</PresentationFormat>
  <Paragraphs>42</Paragraphs>
  <Slides>5</Slides>
  <Notes>1</Notes>
  <HiddenSlides>0</HiddenSlides>
  <MMClips>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Century Gothic</vt:lpstr>
      <vt:lpstr>Corbel</vt:lpstr>
      <vt:lpstr>Garamond</vt:lpstr>
      <vt:lpstr>Arial</vt:lpstr>
      <vt:lpstr>Savon</vt:lpstr>
      <vt:lpstr>Modeling Construction site soil erosion using Geowepp</vt:lpstr>
      <vt:lpstr>GeoWEPP vs. RUSLE2</vt:lpstr>
      <vt:lpstr>PowerPoint Presentation</vt:lpstr>
      <vt:lpstr>Submission to Iowa DNR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Contreras, Mattea F</dc:creator>
  <cp:lastModifiedBy>Contreras, Mattea F</cp:lastModifiedBy>
  <cp:revision>6</cp:revision>
  <dcterms:created xsi:type="dcterms:W3CDTF">2020-04-08T20:24:35Z</dcterms:created>
  <dcterms:modified xsi:type="dcterms:W3CDTF">2020-04-10T14:23:16Z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