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42" r:id="rId2"/>
    <p:sldId id="356" r:id="rId3"/>
    <p:sldId id="354" r:id="rId4"/>
    <p:sldId id="343" r:id="rId5"/>
    <p:sldId id="351" r:id="rId6"/>
    <p:sldId id="346" r:id="rId7"/>
    <p:sldId id="345" r:id="rId8"/>
    <p:sldId id="344" r:id="rId9"/>
    <p:sldId id="347" r:id="rId10"/>
    <p:sldId id="348" r:id="rId11"/>
    <p:sldId id="349" r:id="rId12"/>
    <p:sldId id="350" r:id="rId13"/>
    <p:sldId id="353" r:id="rId14"/>
    <p:sldId id="266" r:id="rId15"/>
    <p:sldId id="263" r:id="rId16"/>
    <p:sldId id="352" r:id="rId17"/>
    <p:sldId id="357" r:id="rId18"/>
    <p:sldId id="355" r:id="rId19"/>
    <p:sldId id="2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72" autoAdjust="0"/>
    <p:restoredTop sz="87458" autoAdjust="0"/>
  </p:normalViewPr>
  <p:slideViewPr>
    <p:cSldViewPr snapToGrid="0">
      <p:cViewPr varScale="1">
        <p:scale>
          <a:sx n="100" d="100"/>
          <a:sy n="100" d="100"/>
        </p:scale>
        <p:origin x="6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58489-615D-4658-BFD6-FEC41E41B7C5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55D4E-84AD-4826-954D-5923BA9DF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6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D8CBF-A0A0-40C4-92D3-52BA1C1F99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13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Chen, please </a:t>
            </a:r>
            <a:r>
              <a:rPr lang="en-US" dirty="0"/>
              <a:t>add some more details.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55D4E-84AD-4826-954D-5923BA9DF7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10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55D4E-84AD-4826-954D-5923BA9DF7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60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55D4E-84AD-4826-954D-5923BA9DF7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90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55D4E-84AD-4826-954D-5923BA9DF7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85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55D4E-84AD-4826-954D-5923BA9DF7E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47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455D4E-84AD-4826-954D-5923BA9DF7E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2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9C4D3-0CA2-4A87-9027-4E8EA59EE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BCE568-7944-48FE-9363-A1FAB8342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F9D92-E2D4-4673-910E-5EAA45E17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92DB3-FBB2-416E-999F-DBD00C0FC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28612-74AA-4D25-A53B-70D5E2256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25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82671-FCFA-42EB-A2FF-F800CF6D8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8682D4-1A80-4A8E-A28C-149083305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BE5D0-9FFE-4C7F-97ED-F3B7E5681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F4084-5D0A-4749-9A8A-C8279FB4A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C492F-551F-4933-A81D-F036DD58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32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F28EFF-146B-492B-B1EE-649CEF2D73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DE353F-114C-4400-9AB6-16875987D2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D9DE4-812E-409A-B646-DD094D8E9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85BEF-25B4-4934-8A09-6E5571F8D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398F5-1CC4-4D2D-AB38-E30E7447D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32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0A7F4-A4F4-4E65-BF10-8F0D22159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BFEC8-AA7B-4297-9E0B-B2DA09B62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998E0-2AB0-491C-8455-9EF9BC8D7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D0A80-0D46-47EA-A209-BE4BD42A7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BF387-8FE2-4071-8C5B-54C4D8725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8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98C64-4D6B-4EBF-BC85-7ED25558E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4E430-16E7-4B52-B1F2-6990493BB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9175B-0C29-4B76-808E-531738CD3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718AA-6188-4E79-A0DA-8823470F9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002BE-1198-4D2A-8344-78DB6F9EF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47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37233-4CF7-42B7-B420-7D705C0AC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65CA8-5A7D-4B8D-8C96-0B04588705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E2202-66A4-44CC-BB20-8EE383BA8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952FE2-2E4C-40A2-86DF-A01370512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54CD5D-494D-4C4C-A838-43B2273E7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DDBD62-BE19-4BD1-9B11-1715069C1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5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10ADC-2398-4823-B840-1FA5C5448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24D31D-8945-4595-B4F6-CE19CFCD6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A1EBA-CE90-4FB8-90D0-04F8F7457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A7B950-0F30-494C-93CA-A5627CE9B7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A2739E-342B-4899-92C1-8103EE0774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8B7280-6759-432C-934E-2949A9BFF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3E2EE7-5F27-4467-9A2A-7DF9A4F51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4F502B-11F4-47EA-A079-D7269448F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00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2F95F-E923-449C-A607-F3095F10C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8E598D-CD14-43A4-B677-6C5DF0D9E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85C802-EF76-47C0-A70E-706B4D095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C4B07D-6A60-4907-990C-EE000E3B7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3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84CE03-7842-46F4-BD15-FE5263901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3A921A-F790-4AF9-978F-68DABC50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F8A8B-CCB1-4D3F-802E-C7D443D6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0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BD241-9C2C-4874-98DD-20587DADE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CDDA5-4254-4134-ACFE-1214ED1A3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CC5F3A-1E5E-4339-BD57-E106A0622A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B1B89-678A-40F0-A6B5-6088C376C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95A288-C0A3-40F6-B153-F4466761D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2E58B-DC58-4505-9A56-FD4227828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6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C46D3-6EBB-4CAE-A8EC-21EC61386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CC94FE-2F74-477E-BC5A-E1C54ABE0E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BD1CBC-0793-47DA-AD91-8DD07590C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F0AC8-81CE-404B-B33C-341687E61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9B031A-4AF2-460F-97EA-AF8D1BFB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A621C1-8506-4066-B873-8C5972FB2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0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8062F7-4718-4798-8CE6-F5F742D6F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BAC2B-D286-4235-A1D4-D909387A8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BBFF7-AAD6-4266-B3F8-42F45CEA85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0A2AE-D7B5-4C75-99AC-893FB5233020}" type="datetimeFigureOut">
              <a:rPr lang="en-US" smtClean="0"/>
              <a:t>1/25/2021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EA216-376C-42ED-86DF-F3CD72357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378CD-1A81-4187-92CB-2B93A22B4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4E0BA-50BB-4923-B2FF-8FC85FAF1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guan@iastate.edu" TargetMode="External"/><Relationship Id="rId2" Type="http://schemas.openxmlformats.org/officeDocument/2006/relationships/hyperlink" Target="mailto:cshi@iastate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ng.iastate.edu/~gua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dium.com/" TargetMode="External"/><Relationship Id="rId5" Type="http://schemas.openxmlformats.org/officeDocument/2006/relationships/hyperlink" Target="https://arstechnica.com/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76D68-3129-4508-94B8-47934A478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9100" y="723546"/>
            <a:ext cx="7334249" cy="206527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b="1" dirty="0"/>
              <a:t>Forensic Analysis of Joker-Enabled Android Malware Apps</a:t>
            </a:r>
            <a:endParaRPr lang="en-US" sz="4400" b="1" dirty="0">
              <a:solidFill>
                <a:srgbClr val="0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957B63-AF22-4D86-AC27-25514EC77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5558" y="3020155"/>
            <a:ext cx="7899323" cy="258235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</a:rPr>
              <a:t>Chen Shi</a:t>
            </a:r>
            <a:r>
              <a:rPr lang="en-US" dirty="0">
                <a:solidFill>
                  <a:srgbClr val="000000"/>
                </a:solidFill>
              </a:rPr>
              <a:t>, Chris Cheng, and </a:t>
            </a:r>
            <a:r>
              <a:rPr lang="en-US" b="1" dirty="0">
                <a:solidFill>
                  <a:srgbClr val="000000"/>
                </a:solidFill>
              </a:rPr>
              <a:t>Yong Guan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</a:rPr>
              <a:t>Iowa State University, CSAFE &amp; Department of Electrical and Computer Engineering</a:t>
            </a:r>
          </a:p>
          <a:p>
            <a:pPr algn="l"/>
            <a:endParaRPr lang="en-US" sz="1800" dirty="0">
              <a:solidFill>
                <a:srgbClr val="000000"/>
              </a:solidFill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</a:rPr>
              <a:t>In collaboration with Barbara Guttman, Rick Ayers, Michael Ogata, and James Lyle (NIST)</a:t>
            </a:r>
            <a:endParaRPr lang="en-US" sz="1700" dirty="0">
              <a:solidFill>
                <a:srgbClr val="000000"/>
              </a:solidFill>
            </a:endParaRPr>
          </a:p>
          <a:p>
            <a:pPr algn="l"/>
            <a:endParaRPr lang="en-US" sz="1700" dirty="0">
              <a:solidFill>
                <a:srgbClr val="000000"/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423" y="679505"/>
            <a:ext cx="2404379" cy="1532792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478" y="2937978"/>
            <a:ext cx="2050271" cy="1332675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884" y="4805780"/>
            <a:ext cx="2853461" cy="114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815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F73FE-E32E-4115-841D-62C16A4A6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String Obfuscation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27CAE4C6-5B24-43C7-9C3E-1BBC6B4E55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487" y="1876218"/>
            <a:ext cx="8341388" cy="310556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98D7BE-17AD-437B-B502-563786E5CEB2}"/>
              </a:ext>
            </a:extLst>
          </p:cNvPr>
          <p:cNvSpPr txBox="1"/>
          <p:nvPr/>
        </p:nvSpPr>
        <p:spPr>
          <a:xfrm>
            <a:off x="838200" y="5299587"/>
            <a:ext cx="100859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spc="-5" dirty="0">
                <a:solidFill>
                  <a:srgbClr val="292929"/>
                </a:solidFill>
                <a:effectLst/>
                <a:latin typeface="Georgia" panose="02040502050405020303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The Joker employs custom string obfuscation schemes for all of the configuration/payload/communication parsing procedures. The code listing below displays an example of an obfuscated MCC code list, </a:t>
            </a:r>
            <a:r>
              <a:rPr lang="en-US" sz="1800" i="1" dirty="0">
                <a:effectLst/>
                <a:latin typeface="Georgia" panose="02040502050405020303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(DEFAULT_COUNTRY_ISO)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separated by the underscore symbol.</a:t>
            </a:r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19C99D-2664-4338-955B-EFF1F8B5CF1A}"/>
              </a:ext>
            </a:extLst>
          </p:cNvPr>
          <p:cNvSpPr/>
          <p:nvPr/>
        </p:nvSpPr>
        <p:spPr>
          <a:xfrm>
            <a:off x="4343399" y="2409825"/>
            <a:ext cx="5708475" cy="6477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86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5E4FC-631E-407D-B987-7A804522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Sends SMS messages to subscribe services</a:t>
            </a:r>
          </a:p>
        </p:txBody>
      </p:sp>
      <p:pic>
        <p:nvPicPr>
          <p:cNvPr id="2050" name="Picture 2" descr="Image for post">
            <a:extLst>
              <a:ext uri="{FF2B5EF4-FFF2-40B4-BE49-F238E27FC236}">
                <a16:creationId xmlns:a16="http://schemas.microsoft.com/office/drawing/2014/main" id="{8CEB2BA3-0016-491F-A124-5A057C976B9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658" y="2743200"/>
            <a:ext cx="484822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5D286EE6-7B84-4E76-9DBD-68387EE14F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47" y="2100098"/>
            <a:ext cx="5991225" cy="30575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985E07-17DF-4127-AC8D-589805831B2B}"/>
              </a:ext>
            </a:extLst>
          </p:cNvPr>
          <p:cNvSpPr txBox="1"/>
          <p:nvPr/>
        </p:nvSpPr>
        <p:spPr>
          <a:xfrm>
            <a:off x="8340277" y="4269343"/>
            <a:ext cx="246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757575"/>
                </a:solidFill>
                <a:effectLst/>
                <a:latin typeface="sohne"/>
              </a:rPr>
              <a:t>decrypted SMS message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F08282-75D8-4AF6-88A6-3F547BF0435C}"/>
              </a:ext>
            </a:extLst>
          </p:cNvPr>
          <p:cNvSpPr txBox="1"/>
          <p:nvPr/>
        </p:nvSpPr>
        <p:spPr>
          <a:xfrm>
            <a:off x="2711913" y="5284361"/>
            <a:ext cx="2064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757575"/>
                </a:solidFill>
                <a:effectLst/>
                <a:latin typeface="sohne"/>
              </a:rPr>
              <a:t>Encrypted SMS data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B69235-05A7-4FDB-83E3-6D7AB2EAD618}"/>
              </a:ext>
            </a:extLst>
          </p:cNvPr>
          <p:cNvSpPr/>
          <p:nvPr/>
        </p:nvSpPr>
        <p:spPr>
          <a:xfrm>
            <a:off x="711606" y="3884132"/>
            <a:ext cx="6135441" cy="113400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E36404-35A2-4236-9756-3A4BFB9220D6}"/>
              </a:ext>
            </a:extLst>
          </p:cNvPr>
          <p:cNvSpPr/>
          <p:nvPr/>
        </p:nvSpPr>
        <p:spPr>
          <a:xfrm>
            <a:off x="7148490" y="3267075"/>
            <a:ext cx="4848225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38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CE987-43BF-4E86-9AFF-719CD4D39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Joker Variants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01278-0B75-4F3D-8CF0-3A0B0D899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12 unique builds of Joker Malware were found.</a:t>
            </a:r>
          </a:p>
          <a:p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The version names are: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-s8-release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-s8–5-release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-s8–6-release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-s8-all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-s9–6-dsp-release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-s9–6–3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-s9–3-sendsms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-s9–5-release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-Y12-all-no-log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-Y12-no-log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-Y13-all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0" i="0" dirty="0">
                <a:solidFill>
                  <a:srgbClr val="292929"/>
                </a:solidFill>
                <a:effectLst/>
                <a:latin typeface="Menlo"/>
              </a:rPr>
              <a:t>-Y13-all-no-log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EBF60F-4817-47EA-850C-2A1A25BD8D2E}"/>
              </a:ext>
            </a:extLst>
          </p:cNvPr>
          <p:cNvSpPr txBox="1"/>
          <p:nvPr/>
        </p:nvSpPr>
        <p:spPr>
          <a:xfrm>
            <a:off x="4895850" y="2236496"/>
            <a:ext cx="3178114" cy="754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929"/>
                </a:solidFill>
                <a:latin typeface="charter"/>
              </a:rPr>
              <a:t>The Server IP address:</a:t>
            </a:r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92929"/>
              </a:solidFill>
              <a:latin typeface="charter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A4268D-0DA1-41CE-985A-9E502F51D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690346"/>
              </p:ext>
            </p:extLst>
          </p:nvPr>
        </p:nvGraphicFramePr>
        <p:xfrm>
          <a:off x="5229223" y="2617386"/>
          <a:ext cx="4133851" cy="1083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7613">
                  <a:extLst>
                    <a:ext uri="{9D8B030D-6E8A-4147-A177-3AD203B41FA5}">
                      <a16:colId xmlns:a16="http://schemas.microsoft.com/office/drawing/2014/main" val="3803344800"/>
                    </a:ext>
                  </a:extLst>
                </a:gridCol>
                <a:gridCol w="3496238">
                  <a:extLst>
                    <a:ext uri="{9D8B030D-6E8A-4147-A177-3AD203B41FA5}">
                      <a16:colId xmlns:a16="http://schemas.microsoft.com/office/drawing/2014/main" val="3185258869"/>
                    </a:ext>
                  </a:extLst>
                </a:gridCol>
              </a:tblGrid>
              <a:tr h="3611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161.117.62.127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564539714"/>
                  </a:ext>
                </a:extLst>
              </a:tr>
              <a:tr h="3611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161.117.83.26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262844317"/>
                  </a:ext>
                </a:extLst>
              </a:tr>
              <a:tr h="3611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47.74.179.177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632816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39F8872-893A-4D30-9ADF-07F6BCC3040C}"/>
              </a:ext>
            </a:extLst>
          </p:cNvPr>
          <p:cNvSpPr txBox="1"/>
          <p:nvPr/>
        </p:nvSpPr>
        <p:spPr>
          <a:xfrm>
            <a:off x="4914900" y="3778735"/>
            <a:ext cx="4597669" cy="754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929"/>
                </a:solidFill>
                <a:latin typeface="charter"/>
              </a:rPr>
              <a:t>The Infected apps(shown partial):</a:t>
            </a:r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92929"/>
              </a:solidFill>
              <a:latin typeface="charter"/>
            </a:endParaRP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40166AB1-834E-470B-942F-2E48637FEA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72"/>
          <a:stretch/>
        </p:blipFill>
        <p:spPr>
          <a:xfrm>
            <a:off x="5145403" y="4155857"/>
            <a:ext cx="6562856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71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1CED9-2BF8-4969-A7D2-627575E57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23" y="168067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Joker Variants –cont.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E2F05-47EA-462B-9359-2B215F868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258" y="2040932"/>
            <a:ext cx="6221361" cy="4351338"/>
          </a:xfrm>
        </p:spPr>
        <p:txBody>
          <a:bodyPr>
            <a:normAutofit fontScale="70000" lnSpcReduction="20000"/>
          </a:bodyPr>
          <a:lstStyle/>
          <a:p>
            <a:pPr lvl="1" fontAlgn="base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blackdragon.oss-ap-southeast-5.aliyuncs.com/privateSMS_ba.html</a:t>
            </a:r>
          </a:p>
          <a:p>
            <a:pPr lvl="1" fontAlgn="base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blackdragon03.oss-ap-southeast-5.aliyuncs.com/partMessage_base.css</a:t>
            </a: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blackdragon03.oss-ap-southeast-5.aliyuncs.com/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partMessage_config.json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nineth03.oss-ap-southeast-5.aliyuncs.com/MeticulousScanner_bs.mp3</a:t>
            </a: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sahar.oss-us-east-1.aliyuncs.com/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care.asf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sahar.oss-us-east-1.aliyuncs.com/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onesentence.asf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sahar.oss-us-east-1.aliyuncs.com/onesentence2.asf</a:t>
            </a: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sahar.oss-us-east-1.aliyuncs.com/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saiks.asf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sahar.oss-us-east-1.aliyuncs.com/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tangram.asf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sahar.oss-us-east-1.aliyuncs.com/tangram2.asf</a:t>
            </a: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sahar.oss-us-east-1.aliyuncs.com/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twinkle.asf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2j1i9uqw.oss-eu-central-1.aliyuncs.com/328718737/armeabi-v7a/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ihuq.sky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blackdragon.oss-ap-southeast-5.aliyuncs.com/blackdragon.html</a:t>
            </a:r>
          </a:p>
          <a:p>
            <a:pPr lvl="1" fontAlgn="base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292929"/>
                </a:solidFill>
                <a:latin typeface="Menlo"/>
              </a:rPr>
              <a:t>blackdragon.oss-ap-southeast-5.aliyuncs.com/</a:t>
            </a:r>
            <a:r>
              <a:rPr lang="en-US" sz="2000" dirty="0" err="1">
                <a:solidFill>
                  <a:srgbClr val="292929"/>
                </a:solidFill>
                <a:latin typeface="Menlo"/>
              </a:rPr>
              <a:t>privateSMS.json</a:t>
            </a:r>
            <a:endParaRPr lang="en-US" sz="2000" dirty="0">
              <a:solidFill>
                <a:srgbClr val="292929"/>
              </a:solidFill>
              <a:latin typeface="Menl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E6BD4E-C97C-4AEE-BFF8-17BFFFB0AE6A}"/>
              </a:ext>
            </a:extLst>
          </p:cNvPr>
          <p:cNvSpPr txBox="1"/>
          <p:nvPr/>
        </p:nvSpPr>
        <p:spPr>
          <a:xfrm>
            <a:off x="6302971" y="2040932"/>
            <a:ext cx="5467459" cy="3986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fgcxweasqw.oss-eu-central-1.aliyuncs.com/</a:t>
            </a:r>
            <a:r>
              <a:rPr lang="en-US" sz="1300" dirty="0" err="1">
                <a:solidFill>
                  <a:srgbClr val="292929"/>
                </a:solidFill>
                <a:latin typeface="Menlo"/>
              </a:rPr>
              <a:t>fdcxqewsswq</a:t>
            </a:r>
            <a:r>
              <a:rPr lang="en-US" sz="1300" dirty="0">
                <a:solidFill>
                  <a:srgbClr val="292929"/>
                </a:solidFill>
                <a:latin typeface="Menlo"/>
              </a:rPr>
              <a:t>/dir.png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jk8681oy.oss-eu-central-1.aliyuncs.com/</a:t>
            </a:r>
            <a:r>
              <a:rPr lang="en-US" sz="1300" dirty="0" err="1">
                <a:solidFill>
                  <a:srgbClr val="292929"/>
                </a:solidFill>
                <a:latin typeface="Menlo"/>
              </a:rPr>
              <a:t>fsaxaweqwa</a:t>
            </a:r>
            <a:r>
              <a:rPr lang="en-US" sz="1300" dirty="0">
                <a:solidFill>
                  <a:srgbClr val="292929"/>
                </a:solidFill>
                <a:latin typeface="Menlo"/>
              </a:rPr>
              <a:t>/</a:t>
            </a:r>
            <a:r>
              <a:rPr lang="en-US" sz="1300" dirty="0" err="1">
                <a:solidFill>
                  <a:srgbClr val="292929"/>
                </a:solidFill>
                <a:latin typeface="Menlo"/>
              </a:rPr>
              <a:t>amly.art</a:t>
            </a:r>
            <a:endParaRPr lang="en-US" sz="1300" dirty="0">
              <a:solidFill>
                <a:srgbClr val="292929"/>
              </a:solidFill>
              <a:latin typeface="Menlo"/>
            </a:endParaRP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n47n.oss-ap-southeast-5.aliyuncs.com/H20PDF29.txt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n47n.oss-ap-southeast-5.aliyuncs.com/font106.ttf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nineth03.oss-ap-southeast-5.aliyuncs.com/blackdragon.html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proxy48.oss-eu-central-1.aliyuncs.com/m94.dir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proxy48.oss-eu-central-1.aliyuncs.com/response.js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laodaoo.oss-ap-southeast-5.aliyuncs.com/allgood2.webp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laodaoo.oss-ap-southeast-5.aliyuncs.com/</a:t>
            </a:r>
            <a:r>
              <a:rPr lang="en-US" sz="1300" dirty="0" err="1">
                <a:solidFill>
                  <a:srgbClr val="292929"/>
                </a:solidFill>
                <a:latin typeface="Menlo"/>
              </a:rPr>
              <a:t>flower.webp</a:t>
            </a:r>
            <a:endParaRPr lang="en-US" sz="1300" dirty="0">
              <a:solidFill>
                <a:srgbClr val="292929"/>
              </a:solidFill>
              <a:latin typeface="Menlo"/>
            </a:endParaRP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rinimae.oss-ap-southeast-5.aliyuncs.com/powerful.mov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rinimae.oss-ap-southeast-5.aliyuncs.com/powerful2.mov</a:t>
            </a:r>
          </a:p>
          <a:p>
            <a:pPr marL="914400" lvl="1" indent="-457200" fontAlgn="base">
              <a:lnSpc>
                <a:spcPct val="70000"/>
              </a:lnSpc>
              <a:spcBef>
                <a:spcPts val="5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292929"/>
                </a:solidFill>
                <a:latin typeface="Menlo"/>
              </a:rPr>
              <a:t>rinimae.oss-ap-southeast-5.aliyuncs.com//intro.mov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EA1E51-9CC9-4BAA-9889-F0D2B8096E77}"/>
              </a:ext>
            </a:extLst>
          </p:cNvPr>
          <p:cNvSpPr txBox="1"/>
          <p:nvPr/>
        </p:nvSpPr>
        <p:spPr>
          <a:xfrm>
            <a:off x="631723" y="1374070"/>
            <a:ext cx="3025893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92929"/>
                </a:solidFill>
                <a:latin typeface="charter"/>
              </a:rPr>
              <a:t>The URLs of payload:</a:t>
            </a:r>
          </a:p>
          <a:p>
            <a:pPr marL="228600" indent="-228600">
              <a:lnSpc>
                <a:spcPct val="7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92929"/>
              </a:solidFill>
              <a:latin typeface="Menlo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7790E0-8614-4992-B474-5DFC4F1EE732}"/>
              </a:ext>
            </a:extLst>
          </p:cNvPr>
          <p:cNvSpPr/>
          <p:nvPr/>
        </p:nvSpPr>
        <p:spPr>
          <a:xfrm>
            <a:off x="695631" y="1941179"/>
            <a:ext cx="5708475" cy="435133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C38E47-127D-490B-9336-42CA7590C9DF}"/>
              </a:ext>
            </a:extLst>
          </p:cNvPr>
          <p:cNvSpPr/>
          <p:nvPr/>
        </p:nvSpPr>
        <p:spPr>
          <a:xfrm>
            <a:off x="6413938" y="1941179"/>
            <a:ext cx="5708475" cy="435133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5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1FDA9-9C6C-4591-9119-99F5E60D8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Analysis Results(partial) – Joker Malware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498BA-4EEE-4323-8274-01EA18A2A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1954"/>
            <a:ext cx="10515600" cy="4351338"/>
          </a:xfrm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&lt;package_name = “com.saying.wallpaper.bb”&gt;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&lt;Source&gt;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&lt;util.setTimezone();&gt;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&lt;helper.getAndroidID();&gt;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&lt;android.getInstalled();&gt;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&lt;android.getPin();&gt;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&lt;Sink&gt;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&lt;httpUtils.setPost(url);&gt;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6A8CB87-1CEA-4DA6-B374-CFBE49EEE23A}"/>
              </a:ext>
            </a:extLst>
          </p:cNvPr>
          <p:cNvCxnSpPr/>
          <p:nvPr/>
        </p:nvCxnSpPr>
        <p:spPr>
          <a:xfrm>
            <a:off x="7474688" y="3104707"/>
            <a:ext cx="499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DCE2351-3C7B-4610-AC1E-5BF39A4870A9}"/>
              </a:ext>
            </a:extLst>
          </p:cNvPr>
          <p:cNvCxnSpPr/>
          <p:nvPr/>
        </p:nvCxnSpPr>
        <p:spPr>
          <a:xfrm>
            <a:off x="7584558" y="3607982"/>
            <a:ext cx="499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35042B-87E6-428D-B833-262DC311B344}"/>
              </a:ext>
            </a:extLst>
          </p:cNvPr>
          <p:cNvCxnSpPr/>
          <p:nvPr/>
        </p:nvCxnSpPr>
        <p:spPr>
          <a:xfrm>
            <a:off x="7724553" y="4107712"/>
            <a:ext cx="499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A0AF48B-951B-4E55-8F5C-0E5EC54F2625}"/>
              </a:ext>
            </a:extLst>
          </p:cNvPr>
          <p:cNvCxnSpPr/>
          <p:nvPr/>
        </p:nvCxnSpPr>
        <p:spPr>
          <a:xfrm>
            <a:off x="6574464" y="4628707"/>
            <a:ext cx="499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5049CA-C841-4E04-BEE3-BC2D2262338A}"/>
              </a:ext>
            </a:extLst>
          </p:cNvPr>
          <p:cNvCxnSpPr/>
          <p:nvPr/>
        </p:nvCxnSpPr>
        <p:spPr>
          <a:xfrm>
            <a:off x="7724553" y="5638800"/>
            <a:ext cx="499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45388D9-A664-45C9-88EE-D19F2328709D}"/>
              </a:ext>
            </a:extLst>
          </p:cNvPr>
          <p:cNvSpPr txBox="1"/>
          <p:nvPr/>
        </p:nvSpPr>
        <p:spPr>
          <a:xfrm>
            <a:off x="8224284" y="2920041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6"/>
                </a:solidFill>
              </a:rPr>
              <a:t>Normal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950097-CEAE-4DD9-8832-BB654D088C98}"/>
              </a:ext>
            </a:extLst>
          </p:cNvPr>
          <p:cNvSpPr txBox="1"/>
          <p:nvPr/>
        </p:nvSpPr>
        <p:spPr>
          <a:xfrm>
            <a:off x="8224284" y="3437583"/>
            <a:ext cx="107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Signature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7D9921-8504-4A33-A634-FA8499CE6756}"/>
              </a:ext>
            </a:extLst>
          </p:cNvPr>
          <p:cNvSpPr txBox="1"/>
          <p:nvPr/>
        </p:nvSpPr>
        <p:spPr>
          <a:xfrm>
            <a:off x="8240357" y="3956029"/>
            <a:ext cx="119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Dangerous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7A0A86-B36A-41FF-A81E-E8A58B482888}"/>
              </a:ext>
            </a:extLst>
          </p:cNvPr>
          <p:cNvSpPr txBox="1"/>
          <p:nvPr/>
        </p:nvSpPr>
        <p:spPr>
          <a:xfrm>
            <a:off x="7128492" y="4437941"/>
            <a:ext cx="119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Dangerous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FCC8D6-B200-4E92-B936-FD94033FF69D}"/>
              </a:ext>
            </a:extLst>
          </p:cNvPr>
          <p:cNvSpPr txBox="1"/>
          <p:nvPr/>
        </p:nvSpPr>
        <p:spPr>
          <a:xfrm>
            <a:off x="8240357" y="5452565"/>
            <a:ext cx="119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Dangerous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984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6E50-CCCB-4149-854B-AEE3DC10E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37620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Analysis Results – Detailed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52A9B1B-57A4-4C0F-B646-6F63FE13E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841954"/>
            <a:ext cx="11353800" cy="4351338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&lt; package_name = “com.saying.wallpaper.bb”&gt;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&lt;Method= “</a:t>
            </a:r>
            <a:r>
              <a:rPr lang="en-US" altLang="zh-CN" dirty="0">
                <a:latin typeface="Consolas" panose="020B0609020204030204" pitchFamily="49" charset="0"/>
              </a:rPr>
              <a:t>change_color</a:t>
            </a:r>
            <a:r>
              <a:rPr lang="en-US" dirty="0">
                <a:latin typeface="Consolas" panose="020B0609020204030204" pitchFamily="49" charset="0"/>
              </a:rPr>
              <a:t>_function”&gt;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&lt;source&gt;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	&lt;parameter class= “</a:t>
            </a:r>
            <a:r>
              <a:rPr lang="en-US" altLang="zh-CN" dirty="0">
                <a:latin typeface="Consolas" panose="020B0609020204030204" pitchFamily="49" charset="0"/>
              </a:rPr>
              <a:t>change_color</a:t>
            </a:r>
            <a:r>
              <a:rPr lang="en-US" dirty="0">
                <a:latin typeface="Consolas" panose="020B0609020204030204" pitchFamily="49" charset="0"/>
              </a:rPr>
              <a:t>_function”, 				 parameter= 1&gt;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&lt;source category= “</a:t>
            </a:r>
            <a:r>
              <a:rPr lang="en-US" altLang="zh-CN" dirty="0">
                <a:latin typeface="Consolas" panose="020B0609020204030204" pitchFamily="49" charset="0"/>
              </a:rPr>
              <a:t>ip_address</a:t>
            </a:r>
            <a:r>
              <a:rPr lang="en-US" dirty="0">
                <a:latin typeface="Consolas" panose="020B0609020204030204" pitchFamily="49" charset="0"/>
              </a:rPr>
              <a:t>”&gt;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&lt;sink&gt;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</a:rPr>
              <a:t>			&lt;returnValue&gt;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360911-A99E-4B1A-8282-406FAE323B57}"/>
              </a:ext>
            </a:extLst>
          </p:cNvPr>
          <p:cNvSpPr/>
          <p:nvPr/>
        </p:nvSpPr>
        <p:spPr>
          <a:xfrm>
            <a:off x="5826642" y="4359349"/>
            <a:ext cx="2179674" cy="3296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C4A2CD-6CB9-467B-BB09-D373583BF19E}"/>
              </a:ext>
            </a:extLst>
          </p:cNvPr>
          <p:cNvSpPr txBox="1"/>
          <p:nvPr/>
        </p:nvSpPr>
        <p:spPr>
          <a:xfrm>
            <a:off x="6504443" y="4655558"/>
            <a:ext cx="82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165557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40374-6C78-4751-9430-D4742A43E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0157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4800" b="1" dirty="0">
                <a:solidFill>
                  <a:srgbClr val="7030A0"/>
                </a:solidFill>
                <a:latin typeface="Colonna MT" pitchFamily="82" charset="77"/>
              </a:rPr>
              <a:t>Forensic artifacts </a:t>
            </a:r>
            <a:r>
              <a:rPr lang="en-US" altLang="zh-CN" sz="4800" b="1" dirty="0">
                <a:latin typeface="Colonna MT" pitchFamily="82" charset="77"/>
              </a:rPr>
              <a:t>being </a:t>
            </a:r>
            <a:r>
              <a:rPr lang="en-US" sz="6000" b="1" dirty="0">
                <a:solidFill>
                  <a:srgbClr val="FF0000"/>
                </a:solidFill>
                <a:latin typeface="Colonna MT" pitchFamily="82" charset="77"/>
              </a:rPr>
              <a:t>discoverable!</a:t>
            </a:r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21E6D1D-E959-4005-8812-5141A6E671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56" y="1624102"/>
            <a:ext cx="2610802" cy="4351338"/>
          </a:xfrm>
        </p:spPr>
      </p:pic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8648180-C4AE-47CC-A076-368A6B01C02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29" t="13785" r="966" b="1169"/>
          <a:stretch/>
        </p:blipFill>
        <p:spPr>
          <a:xfrm>
            <a:off x="990468" y="1624102"/>
            <a:ext cx="2773811" cy="4552474"/>
          </a:xfrm>
          <a:prstGeom prst="rect">
            <a:avLst/>
          </a:prstGeo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0084E77F-B6CA-437A-B411-397B3E3615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5" t="15107" r="22139" b="53982"/>
          <a:stretch/>
        </p:blipFill>
        <p:spPr>
          <a:xfrm>
            <a:off x="7112493" y="1650196"/>
            <a:ext cx="4777357" cy="15876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EAA2098-1A93-4097-8730-BA8A0C25199B}"/>
              </a:ext>
            </a:extLst>
          </p:cNvPr>
          <p:cNvSpPr txBox="1"/>
          <p:nvPr/>
        </p:nvSpPr>
        <p:spPr>
          <a:xfrm>
            <a:off x="1716519" y="6319489"/>
            <a:ext cx="132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Contact lists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2B6005-A1CE-4208-BF1B-D059446F2F35}"/>
              </a:ext>
            </a:extLst>
          </p:cNvPr>
          <p:cNvSpPr txBox="1"/>
          <p:nvPr/>
        </p:nvSpPr>
        <p:spPr>
          <a:xfrm>
            <a:off x="4546585" y="6148511"/>
            <a:ext cx="197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Device information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646397-C9CB-47E8-B0C7-31FEA3B4874B}"/>
              </a:ext>
            </a:extLst>
          </p:cNvPr>
          <p:cNvSpPr txBox="1"/>
          <p:nvPr/>
        </p:nvSpPr>
        <p:spPr>
          <a:xfrm>
            <a:off x="9044154" y="3255614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Cookies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74D9DB-66E3-4C0B-804F-E547146AAFC9}"/>
              </a:ext>
            </a:extLst>
          </p:cNvPr>
          <p:cNvSpPr txBox="1"/>
          <p:nvPr/>
        </p:nvSpPr>
        <p:spPr>
          <a:xfrm>
            <a:off x="8840315" y="5314248"/>
            <a:ext cx="114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 address</a:t>
            </a:r>
          </a:p>
        </p:txBody>
      </p:sp>
      <p:pic>
        <p:nvPicPr>
          <p:cNvPr id="18" name="Picture 1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0BB0835-96BE-40C1-83FD-0AE211906B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76" r="13710" b="29833"/>
          <a:stretch/>
        </p:blipFill>
        <p:spPr>
          <a:xfrm>
            <a:off x="6793104" y="3680567"/>
            <a:ext cx="5398896" cy="158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39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33313-BD79-4FA8-910B-D4EB6CAAD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222250"/>
            <a:ext cx="11439523" cy="1325563"/>
          </a:xfrm>
        </p:spPr>
        <p:txBody>
          <a:bodyPr/>
          <a:lstStyle/>
          <a:p>
            <a:r>
              <a:rPr lang="en-US" altLang="zh-CN" b="1" dirty="0"/>
              <a:t>Evidential data found from Joker apps(samples)</a:t>
            </a:r>
            <a:endParaRPr lang="en-US" b="1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00CFC2B-DF74-4BDD-A4C5-FFD08DD037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3505473"/>
              </p:ext>
            </p:extLst>
          </p:nvPr>
        </p:nvGraphicFramePr>
        <p:xfrm>
          <a:off x="485775" y="1690687"/>
          <a:ext cx="11439524" cy="48021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2125">
                  <a:extLst>
                    <a:ext uri="{9D8B030D-6E8A-4147-A177-3AD203B41FA5}">
                      <a16:colId xmlns:a16="http://schemas.microsoft.com/office/drawing/2014/main" val="3153604448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382780228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64245617"/>
                    </a:ext>
                  </a:extLst>
                </a:gridCol>
                <a:gridCol w="7810499">
                  <a:extLst>
                    <a:ext uri="{9D8B030D-6E8A-4147-A177-3AD203B41FA5}">
                      <a16:colId xmlns:a16="http://schemas.microsoft.com/office/drawing/2014/main" val="1551998250"/>
                    </a:ext>
                  </a:extLst>
                </a:gridCol>
              </a:tblGrid>
              <a:tr h="1735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</a:rPr>
                        <a:t>Package_Name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</a:rPr>
                        <a:t>Evidence_Type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</a:rPr>
                        <a:t>Evidence_Path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578114"/>
                  </a:ext>
                </a:extLst>
              </a:tr>
              <a:tr h="310888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com.relax.relaxation.androidsms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Timestamp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File_System</a:t>
                      </a:r>
                      <a:r>
                        <a:rPr lang="en-US" sz="1000" u="none" strike="noStrike" dirty="0">
                          <a:effectLst/>
                        </a:rPr>
                        <a:t>: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/data/user/0/com.relax.relaxation.androidsms/files/.Fabric/com.crashlytics.sdk.android.crashlytics-core/5E4190DE0072-0001-2DB2-5491063CD578SessionOS.cls_temp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46329381"/>
                  </a:ext>
                </a:extLst>
              </a:tr>
              <a:tr h="2114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/data/user/0/</a:t>
                      </a:r>
                      <a:r>
                        <a:rPr lang="en-US" sz="1000" u="none" strike="noStrike" dirty="0" err="1">
                          <a:effectLst/>
                        </a:rPr>
                        <a:t>com.relax.relaxation.androidsms</a:t>
                      </a:r>
                      <a:r>
                        <a:rPr lang="en-US" sz="1000" u="none" strike="noStrike" dirty="0">
                          <a:effectLst/>
                        </a:rPr>
                        <a:t>/databases/</a:t>
                      </a:r>
                      <a:r>
                        <a:rPr lang="en-US" sz="1000" u="none" strike="noStrike" dirty="0" err="1">
                          <a:effectLst/>
                        </a:rPr>
                        <a:t>alertc_data.db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4057088996"/>
                  </a:ext>
                </a:extLst>
              </a:tr>
              <a:tr h="2114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/data/user/0/</a:t>
                      </a:r>
                      <a:r>
                        <a:rPr lang="en-US" sz="1000" u="none" strike="noStrike" dirty="0" err="1">
                          <a:effectLst/>
                        </a:rPr>
                        <a:t>com.relax.relaxation.androidsms</a:t>
                      </a:r>
                      <a:r>
                        <a:rPr lang="en-US" sz="1000" u="none" strike="noStrike" dirty="0">
                          <a:effectLst/>
                        </a:rPr>
                        <a:t>/</a:t>
                      </a:r>
                      <a:r>
                        <a:rPr lang="en-US" sz="1000" u="none" strike="noStrike" dirty="0" err="1">
                          <a:effectLst/>
                        </a:rPr>
                        <a:t>shared_prefs</a:t>
                      </a:r>
                      <a:r>
                        <a:rPr lang="en-US" sz="1000" u="none" strike="noStrike" dirty="0">
                          <a:effectLst/>
                        </a:rPr>
                        <a:t>/nl.flitsmeister_preferences.xml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471520708"/>
                  </a:ext>
                </a:extLst>
              </a:tr>
              <a:tr h="211466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com.hmvoice.friendsms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SMS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File_System: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/data/user/0/</a:t>
                      </a:r>
                      <a:r>
                        <a:rPr lang="en-US" sz="1000" u="none" strike="noStrike" dirty="0" err="1">
                          <a:effectLst/>
                        </a:rPr>
                        <a:t>com.hmvoice.friendsms</a:t>
                      </a:r>
                      <a:r>
                        <a:rPr lang="en-US" sz="1000" u="none" strike="noStrike" dirty="0">
                          <a:effectLst/>
                        </a:rPr>
                        <a:t>/</a:t>
                      </a:r>
                      <a:r>
                        <a:rPr lang="en-US" sz="1000" u="none" strike="noStrike" dirty="0" err="1">
                          <a:effectLst/>
                        </a:rPr>
                        <a:t>app_acra</a:t>
                      </a:r>
                      <a:r>
                        <a:rPr lang="en-US" sz="1000" u="none" strike="noStrike" dirty="0">
                          <a:effectLst/>
                        </a:rPr>
                        <a:t>-reports/5a2fc273-ac3e-4889-bd89-75f82e2ad89c-0F0-141753097.stacktrace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3547782377"/>
                  </a:ext>
                </a:extLst>
              </a:tr>
              <a:tr h="2114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/data/user/0/</a:t>
                      </a:r>
                      <a:r>
                        <a:rPr lang="en-US" sz="1000" u="none" strike="noStrike" dirty="0" err="1">
                          <a:effectLst/>
                        </a:rPr>
                        <a:t>com.hmvoice.friendsms</a:t>
                      </a:r>
                      <a:r>
                        <a:rPr lang="en-US" sz="1000" u="none" strike="noStrike" dirty="0">
                          <a:effectLst/>
                        </a:rPr>
                        <a:t>/</a:t>
                      </a:r>
                      <a:r>
                        <a:rPr lang="en-US" sz="1000" u="none" strike="noStrike" dirty="0" err="1">
                          <a:effectLst/>
                        </a:rPr>
                        <a:t>shared_prefs</a:t>
                      </a:r>
                      <a:r>
                        <a:rPr lang="en-US" sz="1000" u="none" strike="noStrike" dirty="0">
                          <a:effectLst/>
                        </a:rPr>
                        <a:t>/acra_criticaldata_store.xml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286464207"/>
                  </a:ext>
                </a:extLst>
              </a:tr>
              <a:tr h="2114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/data/user/0/</a:t>
                      </a:r>
                      <a:r>
                        <a:rPr lang="en-US" sz="1000" u="none" strike="noStrike" dirty="0" err="1">
                          <a:effectLst/>
                        </a:rPr>
                        <a:t>com.hmvoice.friendsms</a:t>
                      </a:r>
                      <a:r>
                        <a:rPr lang="en-US" sz="1000" u="none" strike="noStrike" dirty="0">
                          <a:effectLst/>
                        </a:rPr>
                        <a:t>/</a:t>
                      </a:r>
                      <a:r>
                        <a:rPr lang="en-US" sz="1000" u="none" strike="noStrike" dirty="0" err="1">
                          <a:effectLst/>
                        </a:rPr>
                        <a:t>shared_prefs</a:t>
                      </a:r>
                      <a:r>
                        <a:rPr lang="en-US" sz="1000" u="none" strike="noStrike" dirty="0">
                          <a:effectLst/>
                        </a:rPr>
                        <a:t>/rti.mqtt.mqtt_radio_active_time.xml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1967018214"/>
                  </a:ext>
                </a:extLst>
              </a:tr>
              <a:tr h="3108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com.remindme.alram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Device_ID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File_System: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>
                          <a:effectLst/>
                        </a:rPr>
                        <a:t>/data/user/0/com.remindme.alram/files/.Fabric/</a:t>
                      </a:r>
                      <a:r>
                        <a:rPr lang="en-US" sz="1000" u="none" strike="noStrike" dirty="0" err="1">
                          <a:effectLst/>
                        </a:rPr>
                        <a:t>com.crashlytics.sdk.android.crashlytics</a:t>
                      </a:r>
                      <a:r>
                        <a:rPr lang="en-US" sz="1000" u="none" strike="noStrike" dirty="0">
                          <a:effectLst/>
                        </a:rPr>
                        <a:t>-core/5E5D55750213-0001-26F7-C9F567148EB1SessionOS.cls_temp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1780019860"/>
                  </a:ext>
                </a:extLst>
              </a:tr>
              <a:tr h="3108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com.LPlocker.lockapps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Device_ID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File_System: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/data/user/0/</a:t>
                      </a:r>
                      <a:r>
                        <a:rPr lang="en-US" sz="1000" u="none" strike="noStrike" dirty="0" err="1">
                          <a:effectLst/>
                        </a:rPr>
                        <a:t>com.LPlocker.lockapps</a:t>
                      </a:r>
                      <a:r>
                        <a:rPr lang="en-US" sz="1000" u="none" strike="noStrike" dirty="0">
                          <a:effectLst/>
                        </a:rPr>
                        <a:t>/cache/</a:t>
                      </a:r>
                      <a:r>
                        <a:rPr lang="en-US" sz="1000" u="none" strike="noStrike" dirty="0" err="1">
                          <a:effectLst/>
                        </a:rPr>
                        <a:t>image_manager_disk_cache</a:t>
                      </a:r>
                      <a:r>
                        <a:rPr lang="en-US" sz="1000" u="none" strike="noStrike" dirty="0">
                          <a:effectLst/>
                        </a:rPr>
                        <a:t>/3f02e54b32502bb549b6f2aab5ed0f6daa4c8adff3013c59223427ba3cddf5e0.0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2647338062"/>
                  </a:ext>
                </a:extLst>
              </a:tr>
              <a:tr h="173592">
                <a:tc rowSpan="12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com.file.recovefiles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Timestamp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/data/data/</a:t>
                      </a:r>
                      <a:r>
                        <a:rPr lang="en-US" sz="1000" u="none" strike="noStrike" dirty="0" err="1">
                          <a:effectLst/>
                        </a:rPr>
                        <a:t>com.file.recovefiles</a:t>
                      </a:r>
                      <a:r>
                        <a:rPr lang="en-US" sz="1000" u="none" strike="noStrike" dirty="0">
                          <a:effectLst/>
                        </a:rPr>
                        <a:t>/</a:t>
                      </a:r>
                      <a:r>
                        <a:rPr lang="en-US" sz="1000" u="none" strike="noStrike" dirty="0" err="1">
                          <a:effectLst/>
                        </a:rPr>
                        <a:t>shared_prefs</a:t>
                      </a:r>
                      <a:r>
                        <a:rPr lang="en-US" sz="1000" u="none" strike="noStrike" dirty="0">
                          <a:effectLst/>
                        </a:rPr>
                        <a:t>/.xml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576727048"/>
                  </a:ext>
                </a:extLst>
              </a:tr>
              <a:tr h="462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>
                          <a:effectLst/>
                        </a:rPr>
                        <a:t>Network_System: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journeys?lang=&amp;from=Business+Schools+In+New+York,+West+23rd+Street,+New+York,+NY/&amp;to=Babylon,+NY&amp;searchType=&amp;dateTime=04/22/20_15:24:16+00:00&amp;sequence=&amp;byTrain=&amp;byBus=&amp;bySubway=&amp;byTram=&amp;byFerry=&amp;interchangeTime=&amp;planWithAccessibility=&amp;before=&amp;after=&amp;realtime=tru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2482587350"/>
                  </a:ext>
                </a:extLst>
              </a:tr>
              <a:tr h="310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journeys?lang=&amp;from=&amp;to=&amp;searchType=&amp;dateTime=&lt;timestamp&gt;&amp;sequence=&amp;byTrain=&amp;byBus=&amp;bySubway=&amp;byTram=&amp;byFerry=&amp;interchangeTime=&amp;planWithAccessibility=&amp;before=&amp;after=&amp;realtime=tru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1188698259"/>
                  </a:ext>
                </a:extLst>
              </a:tr>
              <a:tr h="173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>
                          <a:effectLst/>
                        </a:rPr>
                        <a:t>Unclassified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(Body)"/>
                      </a:endParaRPr>
                    </a:p>
                  </a:txBody>
                  <a:tcPr marL="3991" marR="3991" marT="3991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":"https://com.file.recovefiles/0.1/accounts/register?lang=nl-NL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1001826143"/>
                  </a:ext>
                </a:extLst>
              </a:tr>
              <a:tr h="173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":"https://com.file.recovefiles/0.1/accounts/login?lang=nl-NL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3218097268"/>
                  </a:ext>
                </a:extLst>
              </a:tr>
              <a:tr h="310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":https://maps.googleapis.com/maps/</a:t>
                      </a:r>
                      <a:r>
                        <a:rPr lang="en-US" sz="1000" u="none" strike="noStrike" dirty="0" err="1">
                          <a:effectLst/>
                        </a:rPr>
                        <a:t>api</a:t>
                      </a:r>
                      <a:r>
                        <a:rPr lang="en-US" sz="1000" u="none" strike="noStrike" dirty="0">
                          <a:effectLst/>
                        </a:rPr>
                        <a:t>/directions/</a:t>
                      </a:r>
                      <a:r>
                        <a:rPr lang="en-US" sz="1000" u="none" strike="noStrike" dirty="0" err="1">
                          <a:effectLst/>
                        </a:rPr>
                        <a:t>json?origin</a:t>
                      </a:r>
                      <a:r>
                        <a:rPr lang="en-US" sz="1000" u="none" strike="noStrike" dirty="0">
                          <a:effectLst/>
                        </a:rPr>
                        <a:t>=,&amp;destination=,&amp;key=AIzaSyBa4hEf62cOuu10td_crNhaVHElHgF0M40&amp;sensor=</a:t>
                      </a:r>
                      <a:r>
                        <a:rPr lang="en-US" sz="1000" u="none" strike="noStrike" dirty="0" err="1">
                          <a:effectLst/>
                        </a:rPr>
                        <a:t>false&amp;mode</a:t>
                      </a:r>
                      <a:r>
                        <a:rPr lang="en-US" sz="1000" u="none" strike="noStrike" dirty="0">
                          <a:effectLst/>
                        </a:rPr>
                        <a:t>=walking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1766343275"/>
                  </a:ext>
                </a:extLst>
              </a:tr>
              <a:tr h="173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":"https://com.file.recovefiles/0.1/stopinfo//nl-NL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2292655354"/>
                  </a:ext>
                </a:extLst>
              </a:tr>
              <a:tr h="1657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":"https://com.file.recovefiles/0.1/sessions//used-locations?lang=nl-NL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991" marR="3991" marT="3991" marB="0" anchor="ctr"/>
                </a:tc>
                <a:extLst>
                  <a:ext uri="{0D108BD9-81ED-4DB2-BD59-A6C34878D82A}">
                    <a16:rowId xmlns:a16="http://schemas.microsoft.com/office/drawing/2014/main" val="3956702315"/>
                  </a:ext>
                </a:extLst>
              </a:tr>
              <a:tr h="173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":"https://com.file.recovefiles/0.1/status?lang=nl-NL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4148714140"/>
                  </a:ext>
                </a:extLst>
              </a:tr>
              <a:tr h="173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":"https://com.file.recovefiles&amp;after=4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2560714063"/>
                  </a:ext>
                </a:extLst>
              </a:tr>
              <a:tr h="173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":"https://com.file.recovefiles&amp;before=4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3373472323"/>
                  </a:ext>
                </a:extLst>
              </a:tr>
              <a:tr h="1735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url</a:t>
                      </a:r>
                      <a:r>
                        <a:rPr lang="en-US" sz="1000" u="none" strike="noStrike" dirty="0">
                          <a:effectLst/>
                        </a:rPr>
                        <a:t>":"https://com.file.recovefiles/0.1/locations//departure-times?lang=nl-NL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991" marR="3991" marT="3991" marB="0" anchor="b"/>
                </a:tc>
                <a:extLst>
                  <a:ext uri="{0D108BD9-81ED-4DB2-BD59-A6C34878D82A}">
                    <a16:rowId xmlns:a16="http://schemas.microsoft.com/office/drawing/2014/main" val="1114103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888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9BE63-0BAA-FF4F-926A-2B1D6CDFD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Summary and Future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66866-DDE0-6346-9280-DED0F8048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51049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Automated Android Malware vetting tools to discover all the malicious behaviors and retrieve potential forensic artifacts of Android Malwares in the local storage and data sent to server.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Future Works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 Malware collection of Joker family.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/>
              <a:t>Establish a dictionary-like Android malware database that includes malware themselves (malicious code and variant) with all the detected IP addresses, URLs as well as other types of evidence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453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6FD90-2778-4D0F-B805-42690E5A4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F2EBA-5B50-4750-AC3E-2CA0A99CD3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Acknowledgements 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000" dirty="0"/>
              <a:t>This work was partially funded by the Center for Statistics and Applications in Forensic Evidence (CSAFE) through Cooperative Agreement #70NANB15H176 between NIST and Iowa State University, which includes activities carried out at Carnegie Mellon University, University of California Irvine, University of Virginia, Duke University, and West Virginia University.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Technical Contact: Chen Shi, </a:t>
            </a:r>
            <a:r>
              <a:rPr lang="en-US" sz="2000" dirty="0" err="1"/>
              <a:t>Ph.D</a:t>
            </a:r>
            <a:r>
              <a:rPr lang="en-US" sz="2000" dirty="0"/>
              <a:t> Student, </a:t>
            </a:r>
            <a:r>
              <a:rPr lang="en-US" sz="2000" dirty="0">
                <a:hlinkClick r:id="rId2"/>
              </a:rPr>
              <a:t>cshi@iastate.edu</a:t>
            </a:r>
            <a:r>
              <a:rPr lang="en-US" sz="2000" dirty="0"/>
              <a:t>;</a:t>
            </a:r>
          </a:p>
          <a:p>
            <a:pPr marL="0" indent="0">
              <a:buNone/>
            </a:pPr>
            <a:r>
              <a:rPr lang="en-US" sz="2000" dirty="0"/>
              <a:t>		  Yong Guan, Professor, Department of Electrical and Computer Engineering, Iowa 		  	State University, (515) 294-8378, </a:t>
            </a:r>
            <a:r>
              <a:rPr lang="en-US" sz="2000" dirty="0">
                <a:hlinkClick r:id="rId3"/>
              </a:rPr>
              <a:t>guan@iastate.edu</a:t>
            </a:r>
            <a:r>
              <a:rPr lang="en-US" sz="2000" dirty="0"/>
              <a:t>, 			  			</a:t>
            </a:r>
            <a:r>
              <a:rPr lang="en-US" sz="2000" dirty="0">
                <a:hlinkClick r:id="rId4"/>
              </a:rPr>
              <a:t>http://www.eng.iastate.edu/~guan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09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A3D7D-6FFC-D84C-8D2A-18FFBB52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217" y="40156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Joker is no joke!</a:t>
            </a:r>
          </a:p>
        </p:txBody>
      </p:sp>
      <p:pic>
        <p:nvPicPr>
          <p:cNvPr id="8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3C966341-CA4C-41D5-862F-E8D5575F1C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"/>
          <a:stretch/>
        </p:blipFill>
        <p:spPr>
          <a:xfrm>
            <a:off x="8078837" y="558839"/>
            <a:ext cx="3037853" cy="2672563"/>
          </a:xfrm>
        </p:spPr>
      </p:pic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1B624D5-AE0C-4276-A96E-C2F425E93A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047" y="3565200"/>
            <a:ext cx="2733431" cy="27782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88EDF3-2835-4E83-92E0-C7EE3D01225F}"/>
              </a:ext>
            </a:extLst>
          </p:cNvPr>
          <p:cNvSpPr txBox="1"/>
          <p:nvPr/>
        </p:nvSpPr>
        <p:spPr>
          <a:xfrm>
            <a:off x="6814171" y="3231402"/>
            <a:ext cx="546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Screenshot from </a:t>
            </a:r>
            <a:r>
              <a:rPr lang="en-US" dirty="0">
                <a:hlinkClick r:id="rId5"/>
              </a:rPr>
              <a:t>https://arstechnica.com/</a:t>
            </a:r>
            <a:r>
              <a:rPr lang="en-US" dirty="0"/>
              <a:t> on 9/28/2020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53F16C-6039-45D1-9AE8-463A1DF2A077}"/>
              </a:ext>
            </a:extLst>
          </p:cNvPr>
          <p:cNvSpPr txBox="1"/>
          <p:nvPr/>
        </p:nvSpPr>
        <p:spPr>
          <a:xfrm>
            <a:off x="7003528" y="6343442"/>
            <a:ext cx="5188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Screenshot from </a:t>
            </a:r>
            <a:r>
              <a:rPr lang="en-US" dirty="0">
                <a:hlinkClick r:id="rId6"/>
              </a:rPr>
              <a:t>https://medium.com/</a:t>
            </a:r>
            <a:r>
              <a:rPr lang="en-US" dirty="0"/>
              <a:t> on 9/19/2019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74F00F-F208-44C5-A518-B1DB35AF6AAA}"/>
              </a:ext>
            </a:extLst>
          </p:cNvPr>
          <p:cNvSpPr txBox="1"/>
          <p:nvPr/>
        </p:nvSpPr>
        <p:spPr>
          <a:xfrm>
            <a:off x="338641" y="1080463"/>
            <a:ext cx="725705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0" dirty="0">
                <a:solidFill>
                  <a:srgbClr val="2077BA"/>
                </a:solidFill>
                <a:effectLst/>
              </a:rPr>
              <a:t>Google removes 17,000 Android apps designed </a:t>
            </a:r>
          </a:p>
          <a:p>
            <a:r>
              <a:rPr lang="en-US" sz="2800" b="1" i="0" dirty="0">
                <a:solidFill>
                  <a:srgbClr val="2077BA"/>
                </a:solidFill>
                <a:effectLst/>
              </a:rPr>
              <a:t>to deploy Joker malware</a:t>
            </a:r>
          </a:p>
          <a:p>
            <a:endParaRPr lang="en-US" sz="1600" b="0" i="0" dirty="0">
              <a:solidFill>
                <a:srgbClr val="2077BA"/>
              </a:solidFill>
              <a:effectLst/>
            </a:endParaRPr>
          </a:p>
          <a:p>
            <a:pPr algn="l"/>
            <a:r>
              <a:rPr lang="en-US" sz="1600" b="0" i="0" dirty="0">
                <a:solidFill>
                  <a:srgbClr val="0E0618"/>
                </a:solidFill>
                <a:effectLst/>
              </a:rPr>
              <a:t>The apps included the following: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All Good PDF Scanner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Mint Leaf Message-Your Private Message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Unique Keyboard - Fancy Fonts &amp; Free Emoticons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Tangram App Lock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Direct Messenger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Private SMS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One Sentence Translator - Multifunctional Translator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Style Photo Collage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Meticulous Scanner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Desire Translate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Talent Photo Editor - Blur focus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Care Message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Part Message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Paper Doc Scanner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Blue Scanner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Hummingbird PDF Converter - Photo to PDF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0E0618"/>
                </a:solidFill>
                <a:effectLst/>
              </a:rPr>
              <a:t>All Good PDF Scanner</a:t>
            </a:r>
          </a:p>
        </p:txBody>
      </p:sp>
    </p:spTree>
    <p:extLst>
      <p:ext uri="{BB962C8B-B14F-4D97-AF65-F5344CB8AC3E}">
        <p14:creationId xmlns:p14="http://schemas.microsoft.com/office/powerpoint/2010/main" val="348695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C078-3E0B-40D3-8BCE-F0693F97C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452"/>
            <a:ext cx="10515600" cy="1325563"/>
          </a:xfrm>
        </p:spPr>
        <p:txBody>
          <a:bodyPr/>
          <a:lstStyle/>
          <a:p>
            <a:r>
              <a:rPr lang="en-US" b="1" dirty="0"/>
              <a:t>Android Malware - Joker Family</a:t>
            </a: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1C39D50-A55B-41CA-B325-4BB3C63E2D36}"/>
              </a:ext>
            </a:extLst>
          </p:cNvPr>
          <p:cNvGrpSpPr/>
          <p:nvPr/>
        </p:nvGrpSpPr>
        <p:grpSpPr>
          <a:xfrm>
            <a:off x="6021418" y="1614791"/>
            <a:ext cx="4808126" cy="4671780"/>
            <a:chOff x="6021418" y="1614791"/>
            <a:chExt cx="4808126" cy="467178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EB007DA-7B6D-4445-AA0E-0FA8D8F3B15A}"/>
                </a:ext>
              </a:extLst>
            </p:cNvPr>
            <p:cNvGrpSpPr/>
            <p:nvPr/>
          </p:nvGrpSpPr>
          <p:grpSpPr>
            <a:xfrm>
              <a:off x="6021418" y="1614791"/>
              <a:ext cx="4808126" cy="4671780"/>
              <a:chOff x="6021418" y="1614791"/>
              <a:chExt cx="4808126" cy="467178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5DBE42C-C7ED-42FF-87C6-D168C9F794EA}"/>
                  </a:ext>
                </a:extLst>
              </p:cNvPr>
              <p:cNvGrpSpPr/>
              <p:nvPr/>
            </p:nvGrpSpPr>
            <p:grpSpPr>
              <a:xfrm>
                <a:off x="6021418" y="1614791"/>
                <a:ext cx="4808126" cy="4478910"/>
                <a:chOff x="6021418" y="1614791"/>
                <a:chExt cx="4808126" cy="4478910"/>
              </a:xfrm>
            </p:grpSpPr>
            <p:pic>
              <p:nvPicPr>
                <p:cNvPr id="7" name="Picture 6" descr="Background pattern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4F0BAA79-F6A6-4947-816C-E20D47F9B0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08" t="6302" b="1857"/>
                <a:stretch/>
              </p:blipFill>
              <p:spPr>
                <a:xfrm>
                  <a:off x="6021420" y="1614791"/>
                  <a:ext cx="4808123" cy="4478910"/>
                </a:xfrm>
                <a:prstGeom prst="rect">
                  <a:avLst/>
                </a:prstGeom>
              </p:spPr>
            </p:pic>
            <p:pic>
              <p:nvPicPr>
                <p:cNvPr id="9" name="Picture 8" descr="Background pattern&#10;&#10;Description automatically generated">
                  <a:extLst>
                    <a:ext uri="{FF2B5EF4-FFF2-40B4-BE49-F238E27FC236}">
                      <a16:creationId xmlns:a16="http://schemas.microsoft.com/office/drawing/2014/main" id="{C63E82FC-2F4D-49B4-A24C-8082663542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617"/>
                <a:stretch/>
              </p:blipFill>
              <p:spPr>
                <a:xfrm>
                  <a:off x="6021418" y="4188435"/>
                  <a:ext cx="1683927" cy="1905266"/>
                </a:xfrm>
                <a:prstGeom prst="rect">
                  <a:avLst/>
                </a:prstGeom>
              </p:spPr>
            </p:pic>
            <p:pic>
              <p:nvPicPr>
                <p:cNvPr id="10" name="Picture 9" descr="Background pattern&#10;&#10;Description automatically generated">
                  <a:extLst>
                    <a:ext uri="{FF2B5EF4-FFF2-40B4-BE49-F238E27FC236}">
                      <a16:creationId xmlns:a16="http://schemas.microsoft.com/office/drawing/2014/main" id="{3BCEA84D-872A-45BF-9FD6-8F86EFEE25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5038" b="1920"/>
                <a:stretch/>
              </p:blipFill>
              <p:spPr>
                <a:xfrm>
                  <a:off x="9210790" y="4225011"/>
                  <a:ext cx="1618754" cy="1868690"/>
                </a:xfrm>
                <a:prstGeom prst="rect">
                  <a:avLst/>
                </a:prstGeom>
              </p:spPr>
            </p:pic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91EF182-652D-47C0-B787-F5FCE914531B}"/>
                  </a:ext>
                </a:extLst>
              </p:cNvPr>
              <p:cNvSpPr txBox="1"/>
              <p:nvPr/>
            </p:nvSpPr>
            <p:spPr>
              <a:xfrm>
                <a:off x="6070512" y="5909035"/>
                <a:ext cx="12319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Contact list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DCBF0A1-FA34-4262-B655-2B094CE4D79D}"/>
                  </a:ext>
                </a:extLst>
              </p:cNvPr>
              <p:cNvSpPr txBox="1"/>
              <p:nvPr/>
            </p:nvSpPr>
            <p:spPr>
              <a:xfrm>
                <a:off x="7810128" y="5917239"/>
                <a:ext cx="11402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IP address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57325B2-20CE-43E2-9142-B9631F78D157}"/>
                  </a:ext>
                </a:extLst>
              </p:cNvPr>
              <p:cNvSpPr txBox="1"/>
              <p:nvPr/>
            </p:nvSpPr>
            <p:spPr>
              <a:xfrm>
                <a:off x="9398896" y="5909035"/>
                <a:ext cx="14306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Text message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E7EB08-E944-4BCA-8DB8-5EF00B69542B}"/>
                </a:ext>
              </a:extLst>
            </p:cNvPr>
            <p:cNvSpPr txBox="1"/>
            <p:nvPr/>
          </p:nvSpPr>
          <p:spPr>
            <a:xfrm>
              <a:off x="7762254" y="2548360"/>
              <a:ext cx="13264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Joker Server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03A2EC4-C1BD-40C8-A11B-D1D25721DC25}"/>
              </a:ext>
            </a:extLst>
          </p:cNvPr>
          <p:cNvGrpSpPr/>
          <p:nvPr/>
        </p:nvGrpSpPr>
        <p:grpSpPr>
          <a:xfrm>
            <a:off x="1090315" y="1614791"/>
            <a:ext cx="3781953" cy="4596189"/>
            <a:chOff x="1090315" y="1614791"/>
            <a:chExt cx="3781953" cy="4596189"/>
          </a:xfrm>
        </p:grpSpPr>
        <p:pic>
          <p:nvPicPr>
            <p:cNvPr id="18" name="Picture 17" descr="Icon&#10;&#10;Description automatically generated">
              <a:extLst>
                <a:ext uri="{FF2B5EF4-FFF2-40B4-BE49-F238E27FC236}">
                  <a16:creationId xmlns:a16="http://schemas.microsoft.com/office/drawing/2014/main" id="{CE7CABDA-C3B8-4F29-A749-88A3341A1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0315" y="1614791"/>
              <a:ext cx="3781953" cy="430590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CC5135B-020C-449E-A8D2-6BB9C3D62F19}"/>
                </a:ext>
              </a:extLst>
            </p:cNvPr>
            <p:cNvSpPr txBox="1"/>
            <p:nvPr/>
          </p:nvSpPr>
          <p:spPr>
            <a:xfrm>
              <a:off x="2319077" y="5841648"/>
              <a:ext cx="1219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WAP Fraud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47CD80D-87F4-4E94-B61A-35235D260F9D}"/>
              </a:ext>
            </a:extLst>
          </p:cNvPr>
          <p:cNvGrpSpPr/>
          <p:nvPr/>
        </p:nvGrpSpPr>
        <p:grpSpPr>
          <a:xfrm>
            <a:off x="1260051" y="1210334"/>
            <a:ext cx="9620921" cy="4950382"/>
            <a:chOff x="1480764" y="1262073"/>
            <a:chExt cx="9620921" cy="495038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6BAF09C-3582-42AD-837A-8B4F48D8BBDD}"/>
                </a:ext>
              </a:extLst>
            </p:cNvPr>
            <p:cNvGrpSpPr/>
            <p:nvPr/>
          </p:nvGrpSpPr>
          <p:grpSpPr>
            <a:xfrm>
              <a:off x="1480764" y="1262073"/>
              <a:ext cx="9620921" cy="4637920"/>
              <a:chOff x="1480764" y="1262073"/>
              <a:chExt cx="9620921" cy="4637920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3FCC21DC-5A39-4B9B-ACC1-86010729BAF2}"/>
                  </a:ext>
                </a:extLst>
              </p:cNvPr>
              <p:cNvGrpSpPr/>
              <p:nvPr/>
            </p:nvGrpSpPr>
            <p:grpSpPr>
              <a:xfrm>
                <a:off x="1480764" y="1262073"/>
                <a:ext cx="9348779" cy="4564299"/>
                <a:chOff x="1609873" y="1529402"/>
                <a:chExt cx="9348779" cy="4564299"/>
              </a:xfrm>
            </p:grpSpPr>
            <p:pic>
              <p:nvPicPr>
                <p:cNvPr id="13" name="Picture 12" descr="Graphical user interface, application, chat or text message&#10;&#10;Description automatically generated">
                  <a:extLst>
                    <a:ext uri="{FF2B5EF4-FFF2-40B4-BE49-F238E27FC236}">
                      <a16:creationId xmlns:a16="http://schemas.microsoft.com/office/drawing/2014/main" id="{F39987B5-1632-4391-897B-ECB3CA1B4F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09873" y="1529402"/>
                  <a:ext cx="3514510" cy="4564299"/>
                </a:xfrm>
                <a:prstGeom prst="rect">
                  <a:avLst/>
                </a:prstGeom>
              </p:spPr>
            </p:pic>
            <p:pic>
              <p:nvPicPr>
                <p:cNvPr id="26" name="Picture 25" descr="A picture containing text, linedrawing&#10;&#10;Description automatically generated">
                  <a:extLst>
                    <a:ext uri="{FF2B5EF4-FFF2-40B4-BE49-F238E27FC236}">
                      <a16:creationId xmlns:a16="http://schemas.microsoft.com/office/drawing/2014/main" id="{72C8CFE6-339F-4B39-B0C1-A423811B5A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006715" y="2510137"/>
                  <a:ext cx="4951937" cy="3222875"/>
                </a:xfrm>
                <a:prstGeom prst="rect">
                  <a:avLst/>
                </a:prstGeom>
              </p:spPr>
            </p:pic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58692CD-5556-40D9-998B-D9169F782D43}"/>
                  </a:ext>
                </a:extLst>
              </p:cNvPr>
              <p:cNvSpPr txBox="1"/>
              <p:nvPr/>
            </p:nvSpPr>
            <p:spPr>
              <a:xfrm>
                <a:off x="5745795" y="5530661"/>
                <a:ext cx="53558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i="0" dirty="0">
                    <a:effectLst/>
                    <a:latin typeface="Poppins"/>
                  </a:rPr>
                  <a:t>Subscriptions could cost hundreds of dollars per month</a:t>
                </a:r>
                <a:endParaRPr lang="en-US" dirty="0"/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533A2FE-A630-4811-AE75-C55578BDC24F}"/>
                </a:ext>
              </a:extLst>
            </p:cNvPr>
            <p:cNvSpPr txBox="1"/>
            <p:nvPr/>
          </p:nvSpPr>
          <p:spPr>
            <a:xfrm>
              <a:off x="2306321" y="5843123"/>
              <a:ext cx="1181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SMS Fraud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351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1A0A-A5A5-441D-A16E-DB58F695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757" y="133448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Joker Malware staying active</a:t>
            </a:r>
          </a:p>
        </p:txBody>
      </p:sp>
      <p:pic>
        <p:nvPicPr>
          <p:cNvPr id="8" name="Content Placeholder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AF5C8C5-D0FF-45BB-853B-2A9AA5477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416" y="1330184"/>
            <a:ext cx="3391321" cy="5161202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A18FA6-F078-42F0-A373-85CDCD2DEF2B}"/>
              </a:ext>
            </a:extLst>
          </p:cNvPr>
          <p:cNvSpPr txBox="1"/>
          <p:nvPr/>
        </p:nvSpPr>
        <p:spPr>
          <a:xfrm>
            <a:off x="3216060" y="1650396"/>
            <a:ext cx="132296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" panose="020B0604020202020204" pitchFamily="34" charset="0"/>
                <a:cs typeface="Aharoni" panose="02010803020104030203" pitchFamily="2" charset="-79"/>
              </a:rPr>
              <a:t>2017 first discovered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 Nova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562872-00BC-441E-9671-36C50E09DCDC}"/>
              </a:ext>
            </a:extLst>
          </p:cNvPr>
          <p:cNvSpPr txBox="1"/>
          <p:nvPr/>
        </p:nvSpPr>
        <p:spPr>
          <a:xfrm>
            <a:off x="3186590" y="2075057"/>
            <a:ext cx="13229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" panose="020B0604020202020204" pitchFamily="34" charset="0"/>
                <a:cs typeface="Aharoni" panose="02010803020104030203" pitchFamily="2" charset="-79"/>
              </a:rPr>
              <a:t>2018 Sep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 Nova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D1190E-0FBF-4EAF-A8DC-79187E11F542}"/>
              </a:ext>
            </a:extLst>
          </p:cNvPr>
          <p:cNvSpPr txBox="1"/>
          <p:nvPr/>
        </p:nvSpPr>
        <p:spPr>
          <a:xfrm>
            <a:off x="3216060" y="3437933"/>
            <a:ext cx="13229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" panose="020B0604020202020204" pitchFamily="34" charset="0"/>
                <a:cs typeface="Aharoni" panose="02010803020104030203" pitchFamily="2" charset="-79"/>
              </a:rPr>
              <a:t>2019 Jul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 Nova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660733-ADA4-4CD4-A01B-B2339DBF0EA5}"/>
              </a:ext>
            </a:extLst>
          </p:cNvPr>
          <p:cNvSpPr txBox="1"/>
          <p:nvPr/>
        </p:nvSpPr>
        <p:spPr>
          <a:xfrm>
            <a:off x="2887868" y="5367973"/>
            <a:ext cx="13229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" panose="020B0604020202020204" pitchFamily="34" charset="0"/>
                <a:cs typeface="Aharoni" panose="02010803020104030203" pitchFamily="2" charset="-79"/>
              </a:rPr>
              <a:t>2020 Oct - Dec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 Nova" panose="020B0604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DBFFFB-899F-4C46-8756-CF137587B176}"/>
              </a:ext>
            </a:extLst>
          </p:cNvPr>
          <p:cNvSpPr txBox="1"/>
          <p:nvPr/>
        </p:nvSpPr>
        <p:spPr>
          <a:xfrm>
            <a:off x="3150014" y="4518369"/>
            <a:ext cx="13229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ova" panose="020B0604020202020204" pitchFamily="34" charset="0"/>
                <a:cs typeface="Aharoni" panose="02010803020104030203" pitchFamily="2" charset="-79"/>
              </a:rPr>
              <a:t>2019 Aug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 Nova" panose="020B0604020202020204" pitchFamily="34" charset="0"/>
              <a:cs typeface="Aharoni" panose="02010803020104030203" pitchFamily="2" charset="-79"/>
            </a:endParaRPr>
          </a:p>
        </p:txBody>
      </p:sp>
      <p:pic>
        <p:nvPicPr>
          <p:cNvPr id="15" name="Picture 14" descr="Graphical user interface&#10;&#10;Description automatically generated">
            <a:extLst>
              <a:ext uri="{FF2B5EF4-FFF2-40B4-BE49-F238E27FC236}">
                <a16:creationId xmlns:a16="http://schemas.microsoft.com/office/drawing/2014/main" id="{4FF5DE32-9121-463D-B83E-A295BD34D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640" y="2994023"/>
            <a:ext cx="5090807" cy="1487622"/>
          </a:xfrm>
          <a:prstGeom prst="rect">
            <a:avLst/>
          </a:prstGeom>
        </p:spPr>
      </p:pic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85EC450-06F0-48BC-8781-8E7E71E799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88" y="1405494"/>
            <a:ext cx="2324424" cy="2343477"/>
          </a:xfrm>
          <a:prstGeom prst="rect">
            <a:avLst/>
          </a:prstGeom>
        </p:spPr>
      </p:pic>
      <p:pic>
        <p:nvPicPr>
          <p:cNvPr id="19" name="Picture 1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1CCAC4F-1604-48D1-B96A-4941A3FFCB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076" y="1394536"/>
            <a:ext cx="2372056" cy="2324424"/>
          </a:xfrm>
          <a:prstGeom prst="rect">
            <a:avLst/>
          </a:prstGeom>
        </p:spPr>
      </p:pic>
      <p:pic>
        <p:nvPicPr>
          <p:cNvPr id="27" name="Picture 2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56B057D-45BA-47E2-A901-7957873BAB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448" y="1367389"/>
            <a:ext cx="2295845" cy="2381582"/>
          </a:xfrm>
          <a:prstGeom prst="rect">
            <a:avLst/>
          </a:prstGeom>
        </p:spPr>
      </p:pic>
      <p:pic>
        <p:nvPicPr>
          <p:cNvPr id="21" name="Picture 2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4629D7F-3581-4C4B-ABCD-69539F62A7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053" y="4126816"/>
            <a:ext cx="2486372" cy="2276793"/>
          </a:xfrm>
          <a:prstGeom prst="rect">
            <a:avLst/>
          </a:prstGeom>
        </p:spPr>
      </p:pic>
      <p:pic>
        <p:nvPicPr>
          <p:cNvPr id="23" name="Picture 2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839CDE88-E46A-4F23-BF61-812ABBE777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172" y="4136342"/>
            <a:ext cx="2972215" cy="2257740"/>
          </a:xfrm>
          <a:prstGeom prst="rect">
            <a:avLst/>
          </a:prstGeom>
        </p:spPr>
      </p:pic>
      <p:pic>
        <p:nvPicPr>
          <p:cNvPr id="25" name="Picture 24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7AE2A636-B694-4BA0-88E9-1F948E57684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448" y="3976836"/>
            <a:ext cx="2419688" cy="23148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5618FC-D0B4-4475-B19E-9BAC1643C175}"/>
              </a:ext>
            </a:extLst>
          </p:cNvPr>
          <p:cNvSpPr txBox="1"/>
          <p:nvPr/>
        </p:nvSpPr>
        <p:spPr>
          <a:xfrm>
            <a:off x="1410423" y="6521167"/>
            <a:ext cx="3117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Development of Joker Malware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84F96C-FDFA-4195-A5D0-46267024A804}"/>
              </a:ext>
            </a:extLst>
          </p:cNvPr>
          <p:cNvSpPr txBox="1"/>
          <p:nvPr/>
        </p:nvSpPr>
        <p:spPr>
          <a:xfrm>
            <a:off x="7389762" y="6364191"/>
            <a:ext cx="292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Some examples of Joker apps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84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40FB5-5590-49D4-A907-DE54F865F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When you are using the Joker apps</a:t>
            </a:r>
          </a:p>
        </p:txBody>
      </p:sp>
      <p:pic>
        <p:nvPicPr>
          <p:cNvPr id="4" name="Screen Recording 2021-01-21 at 4.55.24 PM">
            <a:hlinkClick r:id="" action="ppaction://media"/>
            <a:extLst>
              <a:ext uri="{FF2B5EF4-FFF2-40B4-BE49-F238E27FC236}">
                <a16:creationId xmlns:a16="http://schemas.microsoft.com/office/drawing/2014/main" id="{0CA124EC-8B34-4C96-AD0D-C8877DBDE26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69337" y="1941946"/>
            <a:ext cx="2684463" cy="4351338"/>
          </a:xfrm>
        </p:spPr>
      </p:pic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2AA65E53-4F85-4905-AB86-3B47352842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44" y="1941946"/>
            <a:ext cx="7620000" cy="42862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2EEAEC5-464B-4639-AFD6-A6020AEECEF5}"/>
              </a:ext>
            </a:extLst>
          </p:cNvPr>
          <p:cNvSpPr txBox="1"/>
          <p:nvPr/>
        </p:nvSpPr>
        <p:spPr>
          <a:xfrm>
            <a:off x="1838325" y="4117615"/>
            <a:ext cx="1303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Joker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372E00-A73C-4FEA-BC62-3964117058CF}"/>
              </a:ext>
            </a:extLst>
          </p:cNvPr>
          <p:cNvSpPr txBox="1"/>
          <p:nvPr/>
        </p:nvSpPr>
        <p:spPr>
          <a:xfrm>
            <a:off x="8600601" y="6359876"/>
            <a:ext cx="299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Screen-recording of Joker App</a:t>
            </a:r>
          </a:p>
        </p:txBody>
      </p:sp>
      <p:pic>
        <p:nvPicPr>
          <p:cNvPr id="7" name="Picture 6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E7776765-576F-464E-A5DF-A3DD7AEA4F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49" y="1586387"/>
            <a:ext cx="7134226" cy="481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45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4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3864-8104-4BDA-BCDA-6AC3D4945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16343" cy="1325563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Investigation</a:t>
            </a:r>
            <a:r>
              <a:rPr lang="en-US" b="1" dirty="0"/>
              <a:t>: Collection of Joker Malware </a:t>
            </a:r>
          </a:p>
        </p:txBody>
      </p:sp>
      <p:pic>
        <p:nvPicPr>
          <p:cNvPr id="1026" name="Picture 2" descr="Image for post">
            <a:extLst>
              <a:ext uri="{FF2B5EF4-FFF2-40B4-BE49-F238E27FC236}">
                <a16:creationId xmlns:a16="http://schemas.microsoft.com/office/drawing/2014/main" id="{12A9C65F-9A75-428E-89B8-073A3555E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5090"/>
            <a:ext cx="6397956" cy="338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92E2FA-7DB0-437B-8EF9-F8980857978D}"/>
              </a:ext>
            </a:extLst>
          </p:cNvPr>
          <p:cNvSpPr txBox="1"/>
          <p:nvPr/>
        </p:nvSpPr>
        <p:spPr>
          <a:xfrm>
            <a:off x="7502624" y="1443841"/>
            <a:ext cx="44770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92929"/>
                </a:solidFill>
                <a:latin typeface="charter"/>
              </a:rPr>
              <a:t>We have collected 12 different variants from 46 infected apps with 472,000+ installs in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292929"/>
              </a:solidFill>
              <a:latin typeface="charte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92929"/>
                </a:solidFill>
                <a:latin typeface="charter"/>
              </a:rPr>
              <a:t>From the Mobile Country Codes, we have discovered the joker apps targeted on 37 countries.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50D2DD-2AF4-477B-83E8-A070D4F396B6}"/>
              </a:ext>
            </a:extLst>
          </p:cNvPr>
          <p:cNvSpPr txBox="1"/>
          <p:nvPr/>
        </p:nvSpPr>
        <p:spPr>
          <a:xfrm>
            <a:off x="967459" y="5414159"/>
            <a:ext cx="61302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https://medium.com/csis-techblog/analysis-of-joker-a-spy-premium-subscription-bot-on-googleplay-9ad24f04445</a:t>
            </a:r>
          </a:p>
        </p:txBody>
      </p:sp>
    </p:spTree>
    <p:extLst>
      <p:ext uri="{BB962C8B-B14F-4D97-AF65-F5344CB8AC3E}">
        <p14:creationId xmlns:p14="http://schemas.microsoft.com/office/powerpoint/2010/main" val="3583935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1B89F-7DCD-4685-8D44-FE43DD548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NIST-CSAFE: The Development of </a:t>
            </a:r>
            <a:r>
              <a:rPr lang="en-US" b="1" dirty="0" err="1"/>
              <a:t>Evihunter</a:t>
            </a:r>
            <a:r>
              <a:rPr lang="en-US" b="1" dirty="0"/>
              <a:t> &amp; Lib Analysis (2016 – present)</a:t>
            </a:r>
          </a:p>
        </p:txBody>
      </p:sp>
      <p:pic>
        <p:nvPicPr>
          <p:cNvPr id="47" name="Picture 46" descr="Graphical user interface, diagram&#10;&#10;Description automatically generated with medium confidence">
            <a:extLst>
              <a:ext uri="{FF2B5EF4-FFF2-40B4-BE49-F238E27FC236}">
                <a16:creationId xmlns:a16="http://schemas.microsoft.com/office/drawing/2014/main" id="{C9B45FB8-F067-4BDA-8617-638BD90EC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573" y="2048961"/>
            <a:ext cx="7544853" cy="4001058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3FC26B4E-B097-46A1-89FB-78F59B51C4AE}"/>
              </a:ext>
            </a:extLst>
          </p:cNvPr>
          <p:cNvGrpSpPr/>
          <p:nvPr/>
        </p:nvGrpSpPr>
        <p:grpSpPr>
          <a:xfrm>
            <a:off x="4559607" y="2306386"/>
            <a:ext cx="7277368" cy="4067115"/>
            <a:chOff x="4705350" y="1905060"/>
            <a:chExt cx="7277368" cy="406711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42DFC4E-911E-493F-AB78-62CBC6C94C48}"/>
                </a:ext>
              </a:extLst>
            </p:cNvPr>
            <p:cNvGrpSpPr/>
            <p:nvPr/>
          </p:nvGrpSpPr>
          <p:grpSpPr>
            <a:xfrm>
              <a:off x="9906268" y="1905060"/>
              <a:ext cx="2076450" cy="2253763"/>
              <a:chOff x="9906268" y="1905060"/>
              <a:chExt cx="2076450" cy="2253763"/>
            </a:xfrm>
          </p:grpSpPr>
          <p:pic>
            <p:nvPicPr>
              <p:cNvPr id="14" name="Picture 13" descr="Text&#10;&#10;Description automatically generated">
                <a:extLst>
                  <a:ext uri="{FF2B5EF4-FFF2-40B4-BE49-F238E27FC236}">
                    <a16:creationId xmlns:a16="http://schemas.microsoft.com/office/drawing/2014/main" id="{454DC53A-6A49-46C9-BFF0-15531ED249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661"/>
              <a:stretch/>
            </p:blipFill>
            <p:spPr>
              <a:xfrm>
                <a:off x="9906268" y="1905060"/>
                <a:ext cx="2076450" cy="2009715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CD6BEFD-6891-4059-8D8A-3E5168B3F44D}"/>
                  </a:ext>
                </a:extLst>
              </p:cNvPr>
              <p:cNvSpPr txBox="1"/>
              <p:nvPr/>
            </p:nvSpPr>
            <p:spPr>
              <a:xfrm>
                <a:off x="10096496" y="3789491"/>
                <a:ext cx="18862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313131"/>
                    </a:solidFill>
                    <a:latin typeface="PT Sans"/>
                  </a:rPr>
                  <a:t>Lib Analysis Tool</a:t>
                </a:r>
                <a:endParaRPr lang="en-US" dirty="0"/>
              </a:p>
            </p:txBody>
          </p: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6B1A12C-3F9A-426B-ACDF-F9F4766EC969}"/>
                </a:ext>
              </a:extLst>
            </p:cNvPr>
            <p:cNvCxnSpPr/>
            <p:nvPr/>
          </p:nvCxnSpPr>
          <p:spPr>
            <a:xfrm flipV="1">
              <a:off x="4705350" y="4724400"/>
              <a:ext cx="0" cy="12382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42DE01A-9AA3-4485-86D4-9640D2B6FB23}"/>
                </a:ext>
              </a:extLst>
            </p:cNvPr>
            <p:cNvCxnSpPr/>
            <p:nvPr/>
          </p:nvCxnSpPr>
          <p:spPr>
            <a:xfrm>
              <a:off x="4705350" y="5972175"/>
              <a:ext cx="623914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AF3D34C-8657-4D8F-8827-A550C5F9F411}"/>
                </a:ext>
              </a:extLst>
            </p:cNvPr>
            <p:cNvCxnSpPr/>
            <p:nvPr/>
          </p:nvCxnSpPr>
          <p:spPr>
            <a:xfrm flipV="1">
              <a:off x="10944493" y="4267200"/>
              <a:ext cx="0" cy="16954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B20C695-F476-4214-B568-76CD6AD4DEDF}"/>
                </a:ext>
              </a:extLst>
            </p:cNvPr>
            <p:cNvCxnSpPr/>
            <p:nvPr/>
          </p:nvCxnSpPr>
          <p:spPr>
            <a:xfrm flipH="1">
              <a:off x="8848725" y="4267200"/>
              <a:ext cx="209576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0077609-FF7F-4788-9793-E40AA6454C7F}"/>
              </a:ext>
            </a:extLst>
          </p:cNvPr>
          <p:cNvGrpSpPr/>
          <p:nvPr/>
        </p:nvGrpSpPr>
        <p:grpSpPr>
          <a:xfrm>
            <a:off x="235526" y="2123624"/>
            <a:ext cx="3143520" cy="2375238"/>
            <a:chOff x="237855" y="1557337"/>
            <a:chExt cx="3143520" cy="237523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F0E29D2-D101-4B5E-9CC0-62D9BDA924AE}"/>
                </a:ext>
              </a:extLst>
            </p:cNvPr>
            <p:cNvGrpSpPr/>
            <p:nvPr/>
          </p:nvGrpSpPr>
          <p:grpSpPr>
            <a:xfrm>
              <a:off x="237855" y="1557337"/>
              <a:ext cx="2143125" cy="2375238"/>
              <a:chOff x="237855" y="1557337"/>
              <a:chExt cx="2143125" cy="2375238"/>
            </a:xfrm>
          </p:grpSpPr>
          <p:pic>
            <p:nvPicPr>
              <p:cNvPr id="16" name="Picture 15" descr="Icon&#10;&#10;Description automatically generated">
                <a:extLst>
                  <a:ext uri="{FF2B5EF4-FFF2-40B4-BE49-F238E27FC236}">
                    <a16:creationId xmlns:a16="http://schemas.microsoft.com/office/drawing/2014/main" id="{5E3A7B9A-2E75-4E64-8969-8B47C66E71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855" y="1557337"/>
                <a:ext cx="2143125" cy="2143125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80BA4FC-342A-4AD1-AB73-BD1704613528}"/>
                  </a:ext>
                </a:extLst>
              </p:cNvPr>
              <p:cNvSpPr txBox="1"/>
              <p:nvPr/>
            </p:nvSpPr>
            <p:spPr>
              <a:xfrm>
                <a:off x="664777" y="3563243"/>
                <a:ext cx="13475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rgbClr val="313131"/>
                    </a:solidFill>
                    <a:latin typeface="PT Sans"/>
                  </a:rPr>
                  <a:t>Evihunter</a:t>
                </a:r>
                <a:endParaRPr lang="en-US" dirty="0"/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03BD55C-7C91-4B7A-B20A-5623CE1EB59B}"/>
                </a:ext>
              </a:extLst>
            </p:cNvPr>
            <p:cNvCxnSpPr/>
            <p:nvPr/>
          </p:nvCxnSpPr>
          <p:spPr>
            <a:xfrm>
              <a:off x="2380980" y="2909917"/>
              <a:ext cx="10003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67F6D18-E2D0-4687-8968-358F56249B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78960" y="2366790"/>
            <a:ext cx="1161912" cy="818871"/>
          </a:xfrm>
          <a:prstGeom prst="rect">
            <a:avLst/>
          </a:prstGeom>
        </p:spPr>
      </p:pic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A6694057-AF55-498C-B0B0-849BB9C9060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8"/>
          <a:stretch/>
        </p:blipFill>
        <p:spPr>
          <a:xfrm>
            <a:off x="4154240" y="2445696"/>
            <a:ext cx="2858342" cy="26800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D29DD0-17F7-2340-86EA-F86CA5850BDE}"/>
              </a:ext>
            </a:extLst>
          </p:cNvPr>
          <p:cNvSpPr txBox="1"/>
          <p:nvPr/>
        </p:nvSpPr>
        <p:spPr>
          <a:xfrm>
            <a:off x="194360" y="6404125"/>
            <a:ext cx="888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EviHunter</a:t>
            </a:r>
            <a:r>
              <a:rPr lang="en-US" dirty="0"/>
              <a:t> toolset – published in the proceedings of ACM CCS 2018, IEEE SADFE 2018, etc.</a:t>
            </a:r>
          </a:p>
        </p:txBody>
      </p:sp>
    </p:spTree>
    <p:extLst>
      <p:ext uri="{BB962C8B-B14F-4D97-AF65-F5344CB8AC3E}">
        <p14:creationId xmlns:p14="http://schemas.microsoft.com/office/powerpoint/2010/main" val="25598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6019 L -0.00013 0.06019 C -0.00065 0.06435 -0.00104 0.06852 -0.00169 0.07292 C -0.00208 0.0757 -0.00325 0.08125 -0.00325 0.08125 C -0.00351 0.08426 -0.00403 0.08704 -0.00403 0.08982 C -0.00403 0.11227 -0.00443 0.1081 -0.00169 0.12246 C -0.00143 0.12384 -0.0013 0.12546 -0.00091 0.12685 L 0.00065 0.13102 C 0.00091 0.13241 0.0013 0.1338 0.00143 0.13519 C 0.00248 0.14121 0.00222 0.14144 0.00313 0.14792 C 0.00339 0.15 0.00365 0.15185 0.00391 0.15371 C 0.00365 0.16134 0.00352 0.16875 0.00313 0.17639 C 0.003 0.17917 0.00248 0.18195 0.00235 0.18496 C 0.00156 0.19421 0.00091 0.20556 0.00065 0.21459 C 0.00052 0.22084 0.00065 0.22709 0.00065 0.2331 L 0.00065 0.24028 C 0.00117 0.24051 0.01042 0.24699 0.01185 0.24722 L 0.01667 0.24861 C 0.02565 0.24815 0.03477 0.24861 0.04375 0.24722 C 0.04375 0.24722 0.04974 0.24375 0.05091 0.24306 L 0.0582 0.23889 C 0.0582 0.23889 0.06289 0.23588 0.06289 0.23588 C 0.06367 0.23496 0.06445 0.2338 0.06537 0.2331 C 0.06602 0.23241 0.06693 0.23241 0.06771 0.23171 C 0.07735 0.22315 0.06432 0.23403 0.07175 0.22593 C 0.0724 0.22523 0.07331 0.225 0.07409 0.22454 C 0.07461 0.22361 0.07513 0.22269 0.07565 0.22176 C 0.07722 0.21968 0.07917 0.21852 0.08047 0.21621 C 0.08268 0.21227 0.08138 0.21366 0.08451 0.21181 C 0.08581 0.20949 0.08672 0.20764 0.08841 0.20625 C 0.0918 0.20347 0.09388 0.20324 0.09727 0.20185 C 0.10117 0.20232 0.10521 0.20232 0.10925 0.20324 C 0.11094 0.20371 0.11237 0.20533 0.11406 0.20625 L 0.11641 0.20764 C 0.11693 0.20857 0.11732 0.20972 0.11797 0.21042 C 0.11953 0.21181 0.12279 0.2132 0.12279 0.2132 C 0.12552 0.21829 0.1237 0.21574 0.12917 0.21898 L 0.12917 0.21898 C 0.12995 0.21991 0.13086 0.2206 0.13151 0.22176 C 0.13216 0.22269 0.13255 0.22384 0.1332 0.22454 C 0.13386 0.22546 0.13477 0.22546 0.13555 0.22593 C 0.13659 0.22801 0.13789 0.2294 0.13867 0.23171 C 0.13932 0.2331 0.13972 0.23472 0.14037 0.23588 C 0.14388 0.24236 0.14206 0.23426 0.14597 0.24445 C 0.14792 0.25 0.14662 0.24815 0.14987 0.25023 C 0.15039 0.25162 0.15065 0.25347 0.15156 0.2544 C 0.15287 0.25602 0.15469 0.25625 0.15625 0.25718 C 0.15977 0.25926 0.15781 0.25834 0.16185 0.26019 C 0.17123 0.25949 0.18047 0.25949 0.18985 0.25857 C 0.19128 0.25857 0.19388 0.25648 0.19544 0.25579 C 0.19649 0.25533 0.19753 0.25486 0.19857 0.2544 C 0.19935 0.25394 0.20013 0.25324 0.20091 0.25301 C 0.20261 0.25232 0.20417 0.25209 0.20573 0.25162 C 0.21185 0.24908 0.20352 0.2507 0.21211 0.24861 C 0.22422 0.24584 0.22995 0.24722 0.24492 0.24722 L 0.23763 0.24722 L 0.23763 0.24722 L 0.23685 0.24861 L 0.23607 0.24722 " pathEditMode="relative" ptsTypes="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84B1E-A9E4-4264-B711-D1FD009D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How Joker Apps Bypass Google App Vetting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E6C417-C569-4810-834E-EAA268A08BAE}"/>
              </a:ext>
            </a:extLst>
          </p:cNvPr>
          <p:cNvSpPr/>
          <p:nvPr/>
        </p:nvSpPr>
        <p:spPr>
          <a:xfrm>
            <a:off x="838200" y="2181225"/>
            <a:ext cx="4121727" cy="6477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E3B051-815A-460B-8E09-5816B3E22865}"/>
              </a:ext>
            </a:extLst>
          </p:cNvPr>
          <p:cNvSpPr/>
          <p:nvPr/>
        </p:nvSpPr>
        <p:spPr>
          <a:xfrm>
            <a:off x="838201" y="4317687"/>
            <a:ext cx="6374257" cy="6477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492B3E3-249C-43A8-A779-FD313E3D2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313" y="1856448"/>
            <a:ext cx="4753638" cy="332468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06375-3E2E-423D-9427-56201DC45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46" y="1856448"/>
            <a:ext cx="10515600" cy="3994150"/>
          </a:xfrm>
        </p:spPr>
        <p:txBody>
          <a:bodyPr/>
          <a:lstStyle/>
          <a:p>
            <a:endParaRPr lang="en-US" b="0" i="0" dirty="0">
              <a:solidFill>
                <a:srgbClr val="313131"/>
              </a:solidFill>
              <a:effectLst/>
              <a:latin typeface="PT Sans"/>
            </a:endParaRPr>
          </a:p>
          <a:p>
            <a:r>
              <a:rPr lang="en-US" b="0" i="0" dirty="0">
                <a:solidFill>
                  <a:srgbClr val="313131"/>
                </a:solidFill>
                <a:effectLst/>
                <a:latin typeface="PT Sans"/>
              </a:rPr>
              <a:t>Dynamic Code Loading </a:t>
            </a:r>
          </a:p>
          <a:p>
            <a:r>
              <a:rPr lang="en-US" b="0" i="0" dirty="0">
                <a:solidFill>
                  <a:srgbClr val="313131"/>
                </a:solidFill>
                <a:effectLst/>
                <a:latin typeface="PT Sans"/>
              </a:rPr>
              <a:t>Time Checks And Display Durations</a:t>
            </a:r>
          </a:p>
          <a:p>
            <a:r>
              <a:rPr lang="en-US" b="0" i="0" dirty="0">
                <a:solidFill>
                  <a:srgbClr val="313131"/>
                </a:solidFill>
                <a:effectLst/>
                <a:latin typeface="PT Sans"/>
              </a:rPr>
              <a:t>Using Open-Source Utility Library</a:t>
            </a:r>
          </a:p>
          <a:p>
            <a:r>
              <a:rPr lang="en-US" b="0" i="0" dirty="0">
                <a:solidFill>
                  <a:srgbClr val="313131"/>
                </a:solidFill>
                <a:effectLst/>
                <a:latin typeface="PT Sans"/>
              </a:rPr>
              <a:t>Replacing </a:t>
            </a:r>
            <a:r>
              <a:rPr lang="en-US" dirty="0">
                <a:solidFill>
                  <a:srgbClr val="313131"/>
                </a:solidFill>
                <a:latin typeface="PT Sans"/>
              </a:rPr>
              <a:t>With Malicious SDKs </a:t>
            </a:r>
          </a:p>
          <a:p>
            <a:r>
              <a:rPr lang="en-US" dirty="0">
                <a:solidFill>
                  <a:srgbClr val="313131"/>
                </a:solidFill>
                <a:latin typeface="PT Sans"/>
              </a:rPr>
              <a:t>Hide malicious code in the app updates</a:t>
            </a:r>
            <a:br>
              <a:rPr lang="en-US" dirty="0"/>
            </a:b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65879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DCCC2-B1CE-4872-8DB3-528877EB4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9655"/>
            <a:ext cx="11239500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+mn-lt"/>
              </a:rPr>
              <a:t>Our Findings</a:t>
            </a:r>
            <a:r>
              <a:rPr lang="en-US" b="1" dirty="0"/>
              <a:t>: Joker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/>
              <a:t>Advertisement Framework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3D58055-9241-42B1-954F-177B2F609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0900"/>
            <a:ext cx="10515600" cy="2460625"/>
          </a:xfrm>
        </p:spPr>
        <p:txBody>
          <a:bodyPr/>
          <a:lstStyle/>
          <a:p>
            <a:pPr marL="0" indent="0">
              <a:buNone/>
            </a:pP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• Target country checking via MCC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• C&amp;C communication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• DEX decryption &amp; loading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• A notification listener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073FD6-42D0-4C7D-AF98-6680280650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665" y="1565440"/>
            <a:ext cx="5567715" cy="472582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D6FBD33-DBF5-4DB7-9828-A5745D2719F8}"/>
              </a:ext>
            </a:extLst>
          </p:cNvPr>
          <p:cNvSpPr/>
          <p:nvPr/>
        </p:nvSpPr>
        <p:spPr>
          <a:xfrm>
            <a:off x="7230979" y="6370414"/>
            <a:ext cx="40275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arstechnica.com</a:t>
            </a:r>
            <a:r>
              <a:rPr lang="en-US" sz="1000" dirty="0"/>
              <a:t>/information-technology/2020/09/joker-the-malware-that-signs-you-up-for-pricey-services-floods-android-markets/</a:t>
            </a:r>
          </a:p>
        </p:txBody>
      </p:sp>
    </p:spTree>
    <p:extLst>
      <p:ext uri="{BB962C8B-B14F-4D97-AF65-F5344CB8AC3E}">
        <p14:creationId xmlns:p14="http://schemas.microsoft.com/office/powerpoint/2010/main" val="3843475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4289</TotalTime>
  <Words>1802</Words>
  <Application>Microsoft Office PowerPoint</Application>
  <PresentationFormat>Widescreen</PresentationFormat>
  <Paragraphs>217</Paragraphs>
  <Slides>19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Calibri (Body)</vt:lpstr>
      <vt:lpstr>charter</vt:lpstr>
      <vt:lpstr>Menlo</vt:lpstr>
      <vt:lpstr>Poppins</vt:lpstr>
      <vt:lpstr>PT Sans</vt:lpstr>
      <vt:lpstr>sohne</vt:lpstr>
      <vt:lpstr>Arial</vt:lpstr>
      <vt:lpstr>Arial Nova</vt:lpstr>
      <vt:lpstr>Calibri</vt:lpstr>
      <vt:lpstr>Calibri Light</vt:lpstr>
      <vt:lpstr>Colonna MT</vt:lpstr>
      <vt:lpstr>Consolas</vt:lpstr>
      <vt:lpstr>Georgia</vt:lpstr>
      <vt:lpstr>Times New Roman</vt:lpstr>
      <vt:lpstr>Wingdings</vt:lpstr>
      <vt:lpstr>Office Theme</vt:lpstr>
      <vt:lpstr>Forensic Analysis of Joker-Enabled Android Malware Apps</vt:lpstr>
      <vt:lpstr>Joker is no joke!</vt:lpstr>
      <vt:lpstr>Android Malware - Joker Family</vt:lpstr>
      <vt:lpstr>Joker Malware staying active</vt:lpstr>
      <vt:lpstr>When you are using the Joker apps</vt:lpstr>
      <vt:lpstr>Our Investigation: Collection of Joker Malware </vt:lpstr>
      <vt:lpstr>NIST-CSAFE: The Development of Evihunter &amp; Lib Analysis (2016 – present)</vt:lpstr>
      <vt:lpstr>Our Findings: How Joker Apps Bypass Google App Vetting</vt:lpstr>
      <vt:lpstr>Our Findings: Joker  Advertisement Framework</vt:lpstr>
      <vt:lpstr>Our Findings: String Obfuscation</vt:lpstr>
      <vt:lpstr>Our Findings: Sends SMS messages to subscribe services</vt:lpstr>
      <vt:lpstr>Our Findings: Joker Variants</vt:lpstr>
      <vt:lpstr>Our Findings: Joker Variants –cont.</vt:lpstr>
      <vt:lpstr>Our Findings: Analysis Results(partial) – Joker Malware</vt:lpstr>
      <vt:lpstr>Our Findings: Analysis Results – Detailed Level</vt:lpstr>
      <vt:lpstr>Forensic artifacts being discoverable!</vt:lpstr>
      <vt:lpstr>Evidential data found from Joker apps(samples)</vt:lpstr>
      <vt:lpstr>Summary and Future Works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Android Native Libraries Analysis</dc:title>
  <dc:creator>Shi, Chen [E CPE]</dc:creator>
  <cp:lastModifiedBy>Shi, Chen [E CPE]</cp:lastModifiedBy>
  <cp:revision>96</cp:revision>
  <dcterms:created xsi:type="dcterms:W3CDTF">2020-11-18T01:08:16Z</dcterms:created>
  <dcterms:modified xsi:type="dcterms:W3CDTF">2021-01-27T00:38:55Z</dcterms:modified>
</cp:coreProperties>
</file>