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sldIdLst>
    <p:sldId id="256" r:id="rId5"/>
  </p:sldIdLst>
  <p:sldSz cx="43891200" cy="32918400"/>
  <p:notesSz cx="6858000" cy="9144000"/>
  <p:defaultTextStyle>
    <a:defPPr>
      <a:defRPr lang="en-US"/>
    </a:defPPr>
    <a:lvl1pPr algn="r" rtl="0" eaLnBrk="0" fontAlgn="base" hangingPunct="0">
      <a:spcBef>
        <a:spcPct val="0"/>
      </a:spcBef>
      <a:spcAft>
        <a:spcPct val="0"/>
      </a:spcAft>
      <a:defRPr sz="2400" kern="1200">
        <a:solidFill>
          <a:schemeClr val="tx1"/>
        </a:solidFill>
        <a:latin typeface="Times" charset="0"/>
        <a:ea typeface="+mn-ea"/>
        <a:cs typeface="+mn-cs"/>
      </a:defRPr>
    </a:lvl1pPr>
    <a:lvl2pPr marL="457200" algn="r" rtl="0" eaLnBrk="0" fontAlgn="base" hangingPunct="0">
      <a:spcBef>
        <a:spcPct val="0"/>
      </a:spcBef>
      <a:spcAft>
        <a:spcPct val="0"/>
      </a:spcAft>
      <a:defRPr sz="2400" kern="1200">
        <a:solidFill>
          <a:schemeClr val="tx1"/>
        </a:solidFill>
        <a:latin typeface="Times" charset="0"/>
        <a:ea typeface="+mn-ea"/>
        <a:cs typeface="+mn-cs"/>
      </a:defRPr>
    </a:lvl2pPr>
    <a:lvl3pPr marL="914400" algn="r" rtl="0" eaLnBrk="0" fontAlgn="base" hangingPunct="0">
      <a:spcBef>
        <a:spcPct val="0"/>
      </a:spcBef>
      <a:spcAft>
        <a:spcPct val="0"/>
      </a:spcAft>
      <a:defRPr sz="2400" kern="1200">
        <a:solidFill>
          <a:schemeClr val="tx1"/>
        </a:solidFill>
        <a:latin typeface="Times" charset="0"/>
        <a:ea typeface="+mn-ea"/>
        <a:cs typeface="+mn-cs"/>
      </a:defRPr>
    </a:lvl3pPr>
    <a:lvl4pPr marL="1371600" algn="r" rtl="0" eaLnBrk="0" fontAlgn="base" hangingPunct="0">
      <a:spcBef>
        <a:spcPct val="0"/>
      </a:spcBef>
      <a:spcAft>
        <a:spcPct val="0"/>
      </a:spcAft>
      <a:defRPr sz="2400" kern="1200">
        <a:solidFill>
          <a:schemeClr val="tx1"/>
        </a:solidFill>
        <a:latin typeface="Times" charset="0"/>
        <a:ea typeface="+mn-ea"/>
        <a:cs typeface="+mn-cs"/>
      </a:defRPr>
    </a:lvl4pPr>
    <a:lvl5pPr marL="1828800" algn="r"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4C452B"/>
    <a:srgbClr val="FFFFFF"/>
    <a:srgbClr val="D2D0CA"/>
    <a:srgbClr val="B3153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251" autoAdjust="0"/>
    <p:restoredTop sz="94665"/>
  </p:normalViewPr>
  <p:slideViewPr>
    <p:cSldViewPr snapToGrid="0">
      <p:cViewPr varScale="1">
        <p:scale>
          <a:sx n="33" d="100"/>
          <a:sy n="33" d="100"/>
        </p:scale>
        <p:origin x="2046" y="132"/>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6583363" y="18653125"/>
            <a:ext cx="30724475" cy="84137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2193925" y="7680325"/>
            <a:ext cx="39503350" cy="217249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625"/>
            <a:ext cx="9875837" cy="280876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2193925" y="1317625"/>
            <a:ext cx="29475113" cy="280876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2193925" y="7680325"/>
            <a:ext cx="39503350" cy="217249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3467100" y="13952538"/>
            <a:ext cx="37307838" cy="72009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2193925" y="7680325"/>
            <a:ext cx="19675475" cy="217249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80325"/>
            <a:ext cx="19675475" cy="217249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9175"/>
            <a:ext cx="19392900" cy="30702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8" y="7369175"/>
            <a:ext cx="19400837" cy="30702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6438" y="10439400"/>
            <a:ext cx="19400837" cy="18965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7160875" y="1311275"/>
            <a:ext cx="24536400" cy="280939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8163"/>
            <a:ext cx="14439900" cy="225171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3"/>
            <a:ext cx="26335037" cy="2720975"/>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8602663" y="2941638"/>
            <a:ext cx="26335037" cy="1975008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602663" y="25763538"/>
            <a:ext cx="26335037" cy="38623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0"/>
            <a:ext cx="43891200" cy="3581400"/>
          </a:xfrm>
          <a:prstGeom prst="rect">
            <a:avLst/>
          </a:prstGeom>
          <a:solidFill>
            <a:srgbClr val="B31536"/>
          </a:solidFill>
          <a:ln w="9525">
            <a:noFill/>
            <a:miter lim="800000"/>
            <a:headEnd/>
            <a:tailEnd/>
          </a:ln>
          <a:effectLst/>
        </p:spPr>
        <p:txBody>
          <a:bodyPr wrap="none" anchor="ctr"/>
          <a:lstStyle/>
          <a:p>
            <a:pPr algn="ctr"/>
            <a:endParaRPr lang="en-US"/>
          </a:p>
        </p:txBody>
      </p:sp>
      <p:sp>
        <p:nvSpPr>
          <p:cNvPr id="1032" name="Rectangle 8"/>
          <p:cNvSpPr>
            <a:spLocks noChangeArrowheads="1"/>
          </p:cNvSpPr>
          <p:nvPr userDrawn="1"/>
        </p:nvSpPr>
        <p:spPr bwMode="auto">
          <a:xfrm>
            <a:off x="0" y="31470600"/>
            <a:ext cx="43891200" cy="1447800"/>
          </a:xfrm>
          <a:prstGeom prst="rect">
            <a:avLst/>
          </a:prstGeom>
          <a:solidFill>
            <a:srgbClr val="B31536"/>
          </a:solidFill>
          <a:ln w="9525">
            <a:noFill/>
            <a:miter lim="800000"/>
            <a:headEnd/>
            <a:tailEnd/>
          </a:ln>
          <a:effectLst/>
        </p:spPr>
        <p:txBody>
          <a:bodyPr wrap="none" anchor="ctr"/>
          <a:lstStyle/>
          <a:p>
            <a:endParaRPr lang="en-US"/>
          </a:p>
        </p:txBody>
      </p:sp>
      <p:sp>
        <p:nvSpPr>
          <p:cNvPr id="1033" name="Rectangle 9"/>
          <p:cNvSpPr>
            <a:spLocks noChangeArrowheads="1"/>
          </p:cNvSpPr>
          <p:nvPr userDrawn="1"/>
        </p:nvSpPr>
        <p:spPr bwMode="auto">
          <a:xfrm>
            <a:off x="0" y="3581400"/>
            <a:ext cx="43891200" cy="1600200"/>
          </a:xfrm>
          <a:prstGeom prst="rect">
            <a:avLst/>
          </a:prstGeom>
          <a:solidFill>
            <a:srgbClr val="D2D0CA"/>
          </a:solidFill>
          <a:ln w="9525">
            <a:noFill/>
            <a:miter lim="800000"/>
            <a:headEnd/>
            <a:tailEnd/>
          </a:ln>
          <a:effectLst/>
        </p:spPr>
        <p:txBody>
          <a:bodyPr wrap="none" anchor="ctr"/>
          <a:lstStyle/>
          <a:p>
            <a:endParaRPr lang="en-US"/>
          </a:p>
        </p:txBody>
      </p:sp>
      <p:pic>
        <p:nvPicPr>
          <p:cNvPr id="6" name="Picture 5"/>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600205" y="470055"/>
            <a:ext cx="16306789" cy="12212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438" rtl="0" fontAlgn="base">
        <a:spcBef>
          <a:spcPct val="0"/>
        </a:spcBef>
        <a:spcAft>
          <a:spcPct val="0"/>
        </a:spcAft>
        <a:defRPr sz="21100">
          <a:solidFill>
            <a:schemeClr val="tx2"/>
          </a:solidFill>
          <a:latin typeface="+mj-lt"/>
          <a:ea typeface="+mj-ea"/>
          <a:cs typeface="+mj-cs"/>
        </a:defRPr>
      </a:lvl1pPr>
      <a:lvl2pPr algn="ctr" defTabSz="4389438" rtl="0" fontAlgn="base">
        <a:spcBef>
          <a:spcPct val="0"/>
        </a:spcBef>
        <a:spcAft>
          <a:spcPct val="0"/>
        </a:spcAft>
        <a:defRPr sz="21100">
          <a:solidFill>
            <a:schemeClr val="tx2"/>
          </a:solidFill>
          <a:latin typeface="Times" charset="0"/>
        </a:defRPr>
      </a:lvl2pPr>
      <a:lvl3pPr algn="ctr" defTabSz="4389438" rtl="0" fontAlgn="base">
        <a:spcBef>
          <a:spcPct val="0"/>
        </a:spcBef>
        <a:spcAft>
          <a:spcPct val="0"/>
        </a:spcAft>
        <a:defRPr sz="21100">
          <a:solidFill>
            <a:schemeClr val="tx2"/>
          </a:solidFill>
          <a:latin typeface="Times" charset="0"/>
        </a:defRPr>
      </a:lvl3pPr>
      <a:lvl4pPr algn="ctr" defTabSz="4389438" rtl="0" fontAlgn="base">
        <a:spcBef>
          <a:spcPct val="0"/>
        </a:spcBef>
        <a:spcAft>
          <a:spcPct val="0"/>
        </a:spcAft>
        <a:defRPr sz="21100">
          <a:solidFill>
            <a:schemeClr val="tx2"/>
          </a:solidFill>
          <a:latin typeface="Times" charset="0"/>
        </a:defRPr>
      </a:lvl4pPr>
      <a:lvl5pPr algn="ctr" defTabSz="4389438" rtl="0" fontAlgn="base">
        <a:spcBef>
          <a:spcPct val="0"/>
        </a:spcBef>
        <a:spcAft>
          <a:spcPct val="0"/>
        </a:spcAft>
        <a:defRPr sz="21100">
          <a:solidFill>
            <a:schemeClr val="tx2"/>
          </a:solidFill>
          <a:latin typeface="Times" charset="0"/>
        </a:defRPr>
      </a:lvl5pPr>
      <a:lvl6pPr marL="457200" algn="ctr" defTabSz="4389438" rtl="0" fontAlgn="base">
        <a:spcBef>
          <a:spcPct val="0"/>
        </a:spcBef>
        <a:spcAft>
          <a:spcPct val="0"/>
        </a:spcAft>
        <a:defRPr sz="21100">
          <a:solidFill>
            <a:schemeClr val="tx2"/>
          </a:solidFill>
          <a:latin typeface="Times" charset="0"/>
        </a:defRPr>
      </a:lvl6pPr>
      <a:lvl7pPr marL="914400" algn="ctr" defTabSz="4389438" rtl="0" fontAlgn="base">
        <a:spcBef>
          <a:spcPct val="0"/>
        </a:spcBef>
        <a:spcAft>
          <a:spcPct val="0"/>
        </a:spcAft>
        <a:defRPr sz="21100">
          <a:solidFill>
            <a:schemeClr val="tx2"/>
          </a:solidFill>
          <a:latin typeface="Times" charset="0"/>
        </a:defRPr>
      </a:lvl7pPr>
      <a:lvl8pPr marL="1371600" algn="ctr" defTabSz="4389438" rtl="0" fontAlgn="base">
        <a:spcBef>
          <a:spcPct val="0"/>
        </a:spcBef>
        <a:spcAft>
          <a:spcPct val="0"/>
        </a:spcAft>
        <a:defRPr sz="21100">
          <a:solidFill>
            <a:schemeClr val="tx2"/>
          </a:solidFill>
          <a:latin typeface="Times" charset="0"/>
        </a:defRPr>
      </a:lvl8pPr>
      <a:lvl9pPr marL="1828800" algn="ctr" defTabSz="4389438" rtl="0" fontAlgn="base">
        <a:spcBef>
          <a:spcPct val="0"/>
        </a:spcBef>
        <a:spcAft>
          <a:spcPct val="0"/>
        </a:spcAft>
        <a:defRPr sz="21100">
          <a:solidFill>
            <a:schemeClr val="tx2"/>
          </a:solidFill>
          <a:latin typeface="Times" charset="0"/>
        </a:defRPr>
      </a:lvl9pPr>
    </p:titleStyle>
    <p:bodyStyle>
      <a:lvl1pPr marL="1646238" indent="-1646238" algn="l" defTabSz="4389438" rtl="0" fontAlgn="base">
        <a:spcBef>
          <a:spcPct val="20000"/>
        </a:spcBef>
        <a:spcAft>
          <a:spcPct val="0"/>
        </a:spcAft>
        <a:buChar char="•"/>
        <a:defRPr sz="15400">
          <a:solidFill>
            <a:schemeClr val="tx1"/>
          </a:solidFill>
          <a:latin typeface="+mn-lt"/>
          <a:ea typeface="+mn-ea"/>
          <a:cs typeface="+mn-cs"/>
        </a:defRPr>
      </a:lvl1pPr>
      <a:lvl2pPr marL="3565525" indent="-1371600" algn="l" defTabSz="4389438" rtl="0" fontAlgn="base">
        <a:spcBef>
          <a:spcPct val="20000"/>
        </a:spcBef>
        <a:spcAft>
          <a:spcPct val="0"/>
        </a:spcAft>
        <a:buChar char="–"/>
        <a:defRPr sz="13400">
          <a:solidFill>
            <a:schemeClr val="tx1"/>
          </a:solidFill>
          <a:latin typeface="+mn-lt"/>
        </a:defRPr>
      </a:lvl2pPr>
      <a:lvl3pPr marL="5486400" indent="-1096963" algn="l" defTabSz="4389438" rtl="0" fontAlgn="base">
        <a:spcBef>
          <a:spcPct val="20000"/>
        </a:spcBef>
        <a:spcAft>
          <a:spcPct val="0"/>
        </a:spcAft>
        <a:buChar char="•"/>
        <a:defRPr sz="11500">
          <a:solidFill>
            <a:schemeClr val="tx1"/>
          </a:solidFill>
          <a:latin typeface="+mn-lt"/>
        </a:defRPr>
      </a:lvl3pPr>
      <a:lvl4pPr marL="7680325" indent="-1096963" algn="l" defTabSz="4389438" rtl="0" fontAlgn="base">
        <a:spcBef>
          <a:spcPct val="20000"/>
        </a:spcBef>
        <a:spcAft>
          <a:spcPct val="0"/>
        </a:spcAft>
        <a:buChar char="–"/>
        <a:defRPr sz="9600">
          <a:solidFill>
            <a:schemeClr val="tx1"/>
          </a:solidFill>
          <a:latin typeface="+mn-lt"/>
        </a:defRPr>
      </a:lvl4pPr>
      <a:lvl5pPr marL="9875838" indent="-1096963" algn="l" defTabSz="4389438" rtl="0" fontAlgn="base">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6E89D1A4-3609-5E4A-BD85-7DEA3098F80A}"/>
              </a:ext>
            </a:extLst>
          </p:cNvPr>
          <p:cNvPicPr/>
          <p:nvPr/>
        </p:nvPicPr>
        <p:blipFill>
          <a:blip r:embed="rId2">
            <a:extLst>
              <a:ext uri="{28A0092B-C50C-407E-A947-70E740481C1C}">
                <a14:useLocalDpi xmlns:a14="http://schemas.microsoft.com/office/drawing/2010/main"/>
              </a:ext>
            </a:extLst>
          </a:blip>
          <a:stretch>
            <a:fillRect/>
          </a:stretch>
        </p:blipFill>
        <p:spPr>
          <a:xfrm>
            <a:off x="13546705" y="18060670"/>
            <a:ext cx="15013596" cy="11387961"/>
          </a:xfrm>
          <a:prstGeom prst="rect">
            <a:avLst/>
          </a:prstGeom>
          <a:ln>
            <a:noFill/>
          </a:ln>
          <a:effectLst>
            <a:softEdge rad="112500"/>
          </a:effectLst>
        </p:spPr>
      </p:pic>
      <p:sp>
        <p:nvSpPr>
          <p:cNvPr id="11" name="Text Box 16"/>
          <p:cNvSpPr txBox="1">
            <a:spLocks noChangeArrowheads="1"/>
          </p:cNvSpPr>
          <p:nvPr/>
        </p:nvSpPr>
        <p:spPr bwMode="auto">
          <a:xfrm>
            <a:off x="11766597" y="17998743"/>
            <a:ext cx="18473467" cy="12711172"/>
          </a:xfrm>
          <a:prstGeom prst="rect">
            <a:avLst/>
          </a:prstGeom>
          <a:noFill/>
          <a:ln w="9525">
            <a:solidFill>
              <a:srgbClr val="4C452B"/>
            </a:solidFill>
            <a:miter lim="800000"/>
            <a:headEnd/>
            <a:tailEnd/>
          </a:ln>
          <a:effectLst/>
        </p:spPr>
        <p:txBody>
          <a:bodyPr wrap="square" lIns="91440" tIns="45720" rIns="91440" bIns="45720" anchor="t">
            <a:spAutoFit/>
          </a:bodyPr>
          <a:lstStyle/>
          <a:p>
            <a:pPr algn="ctr"/>
            <a:r>
              <a:rPr lang="en-US" sz="6000" b="1" dirty="0" smtClean="0">
                <a:latin typeface="Arial"/>
                <a:cs typeface="Arial"/>
              </a:rPr>
              <a:t>Proposed Lift Concept</a:t>
            </a:r>
            <a:endParaRPr lang="en-US" sz="6000" b="1" dirty="0">
              <a:latin typeface="Arial" charset="0"/>
              <a:cs typeface="Arial"/>
            </a:endParaRPr>
          </a:p>
          <a:p>
            <a:pPr algn="l"/>
            <a:r>
              <a:rPr lang="en-US" sz="4000" dirty="0">
                <a:latin typeface="Arial"/>
                <a:cs typeface="Arial"/>
              </a:rPr>
              <a:t> </a:t>
            </a:r>
            <a:endParaRPr lang="en-US" sz="4000" dirty="0">
              <a:latin typeface="Arial" charset="0"/>
              <a:cs typeface="Arial"/>
            </a:endParaRPr>
          </a:p>
          <a:p>
            <a:pPr algn="l"/>
            <a:endParaRPr lang="en-US" sz="4000" dirty="0" smtClean="0">
              <a:latin typeface="Arial" charset="0"/>
            </a:endParaRPr>
          </a:p>
          <a:p>
            <a:pPr lvl="8" eaLnBrk="0" fontAlgn="base" hangingPunct="0">
              <a:spcBef>
                <a:spcPct val="0"/>
              </a:spcBef>
              <a:spcAft>
                <a:spcPct val="0"/>
              </a:spcAft>
            </a:pPr>
            <a:r>
              <a:rPr lang="en-US" sz="4000" dirty="0">
                <a:latin typeface="Arial"/>
                <a:cs typeface="Arial"/>
              </a:rPr>
              <a:t>      </a:t>
            </a:r>
            <a:endParaRPr lang="en-US" sz="4000" dirty="0">
              <a:latin typeface="Arial" charset="0"/>
              <a:cs typeface="Arial" charset="0"/>
            </a:endParaRPr>
          </a:p>
          <a:p>
            <a:pPr marL="1143000" indent="-1143000" algn="l">
              <a:buFont typeface="Arial" panose="020B0604020202020204" pitchFamily="34" charset="0"/>
              <a:buChar char="•"/>
            </a:pPr>
            <a:endParaRPr lang="en-US" sz="4000" dirty="0">
              <a:latin typeface="Arial" charset="0"/>
            </a:endParaRPr>
          </a:p>
          <a:p>
            <a:pPr marL="1143000" indent="-1143000" algn="l">
              <a:buFont typeface="Arial" panose="020B0604020202020204" pitchFamily="34" charset="0"/>
              <a:buChar char="•"/>
            </a:pPr>
            <a:endParaRPr lang="en-US" sz="4000" dirty="0">
              <a:latin typeface="Arial" charset="0"/>
              <a:cs typeface="Arial"/>
            </a:endParaRPr>
          </a:p>
          <a:p>
            <a:pPr algn="l"/>
            <a:endParaRPr lang="en-US" sz="4000" dirty="0">
              <a:latin typeface="Arial" charset="0"/>
              <a:cs typeface="Arial" charset="0"/>
            </a:endParaRPr>
          </a:p>
          <a:p>
            <a:pPr algn="l"/>
            <a:endParaRPr lang="en-US" sz="4000" dirty="0">
              <a:latin typeface="Arial" charset="0"/>
              <a:cs typeface="Arial" charset="0"/>
            </a:endParaRPr>
          </a:p>
          <a:p>
            <a:pPr algn="l"/>
            <a:endParaRPr lang="en-US" sz="4000" dirty="0">
              <a:latin typeface="Arial" charset="0"/>
              <a:cs typeface="Arial" charset="0"/>
            </a:endParaRPr>
          </a:p>
          <a:p>
            <a:pPr algn="l"/>
            <a:endParaRPr lang="en-US" sz="4000" dirty="0">
              <a:latin typeface="Arial" charset="0"/>
              <a:cs typeface="Arial" charset="0"/>
            </a:endParaRPr>
          </a:p>
          <a:p>
            <a:pPr algn="l"/>
            <a:endParaRPr lang="en-US" sz="4000" dirty="0">
              <a:latin typeface="Arial" charset="0"/>
              <a:cs typeface="Arial" charset="0"/>
            </a:endParaRPr>
          </a:p>
          <a:p>
            <a:pPr algn="l"/>
            <a:endParaRPr lang="en-US" sz="4000" dirty="0">
              <a:latin typeface="Arial" charset="0"/>
              <a:cs typeface="Arial" charset="0"/>
            </a:endParaRPr>
          </a:p>
          <a:p>
            <a:pPr algn="l"/>
            <a:endParaRPr lang="en-US" sz="4000" dirty="0">
              <a:latin typeface="Arial" charset="0"/>
              <a:cs typeface="Arial" charset="0"/>
            </a:endParaRPr>
          </a:p>
          <a:p>
            <a:pPr algn="l"/>
            <a:endParaRPr lang="en-US" sz="4000" dirty="0">
              <a:latin typeface="Arial" charset="0"/>
              <a:cs typeface="Arial" charset="0"/>
            </a:endParaRPr>
          </a:p>
          <a:p>
            <a:pPr algn="l"/>
            <a:endParaRPr lang="en-US" sz="4000" dirty="0">
              <a:latin typeface="Arial" charset="0"/>
              <a:cs typeface="Arial" charset="0"/>
            </a:endParaRPr>
          </a:p>
          <a:p>
            <a:pPr algn="l"/>
            <a:endParaRPr lang="en-US" sz="4000" dirty="0">
              <a:latin typeface="Arial" charset="0"/>
              <a:cs typeface="Arial" charset="0"/>
            </a:endParaRPr>
          </a:p>
          <a:p>
            <a:pPr algn="l"/>
            <a:endParaRPr lang="en-US" sz="4000" dirty="0">
              <a:latin typeface="Arial" charset="0"/>
              <a:cs typeface="Arial" charset="0"/>
            </a:endParaRPr>
          </a:p>
          <a:p>
            <a:pPr algn="l"/>
            <a:r>
              <a:rPr lang="en-US" sz="4000" dirty="0">
                <a:latin typeface="Arial"/>
                <a:cs typeface="Arial"/>
              </a:rPr>
              <a:t>                                                 </a:t>
            </a:r>
          </a:p>
          <a:p>
            <a:pPr algn="l"/>
            <a:endParaRPr lang="en-US" sz="4000" dirty="0">
              <a:latin typeface="Arial"/>
              <a:cs typeface="Arial"/>
            </a:endParaRPr>
          </a:p>
          <a:p>
            <a:pPr algn="ctr"/>
            <a:r>
              <a:rPr lang="en-US" sz="4000" dirty="0">
                <a:latin typeface="Arial"/>
                <a:cs typeface="Arial"/>
              </a:rPr>
              <a:t>Flex MOD335 Lift</a:t>
            </a:r>
            <a:endParaRPr lang="en-US" sz="4000" dirty="0">
              <a:latin typeface="Arial" charset="0"/>
              <a:cs typeface="Arial" charset="0"/>
            </a:endParaRPr>
          </a:p>
        </p:txBody>
      </p:sp>
      <p:sp>
        <p:nvSpPr>
          <p:cNvPr id="2059" name="Text Box 11"/>
          <p:cNvSpPr txBox="1">
            <a:spLocks noChangeArrowheads="1"/>
          </p:cNvSpPr>
          <p:nvPr/>
        </p:nvSpPr>
        <p:spPr bwMode="auto">
          <a:xfrm>
            <a:off x="1524000" y="1935163"/>
            <a:ext cx="24772551" cy="1200329"/>
          </a:xfrm>
          <a:prstGeom prst="rect">
            <a:avLst/>
          </a:prstGeom>
          <a:noFill/>
          <a:ln w="9525">
            <a:noFill/>
            <a:miter lim="800000"/>
            <a:headEnd/>
            <a:tailEnd/>
          </a:ln>
          <a:effectLst/>
        </p:spPr>
        <p:txBody>
          <a:bodyPr wrap="none">
            <a:spAutoFit/>
          </a:bodyPr>
          <a:lstStyle/>
          <a:p>
            <a:pPr algn="l"/>
            <a:r>
              <a:rPr lang="en-US" sz="7200" b="1">
                <a:solidFill>
                  <a:srgbClr val="FFFFFF"/>
                </a:solidFill>
                <a:latin typeface="Arial" charset="0"/>
              </a:rPr>
              <a:t>Department of Agricultural and Biosystems Engineering</a:t>
            </a:r>
          </a:p>
        </p:txBody>
      </p:sp>
      <p:sp>
        <p:nvSpPr>
          <p:cNvPr id="2060" name="Text Box 12"/>
          <p:cNvSpPr txBox="1">
            <a:spLocks noChangeArrowheads="1"/>
          </p:cNvSpPr>
          <p:nvPr/>
        </p:nvSpPr>
        <p:spPr bwMode="auto">
          <a:xfrm>
            <a:off x="23545800" y="1227635"/>
            <a:ext cx="19202400" cy="1324786"/>
          </a:xfrm>
          <a:prstGeom prst="rect">
            <a:avLst/>
          </a:prstGeom>
          <a:noFill/>
          <a:ln w="9525">
            <a:noFill/>
            <a:miter lim="800000"/>
            <a:headEnd/>
            <a:tailEnd/>
          </a:ln>
          <a:effectLst/>
        </p:spPr>
        <p:txBody>
          <a:bodyPr>
            <a:spAutoFit/>
          </a:bodyPr>
          <a:lstStyle/>
          <a:p>
            <a:pPr marL="228600" lvl="2">
              <a:lnSpc>
                <a:spcPct val="75000"/>
              </a:lnSpc>
              <a:spcBef>
                <a:spcPct val="50000"/>
              </a:spcBef>
            </a:pPr>
            <a:r>
              <a:rPr lang="en-US" sz="4000" dirty="0">
                <a:solidFill>
                  <a:schemeClr val="bg1"/>
                </a:solidFill>
                <a:latin typeface="Arial" charset="0"/>
              </a:rPr>
              <a:t>TSM Technology Capstone Day, April 29, 2022</a:t>
            </a:r>
          </a:p>
          <a:p>
            <a:pPr marL="228600" lvl="2">
              <a:lnSpc>
                <a:spcPct val="75000"/>
              </a:lnSpc>
              <a:spcBef>
                <a:spcPct val="50000"/>
              </a:spcBef>
            </a:pPr>
            <a:r>
              <a:rPr lang="en-US" sz="4000" dirty="0" smtClean="0">
                <a:solidFill>
                  <a:schemeClr val="bg1"/>
                </a:solidFill>
                <a:latin typeface="Arial" charset="0"/>
              </a:rPr>
              <a:t>*Instructors</a:t>
            </a:r>
            <a:r>
              <a:rPr lang="en-US" sz="4000" dirty="0">
                <a:solidFill>
                  <a:schemeClr val="bg1"/>
                </a:solidFill>
                <a:latin typeface="Arial" charset="0"/>
              </a:rPr>
              <a:t>: Mike Anderson and Jacek Koziel </a:t>
            </a:r>
          </a:p>
        </p:txBody>
      </p:sp>
      <p:sp>
        <p:nvSpPr>
          <p:cNvPr id="2061" name="Text Box 13"/>
          <p:cNvSpPr txBox="1">
            <a:spLocks noChangeArrowheads="1"/>
          </p:cNvSpPr>
          <p:nvPr/>
        </p:nvSpPr>
        <p:spPr bwMode="auto">
          <a:xfrm>
            <a:off x="1346200" y="3813512"/>
            <a:ext cx="41148000" cy="1015663"/>
          </a:xfrm>
          <a:prstGeom prst="rect">
            <a:avLst/>
          </a:prstGeom>
          <a:noFill/>
          <a:ln w="9525">
            <a:noFill/>
            <a:miter lim="800000"/>
            <a:headEnd/>
            <a:tailEnd/>
          </a:ln>
          <a:effectLst/>
        </p:spPr>
        <p:txBody>
          <a:bodyPr wrap="square" lIns="91440" tIns="45720" rIns="91440" bIns="45720" anchor="t">
            <a:spAutoFit/>
          </a:bodyPr>
          <a:lstStyle/>
          <a:p>
            <a:pPr algn="l">
              <a:spcBef>
                <a:spcPct val="50000"/>
              </a:spcBef>
            </a:pPr>
            <a:r>
              <a:rPr lang="en-US" sz="6000" dirty="0">
                <a:solidFill>
                  <a:srgbClr val="4C452B"/>
                </a:solidFill>
                <a:latin typeface="Arial"/>
                <a:cs typeface="Arial"/>
              </a:rPr>
              <a:t>Chase </a:t>
            </a:r>
            <a:r>
              <a:rPr lang="en-US" sz="6000" dirty="0" err="1">
                <a:solidFill>
                  <a:srgbClr val="4C452B"/>
                </a:solidFill>
                <a:latin typeface="Arial"/>
                <a:cs typeface="Arial"/>
              </a:rPr>
              <a:t>Bittle</a:t>
            </a:r>
            <a:r>
              <a:rPr lang="en-US" sz="6000" dirty="0">
                <a:solidFill>
                  <a:srgbClr val="4C452B"/>
                </a:solidFill>
                <a:latin typeface="Arial"/>
                <a:cs typeface="Arial"/>
              </a:rPr>
              <a:t>, Burton Hess, Bryce Kleitsch, Mason Mahlow, Michael E. Anderson*, Jacek A. Koziel* </a:t>
            </a:r>
            <a:endParaRPr lang="en-US" sz="6000" dirty="0">
              <a:solidFill>
                <a:srgbClr val="4C452B"/>
              </a:solidFill>
              <a:latin typeface="Arial" charset="0"/>
              <a:cs typeface="Arial"/>
            </a:endParaRPr>
          </a:p>
        </p:txBody>
      </p:sp>
      <p:sp>
        <p:nvSpPr>
          <p:cNvPr id="2062" name="Text Box 14"/>
          <p:cNvSpPr txBox="1">
            <a:spLocks noChangeArrowheads="1"/>
          </p:cNvSpPr>
          <p:nvPr/>
        </p:nvSpPr>
        <p:spPr bwMode="auto">
          <a:xfrm>
            <a:off x="838200" y="31907202"/>
            <a:ext cx="42748200" cy="553998"/>
          </a:xfrm>
          <a:prstGeom prst="rect">
            <a:avLst/>
          </a:prstGeom>
          <a:noFill/>
          <a:ln w="9525">
            <a:noFill/>
            <a:miter lim="800000"/>
            <a:headEnd/>
            <a:tailEnd/>
          </a:ln>
          <a:effectLst/>
        </p:spPr>
        <p:txBody>
          <a:bodyPr wrap="square" lIns="91440" tIns="45720" rIns="91440" bIns="45720" anchor="t">
            <a:spAutoFit/>
          </a:bodyPr>
          <a:lstStyle/>
          <a:p>
            <a:pPr algn="l">
              <a:lnSpc>
                <a:spcPct val="75000"/>
              </a:lnSpc>
              <a:spcBef>
                <a:spcPct val="50000"/>
              </a:spcBef>
            </a:pPr>
            <a:r>
              <a:rPr lang="en-US" sz="4000">
                <a:solidFill>
                  <a:schemeClr val="bg1"/>
                </a:solidFill>
                <a:latin typeface="Arial"/>
                <a:cs typeface="Arial"/>
              </a:rPr>
              <a:t>Acknowledgements: Authors are grateful to Jeff Ingels for the opportunity to work on this project. Project was co-funded by the differential tuition.  </a:t>
            </a:r>
            <a:endParaRPr lang="en-US" sz="4000">
              <a:solidFill>
                <a:schemeClr val="bg1"/>
              </a:solidFill>
              <a:latin typeface="Arial" charset="0"/>
            </a:endParaRPr>
          </a:p>
        </p:txBody>
      </p:sp>
      <p:sp>
        <p:nvSpPr>
          <p:cNvPr id="2064" name="Text Box 16"/>
          <p:cNvSpPr txBox="1">
            <a:spLocks noChangeArrowheads="1"/>
          </p:cNvSpPr>
          <p:nvPr/>
        </p:nvSpPr>
        <p:spPr bwMode="auto">
          <a:xfrm>
            <a:off x="1153594" y="5927307"/>
            <a:ext cx="41376599" cy="1323439"/>
          </a:xfrm>
          <a:prstGeom prst="rect">
            <a:avLst/>
          </a:prstGeom>
          <a:noFill/>
          <a:ln w="9525">
            <a:noFill/>
            <a:miter lim="800000"/>
            <a:headEnd/>
            <a:tailEnd/>
          </a:ln>
          <a:effectLst/>
        </p:spPr>
        <p:txBody>
          <a:bodyPr wrap="square">
            <a:spAutoFit/>
          </a:bodyPr>
          <a:lstStyle/>
          <a:p>
            <a:pPr algn="l"/>
            <a:r>
              <a:rPr lang="en-US" sz="8000" b="1">
                <a:latin typeface="Arial" charset="0"/>
              </a:rPr>
              <a:t>Alpha Trailers Painting Rotisserie </a:t>
            </a:r>
            <a:r>
              <a:rPr lang="en-US" sz="4000" i="1">
                <a:latin typeface="Arial" charset="0"/>
              </a:rPr>
              <a:t> </a:t>
            </a:r>
          </a:p>
        </p:txBody>
      </p:sp>
      <p:sp>
        <p:nvSpPr>
          <p:cNvPr id="2066" name="Text Box 18"/>
          <p:cNvSpPr txBox="1">
            <a:spLocks noChangeArrowheads="1"/>
          </p:cNvSpPr>
          <p:nvPr/>
        </p:nvSpPr>
        <p:spPr bwMode="auto">
          <a:xfrm>
            <a:off x="1143000" y="7779324"/>
            <a:ext cx="20958176" cy="1015663"/>
          </a:xfrm>
          <a:prstGeom prst="rect">
            <a:avLst/>
          </a:prstGeom>
          <a:noFill/>
          <a:ln w="9525">
            <a:noFill/>
            <a:miter lim="800000"/>
            <a:headEnd/>
            <a:tailEnd/>
          </a:ln>
          <a:effectLst/>
        </p:spPr>
        <p:txBody>
          <a:bodyPr wrap="square">
            <a:spAutoFit/>
          </a:bodyPr>
          <a:lstStyle/>
          <a:p>
            <a:pPr algn="l">
              <a:spcBef>
                <a:spcPct val="50000"/>
              </a:spcBef>
            </a:pPr>
            <a:r>
              <a:rPr lang="en-US" sz="6000" dirty="0">
                <a:latin typeface="Arial" panose="020B0604020202020204" pitchFamily="34" charset="0"/>
                <a:cs typeface="Arial" panose="020B0604020202020204" pitchFamily="34" charset="0"/>
              </a:rPr>
              <a:t>Client: Alpha Trailers, Oelwein, Iowa</a:t>
            </a:r>
          </a:p>
        </p:txBody>
      </p:sp>
      <p:sp>
        <p:nvSpPr>
          <p:cNvPr id="10" name="Text Box 16"/>
          <p:cNvSpPr txBox="1">
            <a:spLocks noChangeArrowheads="1"/>
          </p:cNvSpPr>
          <p:nvPr/>
        </p:nvSpPr>
        <p:spPr bwMode="auto">
          <a:xfrm>
            <a:off x="1371600" y="9829800"/>
            <a:ext cx="9680576" cy="5940088"/>
          </a:xfrm>
          <a:prstGeom prst="rect">
            <a:avLst/>
          </a:prstGeom>
          <a:noFill/>
          <a:ln w="9525">
            <a:noFill/>
            <a:miter lim="800000"/>
            <a:headEnd/>
            <a:tailEnd/>
          </a:ln>
          <a:effectLst/>
        </p:spPr>
        <p:txBody>
          <a:bodyPr wrap="square" lIns="91440" tIns="45720" rIns="91440" bIns="45720" anchor="t">
            <a:spAutoFit/>
          </a:bodyPr>
          <a:lstStyle/>
          <a:p>
            <a:pPr algn="l"/>
            <a:r>
              <a:rPr lang="en-US" sz="6000" b="1" dirty="0">
                <a:latin typeface="Arial"/>
                <a:cs typeface="Arial"/>
              </a:rPr>
              <a:t>Problem Statement</a:t>
            </a:r>
          </a:p>
          <a:p>
            <a:pPr marL="796925" indent="-796925" algn="l">
              <a:buFont typeface="Arial" panose="020B0604020202020204" pitchFamily="34" charset="0"/>
              <a:buChar char="•"/>
            </a:pPr>
            <a:r>
              <a:rPr lang="en-US" sz="4000" dirty="0">
                <a:latin typeface="Arial"/>
                <a:cs typeface="Arial"/>
              </a:rPr>
              <a:t>Alpha's current painting process is both cost and ergonomically inefficient. That creates an unsafe and very costly work environment for everyone. The current process involves setting the trailer on stands requiring the painters to crawl on the floor to paint the bottom of the trailer. </a:t>
            </a:r>
            <a:endParaRPr lang="en-US" sz="4000" dirty="0">
              <a:latin typeface="Arial" charset="0"/>
              <a:cs typeface="Arial" charset="0"/>
            </a:endParaRPr>
          </a:p>
        </p:txBody>
      </p:sp>
      <p:sp>
        <p:nvSpPr>
          <p:cNvPr id="13" name="Text Box 16"/>
          <p:cNvSpPr txBox="1">
            <a:spLocks noChangeArrowheads="1"/>
          </p:cNvSpPr>
          <p:nvPr/>
        </p:nvSpPr>
        <p:spPr bwMode="auto">
          <a:xfrm>
            <a:off x="31387165" y="20363366"/>
            <a:ext cx="10554329" cy="5016758"/>
          </a:xfrm>
          <a:prstGeom prst="rect">
            <a:avLst/>
          </a:prstGeom>
          <a:noFill/>
          <a:ln w="9525">
            <a:noFill/>
            <a:miter lim="800000"/>
            <a:headEnd/>
            <a:tailEnd/>
          </a:ln>
          <a:effectLst/>
        </p:spPr>
        <p:txBody>
          <a:bodyPr wrap="square" lIns="91440" tIns="45720" rIns="91440" bIns="45720" anchor="t">
            <a:spAutoFit/>
          </a:bodyPr>
          <a:lstStyle/>
          <a:p>
            <a:pPr algn="l"/>
            <a:r>
              <a:rPr lang="en-US" sz="6000" b="1" dirty="0">
                <a:latin typeface="Arial"/>
                <a:cs typeface="Arial"/>
              </a:rPr>
              <a:t>Major Deliverables</a:t>
            </a:r>
          </a:p>
          <a:p>
            <a:pPr marL="973138" indent="-973138" algn="l">
              <a:buFont typeface="Arial" panose="020B0604020202020204" pitchFamily="34" charset="0"/>
              <a:buChar char="•"/>
            </a:pPr>
            <a:r>
              <a:rPr lang="en-US" sz="4000" dirty="0">
                <a:latin typeface="Arial"/>
                <a:cs typeface="Arial"/>
              </a:rPr>
              <a:t>Graphical design and drawing</a:t>
            </a:r>
            <a:endParaRPr lang="en-US" sz="4000" dirty="0">
              <a:latin typeface="Arial" charset="0"/>
              <a:cs typeface="Arial"/>
            </a:endParaRPr>
          </a:p>
          <a:p>
            <a:pPr marL="973138" indent="-973138" algn="l">
              <a:buFont typeface="Arial" panose="020B0604020202020204" pitchFamily="34" charset="0"/>
              <a:buChar char="•"/>
            </a:pPr>
            <a:r>
              <a:rPr lang="en-US" sz="4000" dirty="0">
                <a:latin typeface="Arial"/>
                <a:cs typeface="Arial"/>
              </a:rPr>
              <a:t>Estimated cost with bill of materials</a:t>
            </a:r>
          </a:p>
          <a:p>
            <a:pPr marL="973138" indent="-973138" algn="l">
              <a:buFont typeface="Arial" panose="020B0604020202020204" pitchFamily="34" charset="0"/>
              <a:buChar char="•"/>
            </a:pPr>
            <a:r>
              <a:rPr lang="en-US" sz="4000" dirty="0">
                <a:latin typeface="Arial"/>
                <a:cs typeface="Arial"/>
              </a:rPr>
              <a:t>Report</a:t>
            </a:r>
          </a:p>
          <a:p>
            <a:pPr algn="l"/>
            <a:r>
              <a:rPr lang="en-US" sz="6000" b="1" dirty="0">
                <a:latin typeface="Arial"/>
                <a:cs typeface="Arial"/>
              </a:rPr>
              <a:t>Measures of success </a:t>
            </a:r>
            <a:endParaRPr lang="en-US" sz="6000" dirty="0">
              <a:cs typeface="Times" charset="0"/>
            </a:endParaRPr>
          </a:p>
          <a:p>
            <a:pPr marL="914400" indent="-914400" algn="l">
              <a:buFont typeface="Arial" panose="020B0604020202020204" pitchFamily="34" charset="0"/>
              <a:buChar char="•"/>
            </a:pPr>
            <a:r>
              <a:rPr lang="en-US" sz="4000" dirty="0">
                <a:latin typeface="Arial"/>
                <a:cs typeface="Arial"/>
              </a:rPr>
              <a:t>Measuring cycle time </a:t>
            </a:r>
            <a:endParaRPr lang="en-US" dirty="0">
              <a:cs typeface="Times" charset="0"/>
            </a:endParaRPr>
          </a:p>
          <a:p>
            <a:pPr marL="914400" indent="-914400" algn="l">
              <a:buFont typeface="Arial" panose="020B0604020202020204" pitchFamily="34" charset="0"/>
              <a:buChar char="•"/>
            </a:pPr>
            <a:r>
              <a:rPr lang="en-US" sz="4000" dirty="0">
                <a:latin typeface="Arial"/>
                <a:cs typeface="Arial"/>
              </a:rPr>
              <a:t>Quality of paint on the trailers</a:t>
            </a:r>
          </a:p>
        </p:txBody>
      </p:sp>
      <p:sp>
        <p:nvSpPr>
          <p:cNvPr id="14" name="Text Box 16"/>
          <p:cNvSpPr txBox="1">
            <a:spLocks noChangeArrowheads="1"/>
          </p:cNvSpPr>
          <p:nvPr/>
        </p:nvSpPr>
        <p:spPr bwMode="auto">
          <a:xfrm>
            <a:off x="1360960" y="22000831"/>
            <a:ext cx="9440795" cy="5324535"/>
          </a:xfrm>
          <a:prstGeom prst="rect">
            <a:avLst/>
          </a:prstGeom>
          <a:noFill/>
          <a:ln w="9525">
            <a:noFill/>
            <a:miter lim="800000"/>
            <a:headEnd/>
            <a:tailEnd/>
          </a:ln>
          <a:effectLst/>
        </p:spPr>
        <p:txBody>
          <a:bodyPr wrap="square" lIns="91440" tIns="45720" rIns="91440" bIns="45720" anchor="t">
            <a:spAutoFit/>
          </a:bodyPr>
          <a:lstStyle/>
          <a:p>
            <a:pPr algn="l"/>
            <a:r>
              <a:rPr lang="en-US" sz="6000" b="1" dirty="0">
                <a:latin typeface="Arial"/>
                <a:cs typeface="Arial"/>
              </a:rPr>
              <a:t>Scope</a:t>
            </a:r>
          </a:p>
          <a:p>
            <a:pPr marL="857250" indent="-857250" algn="l">
              <a:buFont typeface="Arial" panose="020B0604020202020204" pitchFamily="34" charset="0"/>
              <a:buChar char="•"/>
            </a:pPr>
            <a:r>
              <a:rPr lang="en-US" sz="4000" dirty="0">
                <a:latin typeface="Arial"/>
                <a:cs typeface="Arial"/>
              </a:rPr>
              <a:t>Formulate Ideas/Complete research to develop a plan for the project</a:t>
            </a:r>
          </a:p>
          <a:p>
            <a:pPr marL="857250" indent="-857250" algn="l">
              <a:buFont typeface="Arial" panose="020B0604020202020204" pitchFamily="34" charset="0"/>
              <a:buChar char="•"/>
            </a:pPr>
            <a:r>
              <a:rPr lang="en-US" sz="4000" dirty="0">
                <a:latin typeface="Arial"/>
                <a:cs typeface="Arial"/>
              </a:rPr>
              <a:t>Find a product that conforms to constraints.</a:t>
            </a:r>
          </a:p>
          <a:p>
            <a:pPr marL="857250" indent="-857250" algn="l">
              <a:buFont typeface="Arial" panose="020B0604020202020204" pitchFamily="34" charset="0"/>
              <a:buChar char="•"/>
            </a:pPr>
            <a:r>
              <a:rPr lang="en-US" sz="4000" dirty="0">
                <a:latin typeface="Arial"/>
                <a:cs typeface="Arial"/>
              </a:rPr>
              <a:t>Complete analysis on the product</a:t>
            </a:r>
            <a:endParaRPr lang="en-US" sz="4000" dirty="0">
              <a:latin typeface="Arial" charset="0"/>
              <a:cs typeface="Arial"/>
            </a:endParaRPr>
          </a:p>
          <a:p>
            <a:pPr marL="857250" indent="-857250" algn="l">
              <a:buFont typeface="Arial" panose="020B0604020202020204" pitchFamily="34" charset="0"/>
              <a:buChar char="•"/>
            </a:pPr>
            <a:r>
              <a:rPr lang="en-US" sz="4000" dirty="0">
                <a:latin typeface="Arial"/>
                <a:cs typeface="Arial"/>
              </a:rPr>
              <a:t>Propose product to Alpha Trailers</a:t>
            </a:r>
            <a:endParaRPr lang="en-US" sz="4000" dirty="0">
              <a:latin typeface="Arial" charset="0"/>
              <a:cs typeface="Arial" charset="0"/>
            </a:endParaRPr>
          </a:p>
          <a:p>
            <a:pPr algn="l"/>
            <a:endParaRPr lang="en-US" sz="4000" dirty="0">
              <a:latin typeface="Arial" charset="0"/>
              <a:cs typeface="Arial" charset="0"/>
            </a:endParaRPr>
          </a:p>
        </p:txBody>
      </p:sp>
      <p:sp>
        <p:nvSpPr>
          <p:cNvPr id="15" name="Text Box 16"/>
          <p:cNvSpPr txBox="1">
            <a:spLocks noChangeArrowheads="1"/>
          </p:cNvSpPr>
          <p:nvPr/>
        </p:nvSpPr>
        <p:spPr bwMode="auto">
          <a:xfrm>
            <a:off x="1153594" y="27201863"/>
            <a:ext cx="9482201" cy="2246769"/>
          </a:xfrm>
          <a:prstGeom prst="rect">
            <a:avLst/>
          </a:prstGeom>
          <a:noFill/>
          <a:ln w="9525">
            <a:noFill/>
            <a:miter lim="800000"/>
            <a:headEnd/>
            <a:tailEnd/>
          </a:ln>
          <a:effectLst/>
        </p:spPr>
        <p:txBody>
          <a:bodyPr wrap="square" lIns="91440" tIns="45720" rIns="91440" bIns="45720" anchor="t">
            <a:spAutoFit/>
          </a:bodyPr>
          <a:lstStyle/>
          <a:p>
            <a:pPr algn="l"/>
            <a:r>
              <a:rPr lang="en-US" sz="6000" b="1" dirty="0">
                <a:latin typeface="Arial"/>
                <a:cs typeface="Arial"/>
              </a:rPr>
              <a:t>Recommendations</a:t>
            </a:r>
          </a:p>
          <a:p>
            <a:pPr marL="973138" indent="-855663" algn="l">
              <a:buFont typeface="Arial" panose="020B0604020202020204" pitchFamily="34" charset="0"/>
              <a:buChar char="•"/>
            </a:pPr>
            <a:r>
              <a:rPr lang="en-US" sz="4000" dirty="0">
                <a:latin typeface="Arial"/>
                <a:cs typeface="Arial"/>
              </a:rPr>
              <a:t>Implement design </a:t>
            </a:r>
            <a:endParaRPr lang="en-US" sz="4000" dirty="0">
              <a:latin typeface="Arial" charset="0"/>
              <a:cs typeface="Arial"/>
            </a:endParaRPr>
          </a:p>
          <a:p>
            <a:pPr marL="973138" indent="-855663" algn="l">
              <a:buFont typeface="Arial" panose="020B0604020202020204" pitchFamily="34" charset="0"/>
              <a:buChar char="•"/>
            </a:pPr>
            <a:r>
              <a:rPr lang="en-US" sz="4000" dirty="0">
                <a:latin typeface="Arial"/>
                <a:cs typeface="Arial"/>
              </a:rPr>
              <a:t>Buy available product</a:t>
            </a:r>
          </a:p>
        </p:txBody>
      </p:sp>
      <p:sp>
        <p:nvSpPr>
          <p:cNvPr id="16" name="Text Box 16"/>
          <p:cNvSpPr txBox="1">
            <a:spLocks noChangeArrowheads="1"/>
          </p:cNvSpPr>
          <p:nvPr/>
        </p:nvSpPr>
        <p:spPr bwMode="auto">
          <a:xfrm>
            <a:off x="1219200" y="16687800"/>
            <a:ext cx="9482201" cy="5324535"/>
          </a:xfrm>
          <a:prstGeom prst="rect">
            <a:avLst/>
          </a:prstGeom>
          <a:noFill/>
          <a:ln w="9525">
            <a:noFill/>
            <a:miter lim="800000"/>
            <a:headEnd/>
            <a:tailEnd/>
          </a:ln>
          <a:effectLst/>
        </p:spPr>
        <p:txBody>
          <a:bodyPr wrap="square" lIns="91440" tIns="45720" rIns="91440" bIns="45720" anchor="t">
            <a:spAutoFit/>
          </a:bodyPr>
          <a:lstStyle/>
          <a:p>
            <a:pPr algn="l"/>
            <a:r>
              <a:rPr lang="en-US" sz="6000" b="1" dirty="0">
                <a:latin typeface="Arial" charset="0"/>
              </a:rPr>
              <a:t>Objective</a:t>
            </a:r>
          </a:p>
          <a:p>
            <a:pPr marL="855663" indent="-855663" algn="l">
              <a:buFont typeface="Arial" panose="020B0604020202020204" pitchFamily="34" charset="0"/>
              <a:buChar char="•"/>
            </a:pPr>
            <a:r>
              <a:rPr lang="en-US" sz="4000" dirty="0">
                <a:latin typeface="Arial"/>
                <a:cs typeface="Arial"/>
              </a:rPr>
              <a:t>Decrease ergonomic hazards on employees</a:t>
            </a:r>
          </a:p>
          <a:p>
            <a:pPr marL="855663" indent="-855663" algn="l">
              <a:buFont typeface="Arial" panose="020B0604020202020204" pitchFamily="34" charset="0"/>
              <a:buChar char="•"/>
            </a:pPr>
            <a:r>
              <a:rPr lang="en-US" sz="4000" dirty="0">
                <a:latin typeface="Arial"/>
                <a:cs typeface="Arial"/>
              </a:rPr>
              <a:t>Decrease time required to paint a trailer</a:t>
            </a:r>
            <a:endParaRPr lang="en-US" sz="4000" dirty="0">
              <a:latin typeface="Arial" charset="0"/>
              <a:cs typeface="Arial"/>
            </a:endParaRPr>
          </a:p>
          <a:p>
            <a:pPr marL="855663" indent="-855663" algn="l">
              <a:buFont typeface="Arial" panose="020B0604020202020204" pitchFamily="34" charset="0"/>
              <a:buChar char="•"/>
            </a:pPr>
            <a:r>
              <a:rPr lang="en-US" sz="4000" dirty="0">
                <a:latin typeface="Arial"/>
                <a:cs typeface="Arial"/>
              </a:rPr>
              <a:t>Present commercial product to client to implement </a:t>
            </a:r>
            <a:endParaRPr lang="en-US" sz="4000" dirty="0">
              <a:latin typeface="Arial" charset="0"/>
              <a:cs typeface="Arial" charset="0"/>
            </a:endParaRPr>
          </a:p>
          <a:p>
            <a:pPr marL="1143000" indent="-1143000" algn="l">
              <a:buFont typeface="Arial" panose="020B0604020202020204" pitchFamily="34" charset="0"/>
              <a:buChar char="•"/>
            </a:pPr>
            <a:endParaRPr lang="en-US" sz="4000" dirty="0">
              <a:latin typeface="Arial" charset="0"/>
              <a:cs typeface="Arial" charset="0"/>
            </a:endParaRPr>
          </a:p>
        </p:txBody>
      </p:sp>
      <p:sp>
        <p:nvSpPr>
          <p:cNvPr id="17" name="Text Box 16"/>
          <p:cNvSpPr txBox="1">
            <a:spLocks noChangeArrowheads="1"/>
          </p:cNvSpPr>
          <p:nvPr/>
        </p:nvSpPr>
        <p:spPr bwMode="auto">
          <a:xfrm>
            <a:off x="31404750" y="9825874"/>
            <a:ext cx="11343449" cy="7171194"/>
          </a:xfrm>
          <a:prstGeom prst="rect">
            <a:avLst/>
          </a:prstGeom>
          <a:noFill/>
          <a:ln w="9525">
            <a:noFill/>
            <a:miter lim="800000"/>
            <a:headEnd/>
            <a:tailEnd/>
          </a:ln>
          <a:effectLst/>
        </p:spPr>
        <p:txBody>
          <a:bodyPr wrap="square" lIns="91440" tIns="45720" rIns="91440" bIns="45720" anchor="t">
            <a:spAutoFit/>
          </a:bodyPr>
          <a:lstStyle/>
          <a:p>
            <a:pPr algn="l"/>
            <a:r>
              <a:rPr lang="en-US" sz="6000" b="1" dirty="0">
                <a:latin typeface="Arial"/>
                <a:cs typeface="Arial"/>
              </a:rPr>
              <a:t>Constraints</a:t>
            </a:r>
          </a:p>
          <a:p>
            <a:pPr marL="857250" indent="-857250" algn="l">
              <a:buFont typeface="Arial" panose="020B0604020202020204" pitchFamily="34" charset="0"/>
              <a:buChar char="•"/>
            </a:pPr>
            <a:r>
              <a:rPr lang="en-US" sz="4000" dirty="0">
                <a:latin typeface="Arial"/>
                <a:cs typeface="Arial"/>
              </a:rPr>
              <a:t>Must be cost effective</a:t>
            </a:r>
            <a:endParaRPr lang="en-US" sz="4000" dirty="0">
              <a:latin typeface="Arial" charset="0"/>
              <a:cs typeface="Arial"/>
            </a:endParaRPr>
          </a:p>
          <a:p>
            <a:pPr marL="857250" indent="-857250" algn="l">
              <a:buFont typeface="Arial" panose="020B0604020202020204" pitchFamily="34" charset="0"/>
              <a:buChar char="•"/>
            </a:pPr>
            <a:r>
              <a:rPr lang="en-US" sz="4000" dirty="0">
                <a:latin typeface="Arial"/>
                <a:cs typeface="Arial"/>
              </a:rPr>
              <a:t>Must be explosion proof</a:t>
            </a:r>
            <a:endParaRPr lang="en-US" sz="4000" dirty="0">
              <a:latin typeface="Arial" charset="0"/>
              <a:cs typeface="Arial"/>
            </a:endParaRPr>
          </a:p>
          <a:p>
            <a:pPr marL="857250" indent="-857250" algn="l">
              <a:buFont typeface="Arial" panose="020B0604020202020204" pitchFamily="34" charset="0"/>
              <a:buChar char="•"/>
            </a:pPr>
            <a:r>
              <a:rPr lang="en-US" sz="4000" dirty="0">
                <a:latin typeface="Arial"/>
                <a:cs typeface="Arial"/>
              </a:rPr>
              <a:t>Be able to support up to 20,000 </a:t>
            </a:r>
            <a:r>
              <a:rPr lang="en-US" sz="4000" dirty="0" err="1" smtClean="0">
                <a:latin typeface="Arial"/>
                <a:cs typeface="Arial"/>
              </a:rPr>
              <a:t>lbs</a:t>
            </a:r>
            <a:endParaRPr lang="en-US" sz="4000" dirty="0">
              <a:latin typeface="Arial" charset="0"/>
              <a:cs typeface="Arial"/>
            </a:endParaRPr>
          </a:p>
          <a:p>
            <a:pPr marL="857250" indent="-857250" algn="l">
              <a:buFont typeface="Arial" panose="020B0604020202020204" pitchFamily="34" charset="0"/>
              <a:buChar char="•"/>
            </a:pPr>
            <a:r>
              <a:rPr lang="en-US" sz="4000" dirty="0">
                <a:latin typeface="Arial"/>
                <a:cs typeface="Arial"/>
              </a:rPr>
              <a:t>Rotate trailers 30-45 degrees in both directions</a:t>
            </a:r>
          </a:p>
          <a:p>
            <a:pPr marL="857250" indent="-857250" algn="l">
              <a:buFont typeface="Arial" panose="020B0604020202020204" pitchFamily="34" charset="0"/>
              <a:buChar char="•"/>
            </a:pPr>
            <a:r>
              <a:rPr lang="en-US" sz="4000" dirty="0">
                <a:latin typeface="Arial"/>
                <a:cs typeface="Arial"/>
              </a:rPr>
              <a:t>Must be able to accommodate different trailers lengths </a:t>
            </a:r>
          </a:p>
          <a:p>
            <a:pPr marL="857250" indent="-857250" algn="l">
              <a:buFont typeface="Arial" panose="020B0604020202020204" pitchFamily="34" charset="0"/>
              <a:buChar char="•"/>
            </a:pPr>
            <a:r>
              <a:rPr lang="en-US" sz="4000" dirty="0">
                <a:latin typeface="Arial"/>
                <a:cs typeface="Arial"/>
              </a:rPr>
              <a:t>Must not mount to axles</a:t>
            </a:r>
          </a:p>
          <a:p>
            <a:pPr marL="857250" indent="-857250" algn="l">
              <a:buFont typeface="Arial" panose="020B0604020202020204" pitchFamily="34" charset="0"/>
              <a:buChar char="•"/>
            </a:pPr>
            <a:r>
              <a:rPr lang="en-US" sz="4000" dirty="0">
                <a:latin typeface="Arial"/>
                <a:cs typeface="Arial"/>
              </a:rPr>
              <a:t>Project completion by 3/11/2022</a:t>
            </a:r>
          </a:p>
          <a:p>
            <a:pPr marL="857250" indent="-857250" algn="l">
              <a:buFont typeface="Arial" panose="020B0604020202020204" pitchFamily="34" charset="0"/>
              <a:buChar char="•"/>
            </a:pPr>
            <a:endParaRPr lang="en-US" sz="4000" dirty="0">
              <a:latin typeface="Arial"/>
              <a:cs typeface="Arial"/>
            </a:endParaRPr>
          </a:p>
        </p:txBody>
      </p:sp>
      <p:sp>
        <p:nvSpPr>
          <p:cNvPr id="18" name="Text Box 16"/>
          <p:cNvSpPr txBox="1">
            <a:spLocks noChangeArrowheads="1"/>
          </p:cNvSpPr>
          <p:nvPr/>
        </p:nvSpPr>
        <p:spPr bwMode="auto">
          <a:xfrm>
            <a:off x="31381173" y="16703329"/>
            <a:ext cx="10560321" cy="4093428"/>
          </a:xfrm>
          <a:prstGeom prst="rect">
            <a:avLst/>
          </a:prstGeom>
          <a:noFill/>
          <a:ln w="9525">
            <a:noFill/>
            <a:miter lim="800000"/>
            <a:headEnd/>
            <a:tailEnd/>
          </a:ln>
          <a:effectLst/>
        </p:spPr>
        <p:txBody>
          <a:bodyPr wrap="square" lIns="91440" tIns="45720" rIns="91440" bIns="45720" anchor="t">
            <a:spAutoFit/>
          </a:bodyPr>
          <a:lstStyle/>
          <a:p>
            <a:pPr algn="l"/>
            <a:r>
              <a:rPr lang="en-US" sz="6000" b="1" dirty="0">
                <a:latin typeface="Arial"/>
                <a:cs typeface="Arial"/>
              </a:rPr>
              <a:t>Methods/Approach</a:t>
            </a:r>
          </a:p>
          <a:p>
            <a:pPr marL="973138" indent="-973138" algn="l">
              <a:buFont typeface="Arial" panose="020B0604020202020204" pitchFamily="34" charset="0"/>
              <a:buChar char="•"/>
            </a:pPr>
            <a:r>
              <a:rPr lang="en-US" sz="4000" dirty="0">
                <a:latin typeface="Arial"/>
                <a:cs typeface="Arial"/>
              </a:rPr>
              <a:t>Find a product to decrease paint time and improve paint quality</a:t>
            </a:r>
            <a:endParaRPr lang="en-US" sz="4000" dirty="0">
              <a:latin typeface="Arial" charset="0"/>
              <a:cs typeface="Arial"/>
            </a:endParaRPr>
          </a:p>
          <a:p>
            <a:pPr marL="973138" indent="-973138" algn="l">
              <a:buFont typeface="Arial" panose="020B0604020202020204" pitchFamily="34" charset="0"/>
              <a:buChar char="•"/>
            </a:pPr>
            <a:r>
              <a:rPr lang="en-US" sz="4000" dirty="0">
                <a:latin typeface="Arial"/>
                <a:cs typeface="Arial"/>
              </a:rPr>
              <a:t>Analysis on the product will be performed on Inventor and through on-site testing</a:t>
            </a:r>
            <a:endParaRPr lang="en-US" sz="4000" dirty="0">
              <a:latin typeface="Arial" charset="0"/>
              <a:cs typeface="Arial"/>
            </a:endParaRPr>
          </a:p>
          <a:p>
            <a:pPr algn="l"/>
            <a:endParaRPr lang="en-US" sz="4000" dirty="0">
              <a:latin typeface="Arial" charset="0"/>
            </a:endParaRPr>
          </a:p>
        </p:txBody>
      </p:sp>
      <p:sp>
        <p:nvSpPr>
          <p:cNvPr id="19" name="Text Box 16"/>
          <p:cNvSpPr txBox="1">
            <a:spLocks noChangeArrowheads="1"/>
          </p:cNvSpPr>
          <p:nvPr/>
        </p:nvSpPr>
        <p:spPr bwMode="auto">
          <a:xfrm>
            <a:off x="31391480" y="26034752"/>
            <a:ext cx="9454066" cy="3477875"/>
          </a:xfrm>
          <a:prstGeom prst="rect">
            <a:avLst/>
          </a:prstGeom>
          <a:noFill/>
          <a:ln w="9525">
            <a:noFill/>
            <a:miter lim="800000"/>
            <a:headEnd/>
            <a:tailEnd/>
          </a:ln>
          <a:effectLst/>
        </p:spPr>
        <p:txBody>
          <a:bodyPr wrap="square" lIns="91440" tIns="45720" rIns="91440" bIns="45720" anchor="t">
            <a:spAutoFit/>
          </a:bodyPr>
          <a:lstStyle/>
          <a:p>
            <a:pPr algn="l"/>
            <a:r>
              <a:rPr lang="en-US" sz="6000" b="1" dirty="0">
                <a:latin typeface="Arial" charset="0"/>
              </a:rPr>
              <a:t>References</a:t>
            </a:r>
          </a:p>
          <a:p>
            <a:pPr marL="857250" indent="-857250" algn="l">
              <a:buFont typeface="Arial" panose="020B0604020202020204" pitchFamily="34" charset="0"/>
              <a:buChar char="•"/>
            </a:pPr>
            <a:r>
              <a:rPr lang="en-US" sz="4000" dirty="0">
                <a:latin typeface="Arial"/>
                <a:cs typeface="Arial"/>
              </a:rPr>
              <a:t>NFPA Standards Directory 2021</a:t>
            </a:r>
          </a:p>
          <a:p>
            <a:pPr marL="857250" indent="-857250" algn="l">
              <a:buFont typeface="Arial" panose="020B0604020202020204" pitchFamily="34" charset="0"/>
              <a:buChar char="•"/>
            </a:pPr>
            <a:r>
              <a:rPr lang="en-US" sz="4000" dirty="0">
                <a:latin typeface="Arial"/>
                <a:cs typeface="Arial"/>
              </a:rPr>
              <a:t>OSHA 1915.35</a:t>
            </a:r>
          </a:p>
          <a:p>
            <a:pPr marL="857250" indent="-857250" algn="l">
              <a:buFont typeface="Arial" panose="020B0604020202020204" pitchFamily="34" charset="0"/>
              <a:buChar char="•"/>
            </a:pPr>
            <a:r>
              <a:rPr lang="en-US" sz="4000" dirty="0">
                <a:latin typeface="Arial"/>
                <a:cs typeface="Arial"/>
              </a:rPr>
              <a:t>British EN Standard Strength of Steel</a:t>
            </a:r>
          </a:p>
          <a:p>
            <a:pPr marL="857250" indent="-857250" algn="l">
              <a:buFont typeface="Arial" panose="020B0604020202020204" pitchFamily="34" charset="0"/>
              <a:buChar char="•"/>
            </a:pPr>
            <a:endParaRPr lang="en-US" sz="4000" dirty="0">
              <a:latin typeface="Arial"/>
              <a:cs typeface="Arial"/>
            </a:endParaRPr>
          </a:p>
        </p:txBody>
      </p:sp>
      <p:pic>
        <p:nvPicPr>
          <p:cNvPr id="13902" name="Picture 13902" descr="A picture containing sky, outdoor, grass&#10;&#10;Description automatically generated">
            <a:extLst>
              <a:ext uri="{FF2B5EF4-FFF2-40B4-BE49-F238E27FC236}">
                <a16:creationId xmlns:a16="http://schemas.microsoft.com/office/drawing/2014/main" id="{704B641B-35F0-4AD9-A2EC-075203FAF9F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14073"/>
          <a:stretch/>
        </p:blipFill>
        <p:spPr>
          <a:xfrm>
            <a:off x="11842510" y="9770328"/>
            <a:ext cx="18397554" cy="8134085"/>
          </a:xfrm>
          <a:prstGeom prst="rect">
            <a:avLst/>
          </a:prstGeom>
        </p:spPr>
      </p:pic>
      <p:sp>
        <p:nvSpPr>
          <p:cNvPr id="2" name="Rectangle 1"/>
          <p:cNvSpPr/>
          <p:nvPr/>
        </p:nvSpPr>
        <p:spPr>
          <a:xfrm>
            <a:off x="15502688" y="16275794"/>
            <a:ext cx="11101629" cy="923330"/>
          </a:xfrm>
          <a:prstGeom prst="rect">
            <a:avLst/>
          </a:prstGeom>
        </p:spPr>
        <p:txBody>
          <a:bodyPr wrap="none">
            <a:spAutoFit/>
          </a:bodyPr>
          <a:lstStyle/>
          <a:p>
            <a:r>
              <a:rPr lang="en-US" sz="5400" dirty="0">
                <a:latin typeface="Arial" panose="020B0604020202020204" pitchFamily="34" charset="0"/>
                <a:cs typeface="Arial" panose="020B0604020202020204" pitchFamily="34" charset="0"/>
              </a:rPr>
              <a:t>Alpha HD Trailers "Low-Boy" Trailer</a:t>
            </a: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40d7b083-ea40-48bd-bd72-fb8430f4b2d5">
      <Terms xmlns="http://schemas.microsoft.com/office/infopath/2007/PartnerControls"/>
    </lcf76f155ced4ddcb4097134ff3c332f>
    <TaxCatchAll xmlns="e9217b18-2d6c-49de-a896-e2667ef880c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A15247E9BDDDE48AB816008E8BFBAFE" ma:contentTypeVersion="16" ma:contentTypeDescription="Create a new document." ma:contentTypeScope="" ma:versionID="dbb58a1fa4df48ef8432bfbf4c55a767">
  <xsd:schema xmlns:xsd="http://www.w3.org/2001/XMLSchema" xmlns:xs="http://www.w3.org/2001/XMLSchema" xmlns:p="http://schemas.microsoft.com/office/2006/metadata/properties" xmlns:ns2="40d7b083-ea40-48bd-bd72-fb8430f4b2d5" xmlns:ns3="e9217b18-2d6c-49de-a896-e2667ef880c2" targetNamespace="http://schemas.microsoft.com/office/2006/metadata/properties" ma:root="true" ma:fieldsID="201a04534817a5207f8b811cdb5a4798" ns2:_="" ns3:_="">
    <xsd:import namespace="40d7b083-ea40-48bd-bd72-fb8430f4b2d5"/>
    <xsd:import namespace="e9217b18-2d6c-49de-a896-e2667ef880c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d7b083-ea40-48bd-bd72-fb8430f4b2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dde203d1-7cfb-462f-9308-eb621c314a9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9217b18-2d6c-49de-a896-e2667ef880c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d4d29f0c-9891-4ee0-b230-393259b39be0}" ma:internalName="TaxCatchAll" ma:showField="CatchAllData" ma:web="e9217b18-2d6c-49de-a896-e2667ef880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CACD58-488D-44D4-9079-B9F5333B9D57}">
  <ds:schemaRefs>
    <ds:schemaRef ds:uri="40d7b083-ea40-48bd-bd72-fb8430f4b2d5"/>
    <ds:schemaRef ds:uri="http://www.w3.org/XML/1998/namespace"/>
    <ds:schemaRef ds:uri="http://purl.org/dc/elements/1.1/"/>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e9217b18-2d6c-49de-a896-e2667ef880c2"/>
    <ds:schemaRef ds:uri="http://purl.org/dc/dcmitype/"/>
    <ds:schemaRef ds:uri="http://purl.org/dc/terms/"/>
  </ds:schemaRefs>
</ds:datastoreItem>
</file>

<file path=customXml/itemProps2.xml><?xml version="1.0" encoding="utf-8"?>
<ds:datastoreItem xmlns:ds="http://schemas.openxmlformats.org/officeDocument/2006/customXml" ds:itemID="{CB999BEA-BBFC-4CA7-8242-F1511411B8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d7b083-ea40-48bd-bd72-fb8430f4b2d5"/>
    <ds:schemaRef ds:uri="e9217b18-2d6c-49de-a896-e2667ef880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8EAEBB2-5E61-474B-9199-0CA0B7AAC6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54</TotalTime>
  <Words>369</Words>
  <Application>Microsoft Office PowerPoint</Application>
  <PresentationFormat>Custom</PresentationFormat>
  <Paragraphs>64</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Times</vt:lpstr>
      <vt:lpstr>Blank Presentation</vt:lpstr>
      <vt:lpstr>PowerPoint Presentation</vt:lpstr>
    </vt:vector>
  </TitlesOfParts>
  <Company>ISU Printing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 Louden</dc:creator>
  <cp:lastModifiedBy>Jacek Koziel</cp:lastModifiedBy>
  <cp:revision>10</cp:revision>
  <cp:lastPrinted>2005-05-04T14:31:29Z</cp:lastPrinted>
  <dcterms:created xsi:type="dcterms:W3CDTF">2011-03-25T15:34:05Z</dcterms:created>
  <dcterms:modified xsi:type="dcterms:W3CDTF">2022-04-25T19:08:27Z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0x0101006A15247E9BDDDE48AB816008E8BFBAFE</vt:lpwstr>
  </property>
</Properties>
</file>