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70" r:id="rId6"/>
    <p:sldId id="259" r:id="rId7"/>
    <p:sldId id="260" r:id="rId8"/>
    <p:sldId id="261" r:id="rId9"/>
    <p:sldId id="266" r:id="rId10"/>
    <p:sldId id="263" r:id="rId11"/>
    <p:sldId id="262" r:id="rId12"/>
    <p:sldId id="264" r:id="rId13"/>
    <p:sldId id="265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552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4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0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4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09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8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7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7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482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0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53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EB37A-B81E-4DAC-94EC-932316D083C5}" type="datetimeFigureOut">
              <a:rPr lang="en-US" smtClean="0"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6CF65-6DD0-42C0-B077-45CFB478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86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04800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Patterns of Woody Encroachment Establishment in a Restored Prairie 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01312" y="3896547"/>
            <a:ext cx="4502852" cy="3377139"/>
          </a:xfrm>
          <a:prstGeom prst="rect">
            <a:avLst/>
          </a:prstGeom>
          <a:scene3d>
            <a:camera prst="orthographicFront">
              <a:rot lat="60000" lon="0" rev="0"/>
            </a:camera>
            <a:lightRig rig="threePt" dir="t"/>
          </a:scene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345748"/>
            <a:ext cx="4495800" cy="3371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2550" y="2667000"/>
            <a:ext cx="6210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 Colton, Dr. </a:t>
            </a: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Haldre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Rogers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54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Affect on Overall Abundance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219200"/>
            <a:ext cx="6629400" cy="5524501"/>
          </a:xfrm>
        </p:spPr>
      </p:pic>
      <p:sp>
        <p:nvSpPr>
          <p:cNvPr id="6" name="Rectangle 5"/>
          <p:cNvSpPr/>
          <p:nvPr/>
        </p:nvSpPr>
        <p:spPr>
          <a:xfrm>
            <a:off x="609600" y="2057400"/>
            <a:ext cx="1143000" cy="3505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30480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 of Seedlings per 10m</a:t>
            </a:r>
            <a:r>
              <a:rPr lang="en-US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35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Affect on Overall Height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295400"/>
            <a:ext cx="6553200" cy="5461001"/>
          </a:xfrm>
        </p:spPr>
      </p:pic>
      <p:sp>
        <p:nvSpPr>
          <p:cNvPr id="3" name="Rectangle 2"/>
          <p:cNvSpPr/>
          <p:nvPr/>
        </p:nvSpPr>
        <p:spPr>
          <a:xfrm>
            <a:off x="1143000" y="2971800"/>
            <a:ext cx="609600" cy="144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3358213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Height (m)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14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Dispersal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ode on Dispersal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istance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371600"/>
            <a:ext cx="5410200" cy="5410200"/>
          </a:xfrm>
        </p:spPr>
      </p:pic>
      <p:sp>
        <p:nvSpPr>
          <p:cNvPr id="6" name="Rectangle 5"/>
          <p:cNvSpPr/>
          <p:nvPr/>
        </p:nvSpPr>
        <p:spPr>
          <a:xfrm>
            <a:off x="1447800" y="1847165"/>
            <a:ext cx="1066800" cy="3486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" y="3267416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Distance to nearest conspecific (m)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57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Herbivory strongly limits woody encroachment.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plant diversity may enhance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encroachment. 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Animals, likely birds,  can enhance woody encroachment by dispersing seeds. </a:t>
            </a:r>
          </a:p>
        </p:txBody>
      </p:sp>
    </p:spTree>
    <p:extLst>
      <p:ext uri="{BB962C8B-B14F-4D97-AF65-F5344CB8AC3E}">
        <p14:creationId xmlns:p14="http://schemas.microsoft.com/office/powerpoint/2010/main" val="104967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to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Haldre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Rogers, Brent Mortenson, Lauren Sullivan, Miranda </a:t>
            </a:r>
            <a:r>
              <a:rPr lang="en-US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Salsbery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Alex </a:t>
            </a:r>
            <a:r>
              <a:rPr lang="en-US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Karnish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Courtenay Ray, Ann Marie </a:t>
            </a:r>
            <a:r>
              <a:rPr lang="en-US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Gawel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Brittany Cavazos, and the Iowa Department of Transportation 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/>
              <a:t>. </a:t>
            </a:r>
            <a:endParaRPr lang="en-US" sz="2400" dirty="0"/>
          </a:p>
          <a:p>
            <a:r>
              <a:rPr lang="en-US" sz="2400" dirty="0"/>
              <a:t>Marshall McDaniel. 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3798627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4486870"/>
            <a:ext cx="876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/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Ratajczak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Z.,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Nippert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J.B., Hartman, J.C., and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Ocheltree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T.W. (2011). Positive feedbacks amplify rates of woody encroachment in mesic tallgrass prairie. 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Ecosphere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2(11), 1-14.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10.1890/ES11-00212.1 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" y="5533114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Iowa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Association of Naturalists (2001). 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Iowa Prairies.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Iowa’s Biological Communities Series. </a:t>
            </a:r>
          </a:p>
        </p:txBody>
      </p:sp>
    </p:spTree>
    <p:extLst>
      <p:ext uri="{BB962C8B-B14F-4D97-AF65-F5344CB8AC3E}">
        <p14:creationId xmlns:p14="http://schemas.microsoft.com/office/powerpoint/2010/main" val="105070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+mn-lt"/>
              </a:rPr>
              <a:t>Questions?</a:t>
            </a:r>
            <a:endParaRPr lang="en-US" sz="4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122" name="Picture 2" descr="Image result for iowa tallgrass prair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00716"/>
            <a:ext cx="9144000" cy="474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01000" y="6611779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 Channel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0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Iowa’s Tallgrass Prairies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Comprised 85% of natural landscape (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IAON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 to variety of wildlife (including bison, elk, and wolves historically)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8" name="Picture 4" descr="Image result for tallgrass prair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743200"/>
            <a:ext cx="609600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24600" y="6516529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Kristen Callahan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Woody Encroachment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slowly take over prairies (</a:t>
            </a:r>
            <a:r>
              <a:rPr lang="en-US" sz="2400" dirty="0" err="1">
                <a:solidFill>
                  <a:schemeClr val="bg1"/>
                </a:solidFill>
              </a:rPr>
              <a:t>Ratajczak</a:t>
            </a:r>
            <a:r>
              <a:rPr lang="en-US" sz="2400" dirty="0">
                <a:solidFill>
                  <a:schemeClr val="bg1"/>
                </a:solidFill>
              </a:rPr>
              <a:t> et al., </a:t>
            </a:r>
            <a:r>
              <a:rPr lang="en-US" sz="2400" dirty="0" smtClean="0">
                <a:solidFill>
                  <a:schemeClr val="bg1"/>
                </a:solidFill>
              </a:rPr>
              <a:t>2011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Historically controlled with bison and wildfires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Image result for woody enroachment in prair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636" y="2514599"/>
            <a:ext cx="5628564" cy="4221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6459023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Emma Jardine (2016)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7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Seed Dispersal 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8" name="Picture 6" descr="Image result for roughleaf dogwoo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711" y="3814564"/>
            <a:ext cx="2291089" cy="171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pyrus calleryan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961" y="3850950"/>
            <a:ext cx="2232361" cy="167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0" descr="Image result for acer saccharinum seed dispers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2" descr="Image result for acer saccharinum seed dispers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6" name="Picture 14" descr="Image result for acer saccharinum seed dispers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1" y="1366941"/>
            <a:ext cx="2133599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Image result for morus alb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382" y="3841860"/>
            <a:ext cx="2278645" cy="168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0" descr="Image result for prunus serotin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2" descr="Image result for prunus serotina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96" name="Picture 24" descr="Image result for prunus serotin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46" y="3841860"/>
            <a:ext cx="1829954" cy="169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Image result for ulmus pumil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85220"/>
            <a:ext cx="2008264" cy="168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200" y="762000"/>
            <a:ext cx="1368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Wind: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3195839"/>
            <a:ext cx="1636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Animal: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1400" y="1762154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Silver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Maple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7600" y="1792069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Siberian 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Elm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37" y="5743180"/>
            <a:ext cx="1673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 Cherry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24100" y="5720434"/>
            <a:ext cx="168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White Mulberry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00600" y="5789347"/>
            <a:ext cx="1530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Callery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Pear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49987" y="5732228"/>
            <a:ext cx="1360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Roughleaf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Dogwood 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89212" y="2670095"/>
            <a:ext cx="801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Floridata</a:t>
            </a:r>
            <a:endParaRPr lang="en-US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67661" y="2751627"/>
            <a:ext cx="823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PFAF.org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76906" y="3866471"/>
            <a:ext cx="709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hio.edu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76550" y="5253967"/>
            <a:ext cx="140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Medicinalherbinfo.org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62600" y="3866471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Chuck </a:t>
            </a:r>
            <a:r>
              <a:rPr lang="en-US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Bargeron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43800" y="3830475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Extension.iastatue.edu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46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we combat encroachment?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at other factors that may control 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Herbivory</a:t>
            </a:r>
          </a:p>
          <a:p>
            <a:pPr lvl="1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urrounding plant diversity 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Image result for deer eating t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74" y="3352800"/>
            <a:ext cx="4356668" cy="326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prairie pla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822" y="3376612"/>
            <a:ext cx="4375947" cy="32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6600" y="3401633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Todd Heft (2013)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67600" y="6400800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Peoria Audubon Society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49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Hypotheses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Herbivory reduces establishment and growth of woody species.</a:t>
            </a:r>
          </a:p>
          <a:p>
            <a:pPr marL="742950" indent="-742950">
              <a:buFont typeface="+mj-lt"/>
              <a:buAutoNum type="arabicPeriod"/>
            </a:pPr>
            <a:endParaRPr lang="en-US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Herbaceous plant diversity reduces establishment and growth of woody species.</a:t>
            </a:r>
          </a:p>
          <a:p>
            <a:pPr marL="742950" indent="-742950">
              <a:buFont typeface="+mj-lt"/>
              <a:buAutoNum type="arabicPeriod"/>
            </a:pPr>
            <a:endParaRPr lang="en-US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Seed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dispersal mode affects dispersal distance and spatial distribution of woody stems in the prairie.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51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Oakridge Prairie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82" y="1600200"/>
            <a:ext cx="7767635" cy="4525963"/>
          </a:xfrm>
        </p:spPr>
      </p:pic>
      <p:sp>
        <p:nvSpPr>
          <p:cNvPr id="5" name="Oval 4"/>
          <p:cNvSpPr/>
          <p:nvPr/>
        </p:nvSpPr>
        <p:spPr>
          <a:xfrm>
            <a:off x="2362200" y="2819400"/>
            <a:ext cx="5334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095500" y="3990109"/>
            <a:ext cx="5334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304309" y="3990109"/>
            <a:ext cx="5334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036618" y="5237018"/>
            <a:ext cx="5334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35482" y="5257800"/>
            <a:ext cx="5334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495800" y="5257800"/>
            <a:ext cx="5334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477000" y="3505200"/>
            <a:ext cx="5334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181600" y="2930236"/>
            <a:ext cx="533400" cy="45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762500" y="2514600"/>
            <a:ext cx="1333500" cy="12192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95999" y="3124200"/>
            <a:ext cx="1205345" cy="12192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91000" y="4869873"/>
            <a:ext cx="1333500" cy="12192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971800" y="4876800"/>
            <a:ext cx="1257300" cy="12192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036618" y="2514600"/>
            <a:ext cx="1167245" cy="1025236"/>
          </a:xfrm>
          <a:prstGeom prst="rect">
            <a:avLst/>
          </a:prstGeom>
          <a:noFill/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048001" y="3657599"/>
            <a:ext cx="1143000" cy="1170709"/>
          </a:xfrm>
          <a:prstGeom prst="rect">
            <a:avLst/>
          </a:prstGeom>
          <a:noFill/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704109" y="3657600"/>
            <a:ext cx="1267691" cy="1219200"/>
          </a:xfrm>
          <a:prstGeom prst="rect">
            <a:avLst/>
          </a:prstGeom>
          <a:noFill/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704109" y="4856018"/>
            <a:ext cx="1267691" cy="1219200"/>
          </a:xfrm>
          <a:prstGeom prst="rect">
            <a:avLst/>
          </a:prstGeom>
          <a:noFill/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Arrow 20"/>
          <p:cNvSpPr/>
          <p:nvPr/>
        </p:nvSpPr>
        <p:spPr>
          <a:xfrm>
            <a:off x="2971800" y="2514600"/>
            <a:ext cx="1219200" cy="415636"/>
          </a:xfrm>
          <a:prstGeom prst="lef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Arrow 21"/>
          <p:cNvSpPr/>
          <p:nvPr/>
        </p:nvSpPr>
        <p:spPr>
          <a:xfrm>
            <a:off x="2951018" y="3158836"/>
            <a:ext cx="1219200" cy="415636"/>
          </a:xfrm>
          <a:prstGeom prst="lef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Arrow 22"/>
          <p:cNvSpPr/>
          <p:nvPr/>
        </p:nvSpPr>
        <p:spPr>
          <a:xfrm>
            <a:off x="3005384" y="2860964"/>
            <a:ext cx="1219200" cy="415636"/>
          </a:xfrm>
          <a:prstGeom prst="lef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Arrow 23"/>
          <p:cNvSpPr/>
          <p:nvPr/>
        </p:nvSpPr>
        <p:spPr>
          <a:xfrm rot="5400000">
            <a:off x="1960418" y="3830782"/>
            <a:ext cx="1219200" cy="415636"/>
          </a:xfrm>
          <a:prstGeom prst="lef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Arrow 24"/>
          <p:cNvSpPr/>
          <p:nvPr/>
        </p:nvSpPr>
        <p:spPr>
          <a:xfrm rot="16200000">
            <a:off x="2036618" y="1849583"/>
            <a:ext cx="1219200" cy="415636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/>
          <p:cNvSpPr/>
          <p:nvPr/>
        </p:nvSpPr>
        <p:spPr>
          <a:xfrm rot="10800000">
            <a:off x="990600" y="2864678"/>
            <a:ext cx="1219200" cy="415636"/>
          </a:xfrm>
          <a:prstGeom prst="lef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85623"/>
            <a:ext cx="6934200" cy="456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05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1" grpId="1" animBg="1"/>
      <p:bldP spid="22" grpId="0" animBg="1"/>
      <p:bldP spid="22" grpId="1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Collected data and GPS points in prairie and for surrounding conspecifics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819400"/>
            <a:ext cx="5181600" cy="39704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819400"/>
            <a:ext cx="36576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5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Abundance of Species by Herbivory Treatment 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49" y="1447800"/>
            <a:ext cx="8667751" cy="4191000"/>
          </a:xfrm>
        </p:spPr>
      </p:pic>
      <p:sp>
        <p:nvSpPr>
          <p:cNvPr id="9" name="TextBox 8"/>
          <p:cNvSpPr txBox="1"/>
          <p:nvPr/>
        </p:nvSpPr>
        <p:spPr>
          <a:xfrm>
            <a:off x="7848600" y="15240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Exclosure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29600" y="2938046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500117"/>
            <a:ext cx="342900" cy="2895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97" y="6248400"/>
            <a:ext cx="262890" cy="228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829326"/>
            <a:ext cx="247685" cy="228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968383" y="5805142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Wind dispersed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6108" y="62242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Animal dispersed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8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346</Words>
  <Application>Microsoft Office PowerPoint</Application>
  <PresentationFormat>On-screen Show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Iowa’s Tallgrass Prairies</vt:lpstr>
      <vt:lpstr>Woody Encroachment</vt:lpstr>
      <vt:lpstr>Seed Dispersal </vt:lpstr>
      <vt:lpstr>How do we combat encroachment?</vt:lpstr>
      <vt:lpstr>Hypotheses</vt:lpstr>
      <vt:lpstr>Oakridge Prairie</vt:lpstr>
      <vt:lpstr>Methods</vt:lpstr>
      <vt:lpstr>Abundance of Species by Herbivory Treatment </vt:lpstr>
      <vt:lpstr>Treatment Affect on Overall Abundance</vt:lpstr>
      <vt:lpstr>Treatment Affect on Overall Height</vt:lpstr>
      <vt:lpstr>Effect of Dispersal Mode on Dispersal Distance</vt:lpstr>
      <vt:lpstr>Conclusions</vt:lpstr>
      <vt:lpstr>Acknowledgements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Colton</dc:creator>
  <cp:lastModifiedBy>Andrea Colton</cp:lastModifiedBy>
  <cp:revision>42</cp:revision>
  <dcterms:created xsi:type="dcterms:W3CDTF">2017-04-04T04:44:31Z</dcterms:created>
  <dcterms:modified xsi:type="dcterms:W3CDTF">2017-04-10T01:44:10Z</dcterms:modified>
</cp:coreProperties>
</file>