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4"/>
  </p:sldMasterIdLst>
  <p:notesMasterIdLst>
    <p:notesMasterId r:id="rId16"/>
  </p:notesMasterIdLst>
  <p:sldIdLst>
    <p:sldId id="264" r:id="rId5"/>
    <p:sldId id="271" r:id="rId6"/>
    <p:sldId id="282" r:id="rId7"/>
    <p:sldId id="283" r:id="rId8"/>
    <p:sldId id="279" r:id="rId9"/>
    <p:sldId id="281" r:id="rId10"/>
    <p:sldId id="286" r:id="rId11"/>
    <p:sldId id="287" r:id="rId12"/>
    <p:sldId id="288" r:id="rId13"/>
    <p:sldId id="289" r:id="rId14"/>
    <p:sldId id="26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y, Morgan L" initials="E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BBFFF8-93D2-4DFA-8D0E-CCDA66F2C246}" v="35" dt="2020-10-15T06:22:49.017"/>
    <p1510:client id="{13E72781-9C50-4AB4-9201-FCA5B8E05C1B}" v="170" dt="2021-04-08T21:52:04.491"/>
    <p1510:client id="{1A286B45-CF7B-4159-A1B2-2C5B5D43829B}" v="58" dt="2020-10-29T23:55:23.363"/>
    <p1510:client id="{21A96B12-6B1E-4479-8FA6-90CC07C39C65}" v="636" dt="2020-10-29T23:51:43.556"/>
    <p1510:client id="{276C9F68-08CF-4DFA-B7BB-E7CAE5F53779}" v="941" dt="2021-04-08T20:55:13.005"/>
    <p1510:client id="{327F1230-D7C5-4C85-A5C0-65D6DF790531}" v="4" dt="2021-04-08T21:32:41.983"/>
    <p1510:client id="{3DC937FC-0AC8-45C1-9D42-7802E889A55C}" v="390" dt="2020-10-28T00:31:14.610"/>
    <p1510:client id="{57BB8437-B640-4448-97F4-B821A6496EF4}" v="6" dt="2021-04-09T00:55:07.728"/>
    <p1510:client id="{684B944F-9926-4987-A44A-6E4BC3C7F861}" v="1" dt="2020-10-21T01:17:05.079"/>
    <p1510:client id="{6F0980A3-9E70-47ED-9938-68B6FAAFEC87}" v="8" dt="2020-10-28T22:10:14.807"/>
    <p1510:client id="{73724AAB-8BB7-4E88-B95F-A9414E94E5A5}" v="347" dt="2020-10-28T00:40:11.058"/>
    <p1510:client id="{79F8DD5C-8C16-4E10-BE43-50F6199C09F0}" v="40" dt="2021-04-09T00:42:11.169"/>
    <p1510:client id="{8081DB6B-24B5-4036-AD3F-A10B38A2BE13}" v="74" dt="2020-10-28T01:13:12.156"/>
    <p1510:client id="{86EFBC94-C070-4C2D-90C2-641EF614AE69}" v="131" dt="2020-10-14T22:36:10.371"/>
    <p1510:client id="{93EC7EC2-9256-4902-9F17-948E45B730BC}" v="475" dt="2020-10-28T00:42:30.558"/>
    <p1510:client id="{A6E302A4-1AF3-4806-92BB-C78BAA0DC7C1}" v="263" dt="2020-10-28T01:23:14.164"/>
    <p1510:client id="{C317CDE6-D8F7-40D3-9CCD-EBE020CD5272}" v="2655" dt="2021-04-09T00:42:13.953"/>
    <p1510:client id="{DE132800-5117-4ACB-8664-76193910F479}" v="713" dt="2020-10-28T01:18:40.030"/>
    <p1510:client id="{DFBBEA02-0617-49CE-8CDD-8C8E1886A6D3}" v="15" dt="2020-10-30T00:02:38.690"/>
    <p1510:client id="{E2DA47C6-656D-4F8C-87D6-02B1C04A7BF9}" v="3" dt="2020-10-29T23:50:54.720"/>
    <p1510:client id="{F62ABF14-B29F-4404-A60F-DC073C376EF7}" v="399" dt="2021-04-09T00:53:41.402"/>
    <p1510:client id="{FCFD3C62-8ACF-4253-B20E-B1AD780C7C4D}" v="224" dt="2020-10-29T02:56:51.7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61"/>
    <p:restoredTop sz="94651"/>
  </p:normalViewPr>
  <p:slideViewPr>
    <p:cSldViewPr snapToGrid="0">
      <p:cViewPr varScale="1">
        <p:scale>
          <a:sx n="43" d="100"/>
          <a:sy n="43" d="100"/>
        </p:scale>
        <p:origin x="152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625A21-A971-4F7D-80D8-0A196BA247D1}" type="datetimeFigureOut">
              <a:rPr lang="en-US" smtClean="0"/>
              <a:t>5/18/2021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01CA1-1CEF-41CE-8E5D-BFB838FEF632}" type="slidenum">
              <a:rPr lang="en-US" smtClean="0"/>
              <a:t>‹#›</a:t>
            </a:fld>
            <a:endParaRPr lang="en-US"/>
          </a:p>
        </p:txBody>
      </p:sp>
    </p:spTree>
    <p:extLst>
      <p:ext uri="{BB962C8B-B14F-4D97-AF65-F5344CB8AC3E}">
        <p14:creationId xmlns:p14="http://schemas.microsoft.com/office/powerpoint/2010/main" val="2654452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94FEAFA8-8264-422C-BD12-1B9E5378DA3E}" type="datetimeFigureOut">
              <a:rPr lang="en-US" smtClean="0"/>
              <a:t>5/18/2021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90ADB-8593-4354-9ABB-21DF2CDBB5C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2053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FEAFA8-8264-422C-BD12-1B9E5378DA3E}" type="datetimeFigureOut">
              <a:rPr lang="en-US" smtClean="0"/>
              <a:t>5/18/2021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90ADB-8593-4354-9ABB-21DF2CDBB5C8}" type="slidenum">
              <a:rPr lang="en-US" smtClean="0"/>
              <a:t>‹#›</a:t>
            </a:fld>
            <a:endParaRPr lang="en-US"/>
          </a:p>
        </p:txBody>
      </p:sp>
    </p:spTree>
    <p:extLst>
      <p:ext uri="{BB962C8B-B14F-4D97-AF65-F5344CB8AC3E}">
        <p14:creationId xmlns:p14="http://schemas.microsoft.com/office/powerpoint/2010/main" val="2715813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FEAFA8-8264-422C-BD12-1B9E5378DA3E}" type="datetimeFigureOut">
              <a:rPr lang="en-US" smtClean="0"/>
              <a:t>5/18/2021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90ADB-8593-4354-9ABB-21DF2CDBB5C8}" type="slidenum">
              <a:rPr lang="en-US" smtClean="0"/>
              <a:t>‹#›</a:t>
            </a:fld>
            <a:endParaRPr lang="en-US"/>
          </a:p>
        </p:txBody>
      </p:sp>
    </p:spTree>
    <p:extLst>
      <p:ext uri="{BB962C8B-B14F-4D97-AF65-F5344CB8AC3E}">
        <p14:creationId xmlns:p14="http://schemas.microsoft.com/office/powerpoint/2010/main" val="2949121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FEAFA8-8264-422C-BD12-1B9E5378DA3E}" type="datetimeFigureOut">
              <a:rPr lang="en-US" smtClean="0"/>
              <a:t>5/18/2021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90ADB-8593-4354-9ABB-21DF2CDBB5C8}" type="slidenum">
              <a:rPr lang="en-US" smtClean="0"/>
              <a:t>‹#›</a:t>
            </a:fld>
            <a:endParaRPr lang="en-US"/>
          </a:p>
        </p:txBody>
      </p:sp>
    </p:spTree>
    <p:extLst>
      <p:ext uri="{BB962C8B-B14F-4D97-AF65-F5344CB8AC3E}">
        <p14:creationId xmlns:p14="http://schemas.microsoft.com/office/powerpoint/2010/main" val="3734724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4FEAFA8-8264-422C-BD12-1B9E5378DA3E}" type="datetimeFigureOut">
              <a:rPr lang="en-US" smtClean="0"/>
              <a:t>5/18/2021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90ADB-8593-4354-9ABB-21DF2CDBB5C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005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4FEAFA8-8264-422C-BD12-1B9E5378DA3E}" type="datetimeFigureOut">
              <a:rPr lang="en-US" smtClean="0"/>
              <a:t>5/18/2021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90ADB-8593-4354-9ABB-21DF2CDBB5C8}" type="slidenum">
              <a:rPr lang="en-US" smtClean="0"/>
              <a:t>‹#›</a:t>
            </a:fld>
            <a:endParaRPr lang="en-US"/>
          </a:p>
        </p:txBody>
      </p:sp>
    </p:spTree>
    <p:extLst>
      <p:ext uri="{BB962C8B-B14F-4D97-AF65-F5344CB8AC3E}">
        <p14:creationId xmlns:p14="http://schemas.microsoft.com/office/powerpoint/2010/main" val="3913050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4FEAFA8-8264-422C-BD12-1B9E5378DA3E}" type="datetimeFigureOut">
              <a:rPr lang="en-US" smtClean="0"/>
              <a:t>5/18/2021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090ADB-8593-4354-9ABB-21DF2CDBB5C8}" type="slidenum">
              <a:rPr lang="en-US" smtClean="0"/>
              <a:t>‹#›</a:t>
            </a:fld>
            <a:endParaRPr lang="en-US"/>
          </a:p>
        </p:txBody>
      </p:sp>
    </p:spTree>
    <p:extLst>
      <p:ext uri="{BB962C8B-B14F-4D97-AF65-F5344CB8AC3E}">
        <p14:creationId xmlns:p14="http://schemas.microsoft.com/office/powerpoint/2010/main" val="399849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4FEAFA8-8264-422C-BD12-1B9E5378DA3E}" type="datetimeFigureOut">
              <a:rPr lang="en-US" smtClean="0"/>
              <a:t>5/18/2021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090ADB-8593-4354-9ABB-21DF2CDBB5C8}" type="slidenum">
              <a:rPr lang="en-US" smtClean="0"/>
              <a:t>‹#›</a:t>
            </a:fld>
            <a:endParaRPr lang="en-US"/>
          </a:p>
        </p:txBody>
      </p:sp>
    </p:spTree>
    <p:extLst>
      <p:ext uri="{BB962C8B-B14F-4D97-AF65-F5344CB8AC3E}">
        <p14:creationId xmlns:p14="http://schemas.microsoft.com/office/powerpoint/2010/main" val="2537065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4FEAFA8-8264-422C-BD12-1B9E5378DA3E}" type="datetimeFigureOut">
              <a:rPr lang="en-US" smtClean="0"/>
              <a:t>5/18/2021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15090ADB-8593-4354-9ABB-21DF2CDBB5C8}" type="slidenum">
              <a:rPr lang="en-US" smtClean="0"/>
              <a:t>‹#›</a:t>
            </a:fld>
            <a:endParaRPr lang="en-US"/>
          </a:p>
        </p:txBody>
      </p:sp>
    </p:spTree>
    <p:extLst>
      <p:ext uri="{BB962C8B-B14F-4D97-AF65-F5344CB8AC3E}">
        <p14:creationId xmlns:p14="http://schemas.microsoft.com/office/powerpoint/2010/main" val="2865540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4FEAFA8-8264-422C-BD12-1B9E5378DA3E}" type="datetimeFigureOut">
              <a:rPr lang="en-US" smtClean="0"/>
              <a:t>5/18/2021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5090ADB-8593-4354-9ABB-21DF2CDBB5C8}" type="slidenum">
              <a:rPr lang="en-US" smtClean="0"/>
              <a:t>‹#›</a:t>
            </a:fld>
            <a:endParaRPr lang="en-US"/>
          </a:p>
        </p:txBody>
      </p:sp>
    </p:spTree>
    <p:extLst>
      <p:ext uri="{BB962C8B-B14F-4D97-AF65-F5344CB8AC3E}">
        <p14:creationId xmlns:p14="http://schemas.microsoft.com/office/powerpoint/2010/main" val="1757571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4FEAFA8-8264-422C-BD12-1B9E5378DA3E}" type="datetimeFigureOut">
              <a:rPr lang="en-US" smtClean="0"/>
              <a:t>5/18/2021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90ADB-8593-4354-9ABB-21DF2CDBB5C8}" type="slidenum">
              <a:rPr lang="en-US" smtClean="0"/>
              <a:t>‹#›</a:t>
            </a:fld>
            <a:endParaRPr lang="en-US"/>
          </a:p>
        </p:txBody>
      </p:sp>
    </p:spTree>
    <p:extLst>
      <p:ext uri="{BB962C8B-B14F-4D97-AF65-F5344CB8AC3E}">
        <p14:creationId xmlns:p14="http://schemas.microsoft.com/office/powerpoint/2010/main" val="3507504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4FEAFA8-8264-422C-BD12-1B9E5378DA3E}" type="datetimeFigureOut">
              <a:rPr lang="en-US" smtClean="0"/>
              <a:t>5/18/2021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5090ADB-8593-4354-9ABB-21DF2CDBB5C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776963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xml"/><Relationship Id="rId7" Type="http://schemas.openxmlformats.org/officeDocument/2006/relationships/image" Target="../media/image5.sv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5" Type="http://schemas.openxmlformats.org/officeDocument/2006/relationships/image" Target="../media/image3.sv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sv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13.png"/><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2.xml"/><Relationship Id="rId7" Type="http://schemas.openxmlformats.org/officeDocument/2006/relationships/image" Target="../media/image12.sv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2.xml"/><Relationship Id="rId7" Type="http://schemas.openxmlformats.org/officeDocument/2006/relationships/hyperlink" Target="https://creativecommons.org/licenses/by-sa/3.0/" TargetMode="Externa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hyperlink" Target="https://www.khwiki.com/Enchanted_Brooms"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13.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2.xml"/><Relationship Id="rId7" Type="http://schemas.openxmlformats.org/officeDocument/2006/relationships/image" Target="../media/image21.jpe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13.png"/><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21">
            <a:extLst>
              <a:ext uri="{FF2B5EF4-FFF2-40B4-BE49-F238E27FC236}">
                <a16:creationId xmlns:a16="http://schemas.microsoft.com/office/drawing/2014/main" id="{37D0A513-E370-457A-B709-5F32B96BA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20" name="Rectangle 23">
            <a:extLst>
              <a:ext uri="{FF2B5EF4-FFF2-40B4-BE49-F238E27FC236}">
                <a16:creationId xmlns:a16="http://schemas.microsoft.com/office/drawing/2014/main" id="{450AC02B-DCE7-4E0D-ADF6-86386C916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581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5">
            <a:extLst>
              <a:ext uri="{FF2B5EF4-FFF2-40B4-BE49-F238E27FC236}">
                <a16:creationId xmlns:a16="http://schemas.microsoft.com/office/drawing/2014/main" id="{B482A85D-CD80-4811-B1B6-C3F136B10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5339824" y="0"/>
            <a:ext cx="68583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60CD88F2-646E-4836-A1EF-276D5DFAA62A}"/>
              </a:ext>
            </a:extLst>
          </p:cNvPr>
          <p:cNvSpPr>
            <a:spLocks noGrp="1"/>
          </p:cNvSpPr>
          <p:nvPr>
            <p:ph type="ctrTitle"/>
          </p:nvPr>
        </p:nvSpPr>
        <p:spPr>
          <a:xfrm>
            <a:off x="5961344" y="758952"/>
            <a:ext cx="5542398" cy="3566160"/>
          </a:xfrm>
        </p:spPr>
        <p:txBody>
          <a:bodyPr>
            <a:normAutofit fontScale="90000"/>
          </a:bodyPr>
          <a:lstStyle/>
          <a:p>
            <a:r>
              <a:rPr lang="en-US" sz="7400" b="1" dirty="0">
                <a:solidFill>
                  <a:srgbClr val="FFFFFF"/>
                </a:solidFill>
                <a:latin typeface="Times New Roman"/>
                <a:cs typeface="Times New Roman"/>
              </a:rPr>
              <a:t>Prototype: "Pooper Picker Upper"</a:t>
            </a:r>
            <a:endParaRPr lang="en-US" sz="7400" b="1" dirty="0">
              <a:solidFill>
                <a:srgbClr val="FFFFFF"/>
              </a:solidFill>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E2C46659-CB35-4541-BC6D-72E35BDFDDC7}"/>
              </a:ext>
            </a:extLst>
          </p:cNvPr>
          <p:cNvSpPr>
            <a:spLocks noGrp="1"/>
          </p:cNvSpPr>
          <p:nvPr>
            <p:ph type="subTitle" idx="1"/>
          </p:nvPr>
        </p:nvSpPr>
        <p:spPr>
          <a:xfrm>
            <a:off x="5961343" y="4455620"/>
            <a:ext cx="5542399" cy="1143000"/>
          </a:xfrm>
        </p:spPr>
        <p:txBody>
          <a:bodyPr vert="horz" lIns="91440" tIns="45720" rIns="91440" bIns="45720" rtlCol="0" anchor="t">
            <a:normAutofit lnSpcReduction="10000"/>
          </a:bodyPr>
          <a:lstStyle/>
          <a:p>
            <a:r>
              <a:rPr lang="en-US" sz="2000">
                <a:solidFill>
                  <a:schemeClr val="bg2"/>
                </a:solidFill>
                <a:latin typeface="Times New Roman"/>
                <a:cs typeface="Times New Roman"/>
              </a:rPr>
              <a:t>TSM 415 (section 1) By: Danielle (Abby) Espinosa-Gonzalez </a:t>
            </a:r>
            <a:r>
              <a:rPr lang="en-US" sz="2000" err="1">
                <a:solidFill>
                  <a:schemeClr val="bg2"/>
                </a:solidFill>
                <a:latin typeface="Times New Roman"/>
                <a:cs typeface="Times New Roman"/>
              </a:rPr>
              <a:t>Bellolio</a:t>
            </a:r>
            <a:r>
              <a:rPr lang="en-US" sz="2000">
                <a:solidFill>
                  <a:schemeClr val="bg2"/>
                </a:solidFill>
                <a:latin typeface="Times New Roman"/>
                <a:cs typeface="Times New Roman"/>
              </a:rPr>
              <a:t>, Corgan Davis, Morgan Ely, Benjamin Wozniak</a:t>
            </a:r>
          </a:p>
        </p:txBody>
      </p:sp>
      <p:pic>
        <p:nvPicPr>
          <p:cNvPr id="4" name="Graphic 4" descr="Farm scene">
            <a:extLst>
              <a:ext uri="{FF2B5EF4-FFF2-40B4-BE49-F238E27FC236}">
                <a16:creationId xmlns:a16="http://schemas.microsoft.com/office/drawing/2014/main" id="{CFEEF3CB-BC7A-4213-B315-7F5AA5B683DA}"/>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760029" y="651614"/>
            <a:ext cx="1755797" cy="1755797"/>
          </a:xfrm>
          <a:prstGeom prst="rect">
            <a:avLst/>
          </a:prstGeom>
        </p:spPr>
      </p:pic>
      <p:pic>
        <p:nvPicPr>
          <p:cNvPr id="7" name="Graphic 7" descr="Clock">
            <a:extLst>
              <a:ext uri="{FF2B5EF4-FFF2-40B4-BE49-F238E27FC236}">
                <a16:creationId xmlns:a16="http://schemas.microsoft.com/office/drawing/2014/main" id="{F5FC62D1-720D-4D77-9F2C-47C55738B483}"/>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756919" y="4143765"/>
            <a:ext cx="1755797" cy="1755797"/>
          </a:xfrm>
          <a:prstGeom prst="rect">
            <a:avLst/>
          </a:prstGeom>
        </p:spPr>
      </p:pic>
      <p:cxnSp>
        <p:nvCxnSpPr>
          <p:cNvPr id="23" name="Straight Connector 27">
            <a:extLst>
              <a:ext uri="{FF2B5EF4-FFF2-40B4-BE49-F238E27FC236}">
                <a16:creationId xmlns:a16="http://schemas.microsoft.com/office/drawing/2014/main" id="{DA4AC0D3-E53A-467F-AC69-13CED2B336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61343" y="4343400"/>
            <a:ext cx="5202616" cy="0"/>
          </a:xfrm>
          <a:prstGeom prst="line">
            <a:avLst/>
          </a:prstGeom>
          <a:ln w="6350">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pic>
        <p:nvPicPr>
          <p:cNvPr id="6" name="Graphic 6" descr="Rooster">
            <a:extLst>
              <a:ext uri="{FF2B5EF4-FFF2-40B4-BE49-F238E27FC236}">
                <a16:creationId xmlns:a16="http://schemas.microsoft.com/office/drawing/2014/main" id="{58D0940A-7D9B-4CD6-B3EB-25DC08EC61FA}"/>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760029" y="2415186"/>
            <a:ext cx="1755797" cy="1755797"/>
          </a:xfrm>
          <a:prstGeom prst="rect">
            <a:avLst/>
          </a:prstGeom>
        </p:spPr>
      </p:pic>
      <p:pic>
        <p:nvPicPr>
          <p:cNvPr id="15" name="Audio 14">
            <a:hlinkClick r:id="" action="ppaction://media"/>
            <a:extLst>
              <a:ext uri="{FF2B5EF4-FFF2-40B4-BE49-F238E27FC236}">
                <a16:creationId xmlns:a16="http://schemas.microsoft.com/office/drawing/2014/main" id="{80AC9CCC-7DD3-BE45-A6C5-E7A6E0D971F3}"/>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672127818"/>
      </p:ext>
    </p:extLst>
  </p:cSld>
  <p:clrMapOvr>
    <a:masterClrMapping/>
  </p:clrMapOvr>
  <mc:AlternateContent xmlns:mc="http://schemas.openxmlformats.org/markup-compatibility/2006" xmlns:p14="http://schemas.microsoft.com/office/powerpoint/2010/main">
    <mc:Choice Requires="p14">
      <p:transition spd="slow" p14:dur="2000" advTm="7344"/>
    </mc:Choice>
    <mc:Fallback xmlns="">
      <p:transition spd="slow" advTm="73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7395CC-7A9B-435C-98A0-3E874215F74C}"/>
              </a:ext>
            </a:extLst>
          </p:cNvPr>
          <p:cNvSpPr>
            <a:spLocks noGrp="1"/>
          </p:cNvSpPr>
          <p:nvPr>
            <p:ph type="title"/>
          </p:nvPr>
        </p:nvSpPr>
        <p:spPr>
          <a:xfrm>
            <a:off x="5181601" y="634946"/>
            <a:ext cx="6368142" cy="1450757"/>
          </a:xfrm>
        </p:spPr>
        <p:txBody>
          <a:bodyPr>
            <a:normAutofit/>
          </a:bodyPr>
          <a:lstStyle/>
          <a:p>
            <a:r>
              <a:rPr lang="en-US">
                <a:cs typeface="Calibri Light"/>
              </a:rPr>
              <a:t>Action Steps</a:t>
            </a:r>
          </a:p>
        </p:txBody>
      </p:sp>
      <p:pic>
        <p:nvPicPr>
          <p:cNvPr id="4" name="Picture 4" descr="Baby chicks at farm">
            <a:extLst>
              <a:ext uri="{FF2B5EF4-FFF2-40B4-BE49-F238E27FC236}">
                <a16:creationId xmlns:a16="http://schemas.microsoft.com/office/drawing/2014/main" id="{B76BCDB6-DF54-4A17-852E-F4AB6A6DF0D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 y="-12128"/>
            <a:ext cx="4654276" cy="6870127"/>
          </a:xfrm>
          <a:prstGeom prst="rect">
            <a:avLst/>
          </a:prstGeom>
        </p:spPr>
      </p:pic>
      <p:cxnSp>
        <p:nvCxnSpPr>
          <p:cNvPr id="13" name="Straight Connector 1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31ECAFD-DF49-4395-93BE-FF8CFB0B9C03}"/>
              </a:ext>
            </a:extLst>
          </p:cNvPr>
          <p:cNvSpPr>
            <a:spLocks noGrp="1"/>
          </p:cNvSpPr>
          <p:nvPr>
            <p:ph idx="1"/>
          </p:nvPr>
        </p:nvSpPr>
        <p:spPr>
          <a:xfrm>
            <a:off x="5181601" y="2198914"/>
            <a:ext cx="6368142" cy="3670180"/>
          </a:xfrm>
        </p:spPr>
        <p:txBody>
          <a:bodyPr vert="horz" lIns="0" tIns="45720" rIns="0" bIns="45720" rtlCol="0" anchor="t">
            <a:normAutofit/>
          </a:bodyPr>
          <a:lstStyle/>
          <a:p>
            <a:pPr>
              <a:buFont typeface="Calibri"/>
            </a:pPr>
            <a:r>
              <a:rPr lang="en-US" sz="2800">
                <a:latin typeface="Times New Roman"/>
                <a:cs typeface="Times New Roman"/>
              </a:rPr>
              <a:t>We proved that there was a 33% increase in time efficiency and an average 2- rating improvement per ergonomic survey question. We recommend that the client incorporate this prototype into his chicken coop cleaning routine in order to lessen his workload and improve his work conditions.</a:t>
            </a:r>
          </a:p>
        </p:txBody>
      </p:sp>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830944" y="5634726"/>
            <a:ext cx="812800" cy="812800"/>
          </a:xfrm>
          <a:prstGeom prst="rect">
            <a:avLst/>
          </a:prstGeom>
        </p:spPr>
      </p:pic>
    </p:spTree>
    <p:extLst>
      <p:ext uri="{BB962C8B-B14F-4D97-AF65-F5344CB8AC3E}">
        <p14:creationId xmlns:p14="http://schemas.microsoft.com/office/powerpoint/2010/main" val="404964919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122"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60905F-20F9-4B3A-AF1B-B66461016F03}"/>
              </a:ext>
            </a:extLst>
          </p:cNvPr>
          <p:cNvSpPr txBox="1"/>
          <p:nvPr/>
        </p:nvSpPr>
        <p:spPr>
          <a:xfrm>
            <a:off x="2525485" y="2119085"/>
            <a:ext cx="9869715" cy="1446550"/>
          </a:xfrm>
          <a:prstGeom prst="rect">
            <a:avLst/>
          </a:prstGeom>
          <a:noFill/>
        </p:spPr>
        <p:txBody>
          <a:bodyPr wrap="square" rtlCol="0">
            <a:spAutoFit/>
          </a:bodyPr>
          <a:lstStyle/>
          <a:p>
            <a:r>
              <a:rPr lang="en-US" sz="8800">
                <a:latin typeface="Times New Roman" panose="02020603050405020304" pitchFamily="18" charset="0"/>
                <a:cs typeface="Times New Roman" panose="02020603050405020304" pitchFamily="18" charset="0"/>
              </a:rPr>
              <a:t>QUESTIONS</a:t>
            </a:r>
          </a:p>
        </p:txBody>
      </p:sp>
      <p:pic>
        <p:nvPicPr>
          <p:cNvPr id="6" name="Audio 5">
            <a:hlinkClick r:id="" action="ppaction://media"/>
            <a:extLst>
              <a:ext uri="{FF2B5EF4-FFF2-40B4-BE49-F238E27FC236}">
                <a16:creationId xmlns:a16="http://schemas.microsoft.com/office/drawing/2014/main" id="{222F4085-42DA-B54B-B8FA-F16D6F9F60C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379157384"/>
      </p:ext>
    </p:extLst>
  </p:cSld>
  <p:clrMapOvr>
    <a:masterClrMapping/>
  </p:clrMapOvr>
  <mc:AlternateContent xmlns:mc="http://schemas.openxmlformats.org/markup-compatibility/2006" xmlns:p14="http://schemas.microsoft.com/office/powerpoint/2010/main">
    <mc:Choice Requires="p14">
      <p:transition spd="slow" p14:dur="2000" advTm="5980"/>
    </mc:Choice>
    <mc:Fallback xmlns="">
      <p:transition spd="slow" advTm="59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CFCD50F-4BF3-4733-BD42-5567080A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20D531-9944-4F33-88BE-CAC60E7A67A8}"/>
              </a:ext>
            </a:extLst>
          </p:cNvPr>
          <p:cNvSpPr>
            <a:spLocks noGrp="1"/>
          </p:cNvSpPr>
          <p:nvPr>
            <p:ph type="title"/>
          </p:nvPr>
        </p:nvSpPr>
        <p:spPr>
          <a:xfrm>
            <a:off x="6307441" y="366515"/>
            <a:ext cx="5715977" cy="1719188"/>
          </a:xfrm>
        </p:spPr>
        <p:txBody>
          <a:bodyPr>
            <a:normAutofit/>
          </a:bodyPr>
          <a:lstStyle/>
          <a:p>
            <a:r>
              <a:rPr lang="en-US">
                <a:latin typeface="Times New Roman"/>
                <a:cs typeface="Times New Roman"/>
              </a:rPr>
              <a:t>Project Purpose</a:t>
            </a:r>
            <a:endParaRPr lang="es-EC">
              <a:latin typeface="Times New Roman"/>
              <a:cs typeface="Times New Roman"/>
            </a:endParaRPr>
          </a:p>
        </p:txBody>
      </p:sp>
      <p:sp>
        <p:nvSpPr>
          <p:cNvPr id="12" name="Rectangle 11">
            <a:extLst>
              <a:ext uri="{FF2B5EF4-FFF2-40B4-BE49-F238E27FC236}">
                <a16:creationId xmlns:a16="http://schemas.microsoft.com/office/drawing/2014/main" id="{97C2466A-2320-4205-BDC2-056CD8BC2C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1733"/>
            <a:ext cx="3057906" cy="340823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5" descr="Barn">
            <a:extLst>
              <a:ext uri="{FF2B5EF4-FFF2-40B4-BE49-F238E27FC236}">
                <a16:creationId xmlns:a16="http://schemas.microsoft.com/office/drawing/2014/main" id="{550AC45B-ECD3-4856-9C30-36AC56E9503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8336" y="633502"/>
            <a:ext cx="2784700" cy="2784700"/>
          </a:xfrm>
          <a:prstGeom prst="rect">
            <a:avLst/>
          </a:prstGeom>
        </p:spPr>
      </p:pic>
      <p:sp>
        <p:nvSpPr>
          <p:cNvPr id="14" name="Rectangle 13">
            <a:extLst>
              <a:ext uri="{FF2B5EF4-FFF2-40B4-BE49-F238E27FC236}">
                <a16:creationId xmlns:a16="http://schemas.microsoft.com/office/drawing/2014/main" id="{C24F77B6-3AFC-4981-A39A-15994073E1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061" y="321733"/>
            <a:ext cx="2583939" cy="1955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E622A300-A12E-4C3D-A574-71AFFA8F2B5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40096" y="2085703"/>
            <a:ext cx="41148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B7D21A87-2874-4438-84BA-E02F7C6327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879167"/>
            <a:ext cx="3057906" cy="213556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B0A69F5-520C-404C-9614-071AAE138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28588" y="2451014"/>
            <a:ext cx="2567411" cy="3532765"/>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4" descr="Chicken leg">
            <a:extLst>
              <a:ext uri="{FF2B5EF4-FFF2-40B4-BE49-F238E27FC236}">
                <a16:creationId xmlns:a16="http://schemas.microsoft.com/office/drawing/2014/main" id="{8ADF7991-7DD6-45D2-992B-CB76E12EB60C}"/>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3664752" y="3069855"/>
            <a:ext cx="2295082" cy="2295082"/>
          </a:xfrm>
          <a:prstGeom prst="rect">
            <a:avLst/>
          </a:prstGeom>
        </p:spPr>
      </p:pic>
      <p:sp>
        <p:nvSpPr>
          <p:cNvPr id="3" name="Content Placeholder 2">
            <a:extLst>
              <a:ext uri="{FF2B5EF4-FFF2-40B4-BE49-F238E27FC236}">
                <a16:creationId xmlns:a16="http://schemas.microsoft.com/office/drawing/2014/main" id="{2658F1C8-5BB3-49E1-994E-DD5A0FD54015}"/>
              </a:ext>
            </a:extLst>
          </p:cNvPr>
          <p:cNvSpPr>
            <a:spLocks noGrp="1"/>
          </p:cNvSpPr>
          <p:nvPr>
            <p:ph idx="1"/>
          </p:nvPr>
        </p:nvSpPr>
        <p:spPr>
          <a:xfrm>
            <a:off x="6412520" y="2350565"/>
            <a:ext cx="5274364" cy="3670180"/>
          </a:xfrm>
        </p:spPr>
        <p:txBody>
          <a:bodyPr vert="horz" lIns="0" tIns="45720" rIns="0" bIns="45720" rtlCol="0" anchor="t">
            <a:normAutofit/>
          </a:bodyPr>
          <a:lstStyle/>
          <a:p>
            <a:pPr>
              <a:buFont typeface="Wingdings" panose="05000000000000000000" pitchFamily="2" charset="2"/>
              <a:buChar char="§"/>
            </a:pPr>
            <a:r>
              <a:rPr lang="en-US" sz="2400" dirty="0">
                <a:latin typeface="Times New Roman"/>
                <a:cs typeface="Times New Roman"/>
              </a:rPr>
              <a:t>Design, manufacture and implement a prototype that improves:</a:t>
            </a:r>
          </a:p>
          <a:p>
            <a:pPr marL="749300" lvl="3">
              <a:buFont typeface="Arial" panose="020B0604020202020204" pitchFamily="34" charset="0"/>
              <a:buChar char="•"/>
            </a:pPr>
            <a:r>
              <a:rPr lang="en-US" sz="2400" dirty="0">
                <a:latin typeface="Times New Roman"/>
                <a:cs typeface="Times New Roman"/>
              </a:rPr>
              <a:t>Cleanliness of chicken coop </a:t>
            </a:r>
          </a:p>
          <a:p>
            <a:pPr marL="566420" lvl="3" indent="0">
              <a:buNone/>
            </a:pPr>
            <a:endParaRPr lang="en-US" sz="2400" dirty="0">
              <a:latin typeface="Times New Roman"/>
              <a:cs typeface="Times New Roman"/>
            </a:endParaRPr>
          </a:p>
          <a:p>
            <a:pPr marL="749300" lvl="3">
              <a:buFont typeface="Arial" panose="020B0604020202020204" pitchFamily="34" charset="0"/>
              <a:buChar char="•"/>
            </a:pPr>
            <a:r>
              <a:rPr lang="en-US" sz="2400" dirty="0">
                <a:latin typeface="Times New Roman"/>
                <a:cs typeface="Times New Roman"/>
              </a:rPr>
              <a:t>  Ergonomic conditions of client by minimizing strain</a:t>
            </a:r>
          </a:p>
          <a:p>
            <a:pPr marL="566420" lvl="3" indent="0">
              <a:buNone/>
            </a:pPr>
            <a:endParaRPr lang="en-US" sz="2400" dirty="0">
              <a:latin typeface="Times New Roman"/>
              <a:cs typeface="Times New Roman"/>
            </a:endParaRPr>
          </a:p>
          <a:p>
            <a:pPr marL="749300" lvl="3">
              <a:buFont typeface="Arial" panose="020B0604020202020204" pitchFamily="34" charset="0"/>
              <a:buChar char="•"/>
            </a:pPr>
            <a:r>
              <a:rPr lang="en-US" sz="2400" dirty="0">
                <a:latin typeface="Times New Roman"/>
                <a:cs typeface="Times New Roman"/>
              </a:rPr>
              <a:t> The process by making it quicker and more efficient.</a:t>
            </a:r>
          </a:p>
          <a:p>
            <a:pPr marL="0" indent="0">
              <a:buNone/>
            </a:pPr>
            <a:endParaRPr lang="es-EC" dirty="0">
              <a:latin typeface="Times New Roman"/>
              <a:cs typeface="Times New Roman"/>
            </a:endParaRPr>
          </a:p>
        </p:txBody>
      </p:sp>
      <p:sp>
        <p:nvSpPr>
          <p:cNvPr id="22" name="Rectangle 21">
            <a:extLst>
              <a:ext uri="{FF2B5EF4-FFF2-40B4-BE49-F238E27FC236}">
                <a16:creationId xmlns:a16="http://schemas.microsoft.com/office/drawing/2014/main" id="{54D683B1-E7B7-4AF5-8BF1-00757F13FB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23">
            <a:extLst>
              <a:ext uri="{FF2B5EF4-FFF2-40B4-BE49-F238E27FC236}">
                <a16:creationId xmlns:a16="http://schemas.microsoft.com/office/drawing/2014/main" id="{7B07ECB0-AC96-4F4F-AB0C-44EA1353C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720243" y="5879206"/>
            <a:ext cx="812800" cy="812800"/>
          </a:xfrm>
          <a:prstGeom prst="rect">
            <a:avLst/>
          </a:prstGeom>
        </p:spPr>
      </p:pic>
    </p:spTree>
    <p:extLst>
      <p:ext uri="{BB962C8B-B14F-4D97-AF65-F5344CB8AC3E}">
        <p14:creationId xmlns:p14="http://schemas.microsoft.com/office/powerpoint/2010/main" val="155522471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706"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CFCD50F-4BF3-4733-BD42-5567080A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27A81D-CC99-47EE-BDB9-BEAD19190BBB}"/>
              </a:ext>
            </a:extLst>
          </p:cNvPr>
          <p:cNvSpPr>
            <a:spLocks noGrp="1"/>
          </p:cNvSpPr>
          <p:nvPr>
            <p:ph type="title"/>
          </p:nvPr>
        </p:nvSpPr>
        <p:spPr>
          <a:xfrm>
            <a:off x="6728459" y="634946"/>
            <a:ext cx="4821283" cy="1450757"/>
          </a:xfrm>
        </p:spPr>
        <p:txBody>
          <a:bodyPr>
            <a:normAutofit/>
          </a:bodyPr>
          <a:lstStyle/>
          <a:p>
            <a:r>
              <a:rPr lang="en-US">
                <a:latin typeface="Times New Roman"/>
                <a:cs typeface="Calibri Light"/>
              </a:rPr>
              <a:t>Introduction</a:t>
            </a:r>
            <a:endParaRPr lang="en-US">
              <a:latin typeface="Times New Roman"/>
              <a:cs typeface="Times New Roman"/>
            </a:endParaRPr>
          </a:p>
        </p:txBody>
      </p:sp>
      <p:sp>
        <p:nvSpPr>
          <p:cNvPr id="19" name="Rectangle 18">
            <a:extLst>
              <a:ext uri="{FF2B5EF4-FFF2-40B4-BE49-F238E27FC236}">
                <a16:creationId xmlns:a16="http://schemas.microsoft.com/office/drawing/2014/main" id="{97C2466A-2320-4205-BDC2-056CD8BC2C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1733"/>
            <a:ext cx="3057906" cy="340823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8" descr="Clock | Free Stock Photo | Illustration of a clock | # 16762">
            <a:extLst>
              <a:ext uri="{FF2B5EF4-FFF2-40B4-BE49-F238E27FC236}">
                <a16:creationId xmlns:a16="http://schemas.microsoft.com/office/drawing/2014/main" id="{AEF33A13-29FA-4C27-B733-9643FCDC1E6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8336" y="633502"/>
            <a:ext cx="2784700" cy="2784700"/>
          </a:xfrm>
          <a:prstGeom prst="rect">
            <a:avLst/>
          </a:prstGeom>
        </p:spPr>
      </p:pic>
      <p:sp>
        <p:nvSpPr>
          <p:cNvPr id="21" name="Rectangle 20">
            <a:extLst>
              <a:ext uri="{FF2B5EF4-FFF2-40B4-BE49-F238E27FC236}">
                <a16:creationId xmlns:a16="http://schemas.microsoft.com/office/drawing/2014/main" id="{C24F77B6-3AFC-4981-A39A-15994073E1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061" y="321733"/>
            <a:ext cx="2583939" cy="1955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E622A300-A12E-4C3D-A574-71AFFA8F2B5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40096" y="2085703"/>
            <a:ext cx="41148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B7D21A87-2874-4438-84BA-E02F7C6327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879167"/>
            <a:ext cx="3057906" cy="213556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B0A69F5-520C-404C-9614-071AAE138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28588" y="2451014"/>
            <a:ext cx="2567411" cy="3532765"/>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10">
            <a:extLst>
              <a:ext uri="{FF2B5EF4-FFF2-40B4-BE49-F238E27FC236}">
                <a16:creationId xmlns:a16="http://schemas.microsoft.com/office/drawing/2014/main" id="{CC1FBD87-A204-4F07-BB24-D5839CE44473}"/>
              </a:ext>
            </a:extLst>
          </p:cNvPr>
          <p:cNvPicPr>
            <a:picLocks noChangeAspect="1"/>
          </p:cNvPicPr>
          <p:nvPr/>
        </p:nvPicPr>
        <p:blipFill>
          <a:blip r:embed="rId5" cstate="screen">
            <a:extLst>
              <a:ext uri="{28A0092B-C50C-407E-A947-70E740481C1C}">
                <a14:useLocalDpi xmlns:a14="http://schemas.microsoft.com/office/drawing/2010/main"/>
              </a:ext>
              <a:ext uri="{837473B0-CC2E-450A-ABE3-18F120FF3D39}">
                <a1611:picAttrSrcUrl xmlns:a1611="http://schemas.microsoft.com/office/drawing/2016/11/main" r:id="rId6"/>
              </a:ext>
            </a:extLst>
          </a:blip>
          <a:stretch>
            <a:fillRect/>
          </a:stretch>
        </p:blipFill>
        <p:spPr>
          <a:xfrm>
            <a:off x="3664752" y="3009459"/>
            <a:ext cx="2295082" cy="2415875"/>
          </a:xfrm>
          <a:prstGeom prst="rect">
            <a:avLst/>
          </a:prstGeom>
        </p:spPr>
      </p:pic>
      <p:sp>
        <p:nvSpPr>
          <p:cNvPr id="3" name="Content Placeholder 2">
            <a:extLst>
              <a:ext uri="{FF2B5EF4-FFF2-40B4-BE49-F238E27FC236}">
                <a16:creationId xmlns:a16="http://schemas.microsoft.com/office/drawing/2014/main" id="{336654B9-85A2-4E40-AAB4-C7E8C0F6E0C5}"/>
              </a:ext>
            </a:extLst>
          </p:cNvPr>
          <p:cNvSpPr>
            <a:spLocks noGrp="1"/>
          </p:cNvSpPr>
          <p:nvPr>
            <p:ph idx="1"/>
          </p:nvPr>
        </p:nvSpPr>
        <p:spPr>
          <a:xfrm>
            <a:off x="6728459" y="2198914"/>
            <a:ext cx="4821283" cy="3670180"/>
          </a:xfrm>
        </p:spPr>
        <p:txBody>
          <a:bodyPr vert="horz" lIns="0" tIns="45720" rIns="0" bIns="45720" rtlCol="0" anchor="t">
            <a:normAutofit/>
          </a:bodyPr>
          <a:lstStyle/>
          <a:p>
            <a:r>
              <a:rPr lang="en-US">
                <a:latin typeface="Times New Roman"/>
                <a:ea typeface="+mn-lt"/>
                <a:cs typeface="+mn-lt"/>
              </a:rPr>
              <a:t>With the implementation of our prototype we seek to improve our clients tedious work conditions. Many farmers face the same problem with the</a:t>
            </a:r>
            <a:r>
              <a:rPr lang="en-US">
                <a:latin typeface="Times New Roman"/>
                <a:cs typeface="Calibri" panose="020F0502020204030204"/>
              </a:rPr>
              <a:t> </a:t>
            </a:r>
            <a:r>
              <a:rPr lang="en-US">
                <a:latin typeface="Times New Roman"/>
                <a:ea typeface="+mn-lt"/>
                <a:cs typeface="+mn-lt"/>
              </a:rPr>
              <a:t>help of our client and subject matter experts</a:t>
            </a:r>
            <a:r>
              <a:rPr lang="en-US">
                <a:latin typeface="Calibri"/>
                <a:ea typeface="+mn-lt"/>
                <a:cs typeface="+mn-lt"/>
              </a:rPr>
              <a:t> </a:t>
            </a:r>
            <a:r>
              <a:rPr lang="en-US">
                <a:ea typeface="+mn-lt"/>
                <a:cs typeface="+mn-lt"/>
              </a:rPr>
              <a:t>if this prototype proves to be a great success, we could help other small scale chicken farmers who may be facing similar difficulties using a shovel to clean.   </a:t>
            </a:r>
            <a:endParaRPr lang="en-US">
              <a:cs typeface="Calibri" panose="020F0502020204030204"/>
            </a:endParaRPr>
          </a:p>
        </p:txBody>
      </p:sp>
      <p:sp>
        <p:nvSpPr>
          <p:cNvPr id="29" name="Rectangle 28">
            <a:extLst>
              <a:ext uri="{FF2B5EF4-FFF2-40B4-BE49-F238E27FC236}">
                <a16:creationId xmlns:a16="http://schemas.microsoft.com/office/drawing/2014/main" id="{54D683B1-E7B7-4AF5-8BF1-00757F13FB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a16="http://schemas.microsoft.com/office/drawing/2014/main" id="{7B07ECB0-AC96-4F4F-AB0C-44EA1353C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a:extLst>
              <a:ext uri="{FF2B5EF4-FFF2-40B4-BE49-F238E27FC236}">
                <a16:creationId xmlns:a16="http://schemas.microsoft.com/office/drawing/2014/main" id="{2E41E74A-FA96-4E7A-BF5D-CC392CD004CD}"/>
              </a:ext>
            </a:extLst>
          </p:cNvPr>
          <p:cNvSpPr txBox="1"/>
          <p:nvPr/>
        </p:nvSpPr>
        <p:spPr>
          <a:xfrm>
            <a:off x="9870532" y="6657945"/>
            <a:ext cx="2321468" cy="200055"/>
          </a:xfrm>
          <a:prstGeom prst="rect">
            <a:avLst/>
          </a:prstGeom>
          <a:solidFill>
            <a:srgbClr val="000000"/>
          </a:solidFill>
        </p:spPr>
        <p:txBody>
          <a:bodyPr wrap="none">
            <a:spAutoFit/>
          </a:bodyPr>
          <a:lstStyle/>
          <a:p>
            <a:pPr algn="r">
              <a:spcAft>
                <a:spcPts val="600"/>
              </a:spcAft>
            </a:pPr>
            <a:r>
              <a:rPr lang="en-US" sz="700">
                <a:solidFill>
                  <a:srgbClr val="FFFFFF"/>
                </a:solidFill>
                <a:hlinkClick r:id="rId6">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7">
                  <a:extLst>
                    <a:ext uri="{A12FA001-AC4F-418D-AE19-62706E023703}">
                      <ahyp:hlinkClr xmlns:ahyp="http://schemas.microsoft.com/office/drawing/2018/hyperlinkcolor" val="tx"/>
                    </a:ext>
                  </a:extLst>
                </a:hlinkClick>
              </a:rPr>
              <a:t>CC BY-SA</a:t>
            </a:r>
            <a:r>
              <a:rPr lang="en-US" sz="700">
                <a:solidFill>
                  <a:srgbClr val="FFFFFF"/>
                </a:solidFill>
              </a:rPr>
              <a:t>.</a:t>
            </a:r>
          </a:p>
        </p:txBody>
      </p:sp>
      <p:pic>
        <p:nvPicPr>
          <p:cNvPr id="15" name="Audio 14">
            <a:hlinkClick r:id="" action="ppaction://media"/>
            <a:extLst>
              <a:ext uri="{FF2B5EF4-FFF2-40B4-BE49-F238E27FC236}">
                <a16:creationId xmlns:a16="http://schemas.microsoft.com/office/drawing/2014/main" id="{EDB98EC7-F594-7147-B171-C4B837D5633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885567423"/>
      </p:ext>
    </p:extLst>
  </p:cSld>
  <p:clrMapOvr>
    <a:masterClrMapping/>
  </p:clrMapOvr>
  <mc:AlternateContent xmlns:mc="http://schemas.openxmlformats.org/markup-compatibility/2006" xmlns:p14="http://schemas.microsoft.com/office/powerpoint/2010/main">
    <mc:Choice Requires="p14">
      <p:transition spd="slow" p14:dur="2000" advTm="15385"/>
    </mc:Choice>
    <mc:Fallback xmlns="">
      <p:transition spd="slow" advTm="153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52ABB703-2B0E-4C3B-B4A2-F3973548E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495F63-2DB6-43C5-9E39-93226432ED1E}"/>
              </a:ext>
            </a:extLst>
          </p:cNvPr>
          <p:cNvSpPr>
            <a:spLocks noGrp="1"/>
          </p:cNvSpPr>
          <p:nvPr>
            <p:ph type="title"/>
          </p:nvPr>
        </p:nvSpPr>
        <p:spPr>
          <a:xfrm>
            <a:off x="6411685" y="634946"/>
            <a:ext cx="5127171" cy="1450757"/>
          </a:xfrm>
        </p:spPr>
        <p:txBody>
          <a:bodyPr>
            <a:normAutofit/>
          </a:bodyPr>
          <a:lstStyle/>
          <a:p>
            <a:r>
              <a:rPr lang="en-US">
                <a:latin typeface="Times New Roman"/>
                <a:cs typeface="Calibri Light"/>
              </a:rPr>
              <a:t>Opportunity</a:t>
            </a:r>
          </a:p>
        </p:txBody>
      </p:sp>
      <p:pic>
        <p:nvPicPr>
          <p:cNvPr id="5" name="Picture 5" descr="A close up of a cage&#10;&#10;Description automatically generated">
            <a:extLst>
              <a:ext uri="{FF2B5EF4-FFF2-40B4-BE49-F238E27FC236}">
                <a16:creationId xmlns:a16="http://schemas.microsoft.com/office/drawing/2014/main" id="{42713489-68C8-452E-8349-63426154FDA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5132" y="645106"/>
            <a:ext cx="5247747" cy="5247747"/>
          </a:xfrm>
          <a:prstGeom prst="rect">
            <a:avLst/>
          </a:prstGeom>
        </p:spPr>
      </p:pic>
      <p:cxnSp>
        <p:nvCxnSpPr>
          <p:cNvPr id="23" name="Straight Connector 22">
            <a:extLst>
              <a:ext uri="{FF2B5EF4-FFF2-40B4-BE49-F238E27FC236}">
                <a16:creationId xmlns:a16="http://schemas.microsoft.com/office/drawing/2014/main" id="{9C21570E-E159-49A6-9891-FA397B7A92D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11684" y="2086188"/>
            <a:ext cx="474880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F52BE83-6B36-4FF7-AF7D-BAD6DB87756F}"/>
              </a:ext>
            </a:extLst>
          </p:cNvPr>
          <p:cNvSpPr>
            <a:spLocks noGrp="1"/>
          </p:cNvSpPr>
          <p:nvPr>
            <p:ph idx="1"/>
          </p:nvPr>
        </p:nvSpPr>
        <p:spPr>
          <a:xfrm>
            <a:off x="6483121" y="2663258"/>
            <a:ext cx="5127172" cy="3670180"/>
          </a:xfrm>
        </p:spPr>
        <p:txBody>
          <a:bodyPr vert="horz" lIns="0" tIns="45720" rIns="0" bIns="45720" rtlCol="0" anchor="t">
            <a:normAutofit/>
          </a:bodyPr>
          <a:lstStyle/>
          <a:p>
            <a:pPr marL="0" indent="0">
              <a:buNone/>
            </a:pPr>
            <a:r>
              <a:rPr lang="en-US" b="1">
                <a:latin typeface="Times New Roman"/>
                <a:cs typeface="Calibri"/>
              </a:rPr>
              <a:t>This machine will provide you with..</a:t>
            </a:r>
          </a:p>
          <a:p>
            <a:pPr>
              <a:buFont typeface="Arial" panose="020F0502020204030204" pitchFamily="34" charset="0"/>
              <a:buChar char="•"/>
            </a:pPr>
            <a:r>
              <a:rPr lang="en-US">
                <a:latin typeface="Times New Roman"/>
                <a:cs typeface="Calibri"/>
              </a:rPr>
              <a:t>20% Reduction in cleaning time</a:t>
            </a:r>
            <a:endParaRPr lang="en-US">
              <a:cs typeface="Calibri"/>
            </a:endParaRPr>
          </a:p>
          <a:p>
            <a:pPr>
              <a:buFont typeface="Arial" panose="020F0502020204030204" pitchFamily="34" charset="0"/>
              <a:buChar char="•"/>
            </a:pPr>
            <a:r>
              <a:rPr lang="en-US">
                <a:latin typeface="Times New Roman"/>
                <a:cs typeface="Calibri"/>
              </a:rPr>
              <a:t>Ergonomic improvement</a:t>
            </a:r>
          </a:p>
          <a:p>
            <a:pPr>
              <a:buFont typeface="Arial" panose="020F0502020204030204" pitchFamily="34" charset="0"/>
              <a:buChar char="•"/>
            </a:pPr>
            <a:r>
              <a:rPr lang="en-US">
                <a:latin typeface="Times New Roman"/>
                <a:ea typeface="+mn-lt"/>
                <a:cs typeface="+mn-lt"/>
              </a:rPr>
              <a:t>Accessibility</a:t>
            </a:r>
            <a:r>
              <a:rPr lang="en-US">
                <a:latin typeface="Times New Roman"/>
                <a:cs typeface="Calibri"/>
              </a:rPr>
              <a:t> on small scale operations</a:t>
            </a:r>
          </a:p>
          <a:p>
            <a:pPr>
              <a:buFont typeface="Arial" panose="020F0502020204030204" pitchFamily="34" charset="0"/>
              <a:buChar char="•"/>
            </a:pPr>
            <a:r>
              <a:rPr lang="en-US">
                <a:latin typeface="Times New Roman"/>
                <a:cs typeface="Calibri"/>
              </a:rPr>
              <a:t>Adjustability to relieve strain</a:t>
            </a:r>
          </a:p>
          <a:p>
            <a:pPr>
              <a:buFont typeface="Arial" panose="020F0502020204030204" pitchFamily="34" charset="0"/>
              <a:buChar char="•"/>
            </a:pPr>
            <a:endParaRPr lang="en-US">
              <a:latin typeface="Times New Roman"/>
              <a:cs typeface="Calibri"/>
            </a:endParaRPr>
          </a:p>
          <a:p>
            <a:endParaRPr lang="en-US">
              <a:latin typeface="Times New Roman"/>
              <a:cs typeface="Calibri"/>
            </a:endParaRPr>
          </a:p>
          <a:p>
            <a:endParaRPr lang="en-US">
              <a:latin typeface="Times New Roman"/>
              <a:cs typeface="Calibri"/>
            </a:endParaRPr>
          </a:p>
        </p:txBody>
      </p:sp>
      <p:sp>
        <p:nvSpPr>
          <p:cNvPr id="25" name="Rectangle 24">
            <a:extLst>
              <a:ext uri="{FF2B5EF4-FFF2-40B4-BE49-F238E27FC236}">
                <a16:creationId xmlns:a16="http://schemas.microsoft.com/office/drawing/2014/main" id="{E95DA498-D9A2-4DA9-B9DA-B3776E08C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a:extLst>
              <a:ext uri="{FF2B5EF4-FFF2-40B4-BE49-F238E27FC236}">
                <a16:creationId xmlns:a16="http://schemas.microsoft.com/office/drawing/2014/main" id="{82A73093-4B9D-420D-B17E-52293703A1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extBox 3">
            <a:extLst>
              <a:ext uri="{FF2B5EF4-FFF2-40B4-BE49-F238E27FC236}">
                <a16:creationId xmlns:a16="http://schemas.microsoft.com/office/drawing/2014/main" id="{6436DE6D-03B7-4283-A676-B530F90721BD}"/>
              </a:ext>
            </a:extLst>
          </p:cNvPr>
          <p:cNvSpPr txBox="1"/>
          <p:nvPr/>
        </p:nvSpPr>
        <p:spPr>
          <a:xfrm>
            <a:off x="745132" y="5368079"/>
            <a:ext cx="5247747" cy="524774"/>
          </a:xfrm>
          <a:prstGeom prst="rect">
            <a:avLst/>
          </a:prstGeom>
          <a:solidFill>
            <a:srgbClr val="000000">
              <a:alpha val="50000"/>
            </a:srgb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Aft>
                <a:spcPts val="600"/>
              </a:spcAft>
            </a:pPr>
            <a:r>
              <a:rPr lang="en-US" sz="1300">
                <a:solidFill>
                  <a:srgbClr val="FFFFFF"/>
                </a:solidFill>
              </a:rPr>
              <a:t>Image above: Depicts problem area. </a:t>
            </a:r>
          </a:p>
        </p:txBody>
      </p:sp>
      <p:pic>
        <p:nvPicPr>
          <p:cNvPr id="7"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838146" y="5810051"/>
            <a:ext cx="812800" cy="812800"/>
          </a:xfrm>
          <a:prstGeom prst="rect">
            <a:avLst/>
          </a:prstGeom>
        </p:spPr>
      </p:pic>
    </p:spTree>
    <p:extLst>
      <p:ext uri="{BB962C8B-B14F-4D97-AF65-F5344CB8AC3E}">
        <p14:creationId xmlns:p14="http://schemas.microsoft.com/office/powerpoint/2010/main" val="132009031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117" fill="hold"/>
                                        <p:tgtEl>
                                          <p:spTgt spid="7"/>
                                        </p:tgtEl>
                                      </p:cBhvr>
                                    </p:cmd>
                                  </p:childTnLst>
                                </p:cTn>
                              </p:par>
                            </p:childTnLst>
                          </p:cTn>
                        </p:par>
                      </p:childTnLst>
                    </p:cTn>
                  </p:par>
                </p:childTnLst>
              </p:cTn>
              <p:nextCondLst>
                <p:cond evt="onClick" delay="0">
                  <p:tgtEl>
                    <p:spTgt spid="7"/>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9">
            <a:extLst>
              <a:ext uri="{FF2B5EF4-FFF2-40B4-BE49-F238E27FC236}">
                <a16:creationId xmlns:a16="http://schemas.microsoft.com/office/drawing/2014/main" id="{C33BF9DD-8A45-4EEE-B231-0A14D322E5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20D531-9944-4F33-88BE-CAC60E7A67A8}"/>
              </a:ext>
            </a:extLst>
          </p:cNvPr>
          <p:cNvSpPr>
            <a:spLocks noGrp="1"/>
          </p:cNvSpPr>
          <p:nvPr>
            <p:ph type="title"/>
          </p:nvPr>
        </p:nvSpPr>
        <p:spPr>
          <a:xfrm>
            <a:off x="4974771" y="634946"/>
            <a:ext cx="6574972" cy="1450757"/>
          </a:xfrm>
        </p:spPr>
        <p:txBody>
          <a:bodyPr>
            <a:normAutofit/>
          </a:bodyPr>
          <a:lstStyle/>
          <a:p>
            <a:r>
              <a:rPr lang="en-US">
                <a:latin typeface="Times New Roman"/>
                <a:cs typeface="Times New Roman"/>
              </a:rPr>
              <a:t>Solution</a:t>
            </a:r>
          </a:p>
        </p:txBody>
      </p:sp>
      <p:pic>
        <p:nvPicPr>
          <p:cNvPr id="5" name="Picture 5" descr="A picture containing icon&#10;&#10;Description automatically generated">
            <a:extLst>
              <a:ext uri="{FF2B5EF4-FFF2-40B4-BE49-F238E27FC236}">
                <a16:creationId xmlns:a16="http://schemas.microsoft.com/office/drawing/2014/main" id="{6B736861-C5B7-45E0-B558-B78C77C11E2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3999" y="2276949"/>
            <a:ext cx="4001315" cy="2040670"/>
          </a:xfrm>
          <a:prstGeom prst="rect">
            <a:avLst/>
          </a:prstGeom>
        </p:spPr>
      </p:pic>
      <p:cxnSp>
        <p:nvCxnSpPr>
          <p:cNvPr id="15" name="Straight Connector 11">
            <a:extLst>
              <a:ext uri="{FF2B5EF4-FFF2-40B4-BE49-F238E27FC236}">
                <a16:creationId xmlns:a16="http://schemas.microsoft.com/office/drawing/2014/main" id="{9020DCC9-F851-4562-BB20-1AB3C51BFD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658F1C8-5BB3-49E1-994E-DD5A0FD54015}"/>
              </a:ext>
            </a:extLst>
          </p:cNvPr>
          <p:cNvSpPr>
            <a:spLocks noGrp="1"/>
          </p:cNvSpPr>
          <p:nvPr>
            <p:ph idx="1"/>
          </p:nvPr>
        </p:nvSpPr>
        <p:spPr>
          <a:xfrm>
            <a:off x="4974769" y="2949008"/>
            <a:ext cx="6574973" cy="2050931"/>
          </a:xfrm>
        </p:spPr>
        <p:txBody>
          <a:bodyPr vert="horz" lIns="0" tIns="45720" rIns="0" bIns="45720" rtlCol="0" anchor="t">
            <a:normAutofit/>
          </a:bodyPr>
          <a:lstStyle/>
          <a:p>
            <a:pPr marL="0" indent="0" fontAlgn="base">
              <a:buNone/>
            </a:pPr>
            <a:r>
              <a:rPr lang="en-US" sz="2400">
                <a:latin typeface="Times New Roman"/>
                <a:cs typeface="Calibri"/>
              </a:rPr>
              <a:t>Our solution would be "the pooper picker-upper". This machine will alleviate the strains that come with cleaning the chicken coop as well as save you time. </a:t>
            </a:r>
          </a:p>
        </p:txBody>
      </p:sp>
      <p:sp>
        <p:nvSpPr>
          <p:cNvPr id="17" name="Rectangle 13">
            <a:extLst>
              <a:ext uri="{FF2B5EF4-FFF2-40B4-BE49-F238E27FC236}">
                <a16:creationId xmlns:a16="http://schemas.microsoft.com/office/drawing/2014/main" id="{D5FBCAC9-BD8B-4F3B-AD74-EF37D421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5">
            <a:extLst>
              <a:ext uri="{FF2B5EF4-FFF2-40B4-BE49-F238E27FC236}">
                <a16:creationId xmlns:a16="http://schemas.microsoft.com/office/drawing/2014/main" id="{9556C5A8-AD7E-4CE7-87BE-9EA3B5E17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Audio 20">
            <a:hlinkClick r:id="" action="ppaction://media"/>
            <a:extLst>
              <a:ext uri="{FF2B5EF4-FFF2-40B4-BE49-F238E27FC236}">
                <a16:creationId xmlns:a16="http://schemas.microsoft.com/office/drawing/2014/main" id="{0C424213-8F44-074F-A53B-7F7D65E3E29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910052"/>
            <a:ext cx="812800" cy="812800"/>
          </a:xfrm>
          <a:prstGeom prst="rect">
            <a:avLst/>
          </a:prstGeom>
        </p:spPr>
      </p:pic>
    </p:spTree>
    <p:extLst>
      <p:ext uri="{BB962C8B-B14F-4D97-AF65-F5344CB8AC3E}">
        <p14:creationId xmlns:p14="http://schemas.microsoft.com/office/powerpoint/2010/main" val="3447169366"/>
      </p:ext>
    </p:extLst>
  </p:cSld>
  <p:clrMapOvr>
    <a:masterClrMapping/>
  </p:clrMapOvr>
  <mc:AlternateContent xmlns:mc="http://schemas.openxmlformats.org/markup-compatibility/2006" xmlns:p14="http://schemas.microsoft.com/office/powerpoint/2010/main">
    <mc:Choice Requires="p14">
      <p:transition spd="slow" p14:dur="2000" advTm="9525"/>
    </mc:Choice>
    <mc:Fallback xmlns="">
      <p:transition spd="slow" advTm="95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CF6BB2E5-F5C5-4876-9282-B0246E0357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 name="Rectangle 47">
            <a:extLst>
              <a:ext uri="{FF2B5EF4-FFF2-40B4-BE49-F238E27FC236}">
                <a16:creationId xmlns:a16="http://schemas.microsoft.com/office/drawing/2014/main" id="{6E53EAE7-3851-4CE7-BE81-EF90F19EF0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50" name="Straight Connector 49">
            <a:extLst>
              <a:ext uri="{FF2B5EF4-FFF2-40B4-BE49-F238E27FC236}">
                <a16:creationId xmlns:a16="http://schemas.microsoft.com/office/drawing/2014/main" id="{5C5EFB6A-0AF1-46B2-B103-4AA6C7B310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52" name="Rectangle 51">
            <a:extLst>
              <a:ext uri="{FF2B5EF4-FFF2-40B4-BE49-F238E27FC236}">
                <a16:creationId xmlns:a16="http://schemas.microsoft.com/office/drawing/2014/main" id="{EFBF8E6E-9C3D-447A-BCDA-E3FE877A2E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2DD22CB7-700C-42AD-9C69-E4813AAD06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6259326" y="0"/>
            <a:ext cx="593889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C20D531-9944-4F33-88BE-CAC60E7A67A8}"/>
              </a:ext>
            </a:extLst>
          </p:cNvPr>
          <p:cNvSpPr>
            <a:spLocks noGrp="1"/>
          </p:cNvSpPr>
          <p:nvPr>
            <p:ph type="title"/>
          </p:nvPr>
        </p:nvSpPr>
        <p:spPr>
          <a:xfrm>
            <a:off x="6387281" y="484216"/>
            <a:ext cx="5949008" cy="2932339"/>
          </a:xfrm>
        </p:spPr>
        <p:txBody>
          <a:bodyPr vert="horz" lIns="91440" tIns="45720" rIns="91440" bIns="45720" rtlCol="0" anchor="b">
            <a:normAutofit/>
          </a:bodyPr>
          <a:lstStyle/>
          <a:p>
            <a:r>
              <a:rPr lang="en-US">
                <a:solidFill>
                  <a:srgbClr val="FFFFFF"/>
                </a:solidFill>
                <a:latin typeface="Times New Roman"/>
                <a:cs typeface="Times New Roman"/>
              </a:rPr>
              <a:t>The Pooper Picker-Upper Design/Manufacturing </a:t>
            </a:r>
          </a:p>
        </p:txBody>
      </p:sp>
      <p:sp>
        <p:nvSpPr>
          <p:cNvPr id="56" name="Rectangle 55">
            <a:extLst>
              <a:ext uri="{FF2B5EF4-FFF2-40B4-BE49-F238E27FC236}">
                <a16:creationId xmlns:a16="http://schemas.microsoft.com/office/drawing/2014/main" id="{C4D2AB6A-1D6D-48A0-9117-47B3EFC4AF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57036" y="0"/>
            <a:ext cx="2941423" cy="33559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4" descr="A picture containing floor, indoor&#10;&#10;Description automatically generated">
            <a:extLst>
              <a:ext uri="{FF2B5EF4-FFF2-40B4-BE49-F238E27FC236}">
                <a16:creationId xmlns:a16="http://schemas.microsoft.com/office/drawing/2014/main" id="{F1D2EAEC-7122-4146-B247-29159D0DC32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16350" y="-2476"/>
            <a:ext cx="3179548" cy="3474994"/>
          </a:xfrm>
          <a:prstGeom prst="rect">
            <a:avLst/>
          </a:prstGeom>
        </p:spPr>
      </p:pic>
      <p:sp>
        <p:nvSpPr>
          <p:cNvPr id="58" name="Rectangle 57">
            <a:extLst>
              <a:ext uri="{FF2B5EF4-FFF2-40B4-BE49-F238E27FC236}">
                <a16:creationId xmlns:a16="http://schemas.microsoft.com/office/drawing/2014/main" id="{883FF231-CAC3-4BD2-ABA2-CF62D12540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3021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0" name="Straight Connector 59">
            <a:extLst>
              <a:ext uri="{FF2B5EF4-FFF2-40B4-BE49-F238E27FC236}">
                <a16:creationId xmlns:a16="http://schemas.microsoft.com/office/drawing/2014/main" id="{66BD0639-FE51-461E-B0F5-F00FECDE6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515" y="3422308"/>
            <a:ext cx="5202616" cy="0"/>
          </a:xfrm>
          <a:prstGeom prst="line">
            <a:avLst/>
          </a:prstGeom>
          <a:ln w="6350">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pic>
        <p:nvPicPr>
          <p:cNvPr id="9" name="Picture 9" descr="A picture containing indoor&#10;&#10;Description automatically generated">
            <a:extLst>
              <a:ext uri="{FF2B5EF4-FFF2-40B4-BE49-F238E27FC236}">
                <a16:creationId xmlns:a16="http://schemas.microsoft.com/office/drawing/2014/main" id="{CA1C1562-E346-4360-8E7A-907C638D9A5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3" b="2531"/>
          <a:stretch/>
        </p:blipFill>
        <p:spPr>
          <a:xfrm>
            <a:off x="5686" y="3505931"/>
            <a:ext cx="6221329" cy="3340163"/>
          </a:xfrm>
          <a:prstGeom prst="rect">
            <a:avLst/>
          </a:prstGeom>
        </p:spPr>
      </p:pic>
      <p:grpSp>
        <p:nvGrpSpPr>
          <p:cNvPr id="21" name="Group 20">
            <a:extLst>
              <a:ext uri="{FF2B5EF4-FFF2-40B4-BE49-F238E27FC236}">
                <a16:creationId xmlns:a16="http://schemas.microsoft.com/office/drawing/2014/main" id="{1CC3E3B2-79F1-407C-9582-52D7A6E0625E}"/>
              </a:ext>
            </a:extLst>
          </p:cNvPr>
          <p:cNvGrpSpPr/>
          <p:nvPr/>
        </p:nvGrpSpPr>
        <p:grpSpPr>
          <a:xfrm>
            <a:off x="-4719815" y="-1347"/>
            <a:ext cx="7823756" cy="3481568"/>
            <a:chOff x="1733372" y="1466160"/>
            <a:chExt cx="9317758" cy="5177166"/>
          </a:xfrm>
        </p:grpSpPr>
        <p:pic>
          <p:nvPicPr>
            <p:cNvPr id="15" name="Picture 16" descr="A picture containing text, indoor, kitchen appliance&#10;&#10;Description automatically generated">
              <a:extLst>
                <a:ext uri="{FF2B5EF4-FFF2-40B4-BE49-F238E27FC236}">
                  <a16:creationId xmlns:a16="http://schemas.microsoft.com/office/drawing/2014/main" id="{953282AA-022A-4500-9560-4961B4EED63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33372" y="2753490"/>
              <a:ext cx="2638246" cy="3536831"/>
            </a:xfrm>
            <a:prstGeom prst="rect">
              <a:avLst/>
            </a:prstGeom>
          </p:spPr>
        </p:pic>
        <p:pic>
          <p:nvPicPr>
            <p:cNvPr id="17" name="Picture 18">
              <a:extLst>
                <a:ext uri="{FF2B5EF4-FFF2-40B4-BE49-F238E27FC236}">
                  <a16:creationId xmlns:a16="http://schemas.microsoft.com/office/drawing/2014/main" id="{72BABD53-220A-4E03-A1B1-78EDE40FF7F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39560" y="1466160"/>
              <a:ext cx="3711570" cy="5177166"/>
            </a:xfrm>
            <a:prstGeom prst="rect">
              <a:avLst/>
            </a:prstGeom>
          </p:spPr>
        </p:pic>
      </p:grpSp>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962752" y="5648992"/>
            <a:ext cx="812800" cy="812800"/>
          </a:xfrm>
          <a:prstGeom prst="rect">
            <a:avLst/>
          </a:prstGeom>
        </p:spPr>
      </p:pic>
    </p:spTree>
    <p:extLst>
      <p:ext uri="{BB962C8B-B14F-4D97-AF65-F5344CB8AC3E}">
        <p14:creationId xmlns:p14="http://schemas.microsoft.com/office/powerpoint/2010/main" val="2292146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childTnLst>
                                </p:cTn>
                              </p:par>
                              <p:par>
                                <p:cTn id="8" presetID="10" presetClass="entr" presetSubtype="0" fill="hold" nodeType="withEffect">
                                  <p:stCondLst>
                                    <p:cond delay="0"/>
                                  </p:stCondLst>
                                  <p:iterate>
                                    <p:tmPct val="10000"/>
                                  </p:iterate>
                                  <p:childTnLst>
                                    <p:set>
                                      <p:cBhvr>
                                        <p:cTn id="9" dur="1" fill="hold">
                                          <p:stCondLst>
                                            <p:cond delay="0"/>
                                          </p:stCondLst>
                                        </p:cTn>
                                        <p:tgtEl>
                                          <p:spTgt spid="14"/>
                                        </p:tgtEl>
                                        <p:attrNameLst>
                                          <p:attrName>style.visibility</p:attrName>
                                        </p:attrNameLst>
                                      </p:cBhvr>
                                      <p:to>
                                        <p:strVal val="visible"/>
                                      </p:to>
                                    </p:set>
                                    <p:animEffect transition="in" filter="fade">
                                      <p:cBhvr>
                                        <p:cTn id="10" dur="700"/>
                                        <p:tgtEl>
                                          <p:spTgt spid="14"/>
                                        </p:tgtEl>
                                      </p:cBhvr>
                                    </p:animEffect>
                                  </p:childTnLst>
                                </p:cTn>
                              </p:par>
                              <p:par>
                                <p:cTn id="11" presetID="10" presetClass="entr" presetSubtype="0" fill="hold" grpId="0" nodeType="withEffect">
                                  <p:stCondLst>
                                    <p:cond delay="1000"/>
                                  </p:stCondLst>
                                  <p:iterate type="lt">
                                    <p:tmPct val="10000"/>
                                  </p:iterate>
                                  <p:childTnLst>
                                    <p:set>
                                      <p:cBhvr>
                                        <p:cTn id="12" dur="1" fill="hold">
                                          <p:stCondLst>
                                            <p:cond delay="0"/>
                                          </p:stCondLst>
                                        </p:cTn>
                                        <p:tgtEl>
                                          <p:spTgt spid="2"/>
                                        </p:tgtEl>
                                        <p:attrNameLst>
                                          <p:attrName>style.visibility</p:attrName>
                                        </p:attrNameLst>
                                      </p:cBhvr>
                                      <p:to>
                                        <p:strVal val="visible"/>
                                      </p:to>
                                    </p:set>
                                    <p:animEffect transition="in" filter="fade">
                                      <p:cBhvr>
                                        <p:cTn id="13"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4" restart="whenNotActive" fill="hold" evtFilter="cancelBubble" nodeType="interactiveSeq">
                <p:stCondLst>
                  <p:cond evt="onClick" delay="0">
                    <p:tgtEl>
                      <p:spTgt spid="4"/>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5381" fill="hold"/>
                                        <p:tgtEl>
                                          <p:spTgt spid="4"/>
                                        </p:tgtEl>
                                      </p:cBhvr>
                                    </p:cmd>
                                  </p:childTnLst>
                                </p:cTn>
                              </p:par>
                            </p:childTnLst>
                          </p:cTn>
                        </p:par>
                      </p:childTnLst>
                    </p:cTn>
                  </p:par>
                </p:childTnLst>
              </p:cTn>
              <p:nextCondLst>
                <p:cond evt="onClick" delay="0">
                  <p:tgtEl>
                    <p:spTgt spid="4"/>
                  </p:tgtEl>
                </p:cond>
              </p:nextCondLst>
            </p:seq>
            <p:audio>
              <p:cMediaNode vol="80000">
                <p:cTn id="19" fill="hold" display="0">
                  <p:stCondLst>
                    <p:cond delay="indefinite"/>
                  </p:stCondLst>
                  <p:endCondLst>
                    <p:cond evt="onStopAudio" delay="0">
                      <p:tgtEl>
                        <p:sldTgt/>
                      </p:tgtEl>
                    </p:cond>
                  </p:endCondLst>
                </p:cTn>
                <p:tgtEl>
                  <p:spTgt spid="4"/>
                </p:tgtEl>
              </p:cMediaNode>
            </p:audi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15627614-0421-44C9-BA45-98C62DB30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a:extLst>
              <a:ext uri="{FF2B5EF4-FFF2-40B4-BE49-F238E27FC236}">
                <a16:creationId xmlns:a16="http://schemas.microsoft.com/office/drawing/2014/main" id="{A95CF63B-42D2-437D-AF2A-6C97E4CAD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7" name="Straight Connector 26">
            <a:extLst>
              <a:ext uri="{FF2B5EF4-FFF2-40B4-BE49-F238E27FC236}">
                <a16:creationId xmlns:a16="http://schemas.microsoft.com/office/drawing/2014/main" id="{42D988CC-1BCA-4015-B859-258C2B796E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9" name="Rectangle 28">
            <a:extLst>
              <a:ext uri="{FF2B5EF4-FFF2-40B4-BE49-F238E27FC236}">
                <a16:creationId xmlns:a16="http://schemas.microsoft.com/office/drawing/2014/main" id="{DA9FCA0C-D833-41D4-A6D3-C5B05C5183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5" name="Picture 5" descr="A picture containing grass, outdoor&#10;&#10;Description automatically generated">
            <a:extLst>
              <a:ext uri="{FF2B5EF4-FFF2-40B4-BE49-F238E27FC236}">
                <a16:creationId xmlns:a16="http://schemas.microsoft.com/office/drawing/2014/main" id="{FE45356C-A253-4ED0-9A8C-BB3A8ED07D1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02356" y="3432250"/>
            <a:ext cx="2638076" cy="3396996"/>
          </a:xfrm>
          <a:prstGeom prst="rect">
            <a:avLst/>
          </a:prstGeom>
        </p:spPr>
      </p:pic>
      <p:sp>
        <p:nvSpPr>
          <p:cNvPr id="31" name="Rectangle 30">
            <a:extLst>
              <a:ext uri="{FF2B5EF4-FFF2-40B4-BE49-F238E27FC236}">
                <a16:creationId xmlns:a16="http://schemas.microsoft.com/office/drawing/2014/main" id="{A84874A0-9D39-46A4-A8E8-E41822A64F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5333604" y="0"/>
            <a:ext cx="68583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C20D531-9944-4F33-88BE-CAC60E7A67A8}"/>
              </a:ext>
            </a:extLst>
          </p:cNvPr>
          <p:cNvSpPr>
            <a:spLocks noGrp="1"/>
          </p:cNvSpPr>
          <p:nvPr>
            <p:ph type="title"/>
          </p:nvPr>
        </p:nvSpPr>
        <p:spPr>
          <a:xfrm>
            <a:off x="5571685" y="741634"/>
            <a:ext cx="5542398" cy="3566160"/>
          </a:xfrm>
        </p:spPr>
        <p:txBody>
          <a:bodyPr vert="horz" lIns="91440" tIns="45720" rIns="91440" bIns="45720" rtlCol="0" anchor="b">
            <a:normAutofit/>
          </a:bodyPr>
          <a:lstStyle/>
          <a:p>
            <a:r>
              <a:rPr lang="en-US">
                <a:solidFill>
                  <a:srgbClr val="FFFFFF"/>
                </a:solidFill>
                <a:latin typeface="Times New Roman"/>
                <a:cs typeface="Times New Roman"/>
              </a:rPr>
              <a:t>The Pooper Picker-Upper (Field Testing)</a:t>
            </a:r>
          </a:p>
        </p:txBody>
      </p:sp>
      <p:cxnSp>
        <p:nvCxnSpPr>
          <p:cNvPr id="33" name="Straight Connector 32">
            <a:extLst>
              <a:ext uri="{FF2B5EF4-FFF2-40B4-BE49-F238E27FC236}">
                <a16:creationId xmlns:a16="http://schemas.microsoft.com/office/drawing/2014/main" id="{343A7E23-A41A-49BF-99D4-7E4B6CE1ED3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37543" y="4343400"/>
            <a:ext cx="5029200" cy="0"/>
          </a:xfrm>
          <a:prstGeom prst="line">
            <a:avLst/>
          </a:prstGeom>
          <a:ln w="6350">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DB2E8E10-C15A-4C43-AA38-E75879A4A8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581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7" name="Group 36">
            <a:extLst>
              <a:ext uri="{FF2B5EF4-FFF2-40B4-BE49-F238E27FC236}">
                <a16:creationId xmlns:a16="http://schemas.microsoft.com/office/drawing/2014/main" id="{8D8E4AB0-9F68-48F8-9745-2EEBA99B523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20" y="0"/>
            <a:ext cx="5303520" cy="6858000"/>
            <a:chOff x="-6220" y="0"/>
            <a:chExt cx="5303520" cy="6858000"/>
          </a:xfrm>
        </p:grpSpPr>
        <p:sp>
          <p:nvSpPr>
            <p:cNvPr id="38" name="Rectangle 37">
              <a:extLst>
                <a:ext uri="{FF2B5EF4-FFF2-40B4-BE49-F238E27FC236}">
                  <a16:creationId xmlns:a16="http://schemas.microsoft.com/office/drawing/2014/main" id="{B502C1F3-F221-4944-AD8F-79398DE52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02794"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9" name="Rectangle 38">
              <a:extLst>
                <a:ext uri="{FF2B5EF4-FFF2-40B4-BE49-F238E27FC236}">
                  <a16:creationId xmlns:a16="http://schemas.microsoft.com/office/drawing/2014/main" id="{CF3D8317-3DF4-4E44-90D5-E338B3B7B8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613536" y="777241"/>
              <a:ext cx="64008" cy="5303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pic>
        <p:nvPicPr>
          <p:cNvPr id="11" name="Picture 12" descr="A picture containing grass, outdoor, building, cage&#10;&#10;Description automatically generated">
            <a:extLst>
              <a:ext uri="{FF2B5EF4-FFF2-40B4-BE49-F238E27FC236}">
                <a16:creationId xmlns:a16="http://schemas.microsoft.com/office/drawing/2014/main" id="{F96926A7-FE7F-4FDC-880E-0DEBFF080B4E}"/>
              </a:ext>
            </a:extLst>
          </p:cNvPr>
          <p:cNvPicPr>
            <a:picLocks noChangeAspect="1"/>
          </p:cNvPicPr>
          <p:nvPr/>
        </p:nvPicPr>
        <p:blipFill>
          <a:blip r:embed="rId5"/>
          <a:stretch>
            <a:fillRect/>
          </a:stretch>
        </p:blipFill>
        <p:spPr>
          <a:xfrm>
            <a:off x="41336" y="-1797"/>
            <a:ext cx="5247735" cy="3515264"/>
          </a:xfrm>
          <a:prstGeom prst="rect">
            <a:avLst/>
          </a:prstGeom>
        </p:spPr>
      </p:pic>
      <p:pic>
        <p:nvPicPr>
          <p:cNvPr id="3" name="Picture 4" descr="A picture containing grass, outdoor&#10;&#10;Description automatically generated">
            <a:extLst>
              <a:ext uri="{FF2B5EF4-FFF2-40B4-BE49-F238E27FC236}">
                <a16:creationId xmlns:a16="http://schemas.microsoft.com/office/drawing/2014/main" id="{C81D1EC8-31F5-4A99-92FD-DD9825F9ABC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1554"/>
          <a:stretch/>
        </p:blipFill>
        <p:spPr>
          <a:xfrm>
            <a:off x="3594" y="3504138"/>
            <a:ext cx="2712699" cy="3348260"/>
          </a:xfrm>
          <a:prstGeom prst="rect">
            <a:avLst/>
          </a:prstGeom>
        </p:spPr>
      </p:pic>
      <p:pic>
        <p:nvPicPr>
          <p:cNvPr id="41" name="Audio 40">
            <a:hlinkClick r:id="" action="ppaction://media"/>
            <a:extLst>
              <a:ext uri="{FF2B5EF4-FFF2-40B4-BE49-F238E27FC236}">
                <a16:creationId xmlns:a16="http://schemas.microsoft.com/office/drawing/2014/main" id="{287090B2-32BE-2747-8D04-3B3CC897BA9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6800" y="5901426"/>
            <a:ext cx="812800" cy="812800"/>
          </a:xfrm>
          <a:prstGeom prst="rect">
            <a:avLst/>
          </a:prstGeom>
        </p:spPr>
      </p:pic>
    </p:spTree>
    <p:extLst>
      <p:ext uri="{BB962C8B-B14F-4D97-AF65-F5344CB8AC3E}">
        <p14:creationId xmlns:p14="http://schemas.microsoft.com/office/powerpoint/2010/main" val="1690977826"/>
      </p:ext>
    </p:extLst>
  </p:cSld>
  <p:clrMapOvr>
    <a:masterClrMapping/>
  </p:clrMapOvr>
  <mc:AlternateContent xmlns:mc="http://schemas.openxmlformats.org/markup-compatibility/2006" xmlns:p14="http://schemas.microsoft.com/office/powerpoint/2010/main">
    <mc:Choice Requires="p14">
      <p:transition spd="slow" p14:dur="2000" advTm="24069"/>
    </mc:Choice>
    <mc:Fallback xmlns="">
      <p:transition spd="slow" advTm="240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1"/>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20D531-9944-4F33-88BE-CAC60E7A67A8}"/>
              </a:ext>
            </a:extLst>
          </p:cNvPr>
          <p:cNvSpPr>
            <a:spLocks noGrp="1"/>
          </p:cNvSpPr>
          <p:nvPr>
            <p:ph type="title"/>
          </p:nvPr>
        </p:nvSpPr>
        <p:spPr>
          <a:xfrm>
            <a:off x="5181601" y="634946"/>
            <a:ext cx="6368142" cy="1450757"/>
          </a:xfrm>
        </p:spPr>
        <p:txBody>
          <a:bodyPr>
            <a:normAutofit/>
          </a:bodyPr>
          <a:lstStyle/>
          <a:p>
            <a:r>
              <a:rPr lang="en-US"/>
              <a:t>Project Benefits</a:t>
            </a:r>
            <a:endParaRPr lang="en-US">
              <a:cs typeface="Calibri Light"/>
            </a:endParaRPr>
          </a:p>
        </p:txBody>
      </p:sp>
      <p:pic>
        <p:nvPicPr>
          <p:cNvPr id="4" name="Picture 5" descr="Chickens roaming on grass">
            <a:extLst>
              <a:ext uri="{FF2B5EF4-FFF2-40B4-BE49-F238E27FC236}">
                <a16:creationId xmlns:a16="http://schemas.microsoft.com/office/drawing/2014/main" id="{122C5F92-0F71-44A3-BECA-E0A6F0657B8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 y="-12128"/>
            <a:ext cx="4654276" cy="6870127"/>
          </a:xfrm>
          <a:prstGeom prst="rect">
            <a:avLst/>
          </a:prstGeom>
        </p:spPr>
      </p:pic>
      <p:cxnSp>
        <p:nvCxnSpPr>
          <p:cNvPr id="13" name="Straight Connector 1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658F1C8-5BB3-49E1-994E-DD5A0FD54015}"/>
              </a:ext>
            </a:extLst>
          </p:cNvPr>
          <p:cNvSpPr>
            <a:spLocks noGrp="1"/>
          </p:cNvSpPr>
          <p:nvPr>
            <p:ph idx="1"/>
          </p:nvPr>
        </p:nvSpPr>
        <p:spPr>
          <a:xfrm>
            <a:off x="5181601" y="2198914"/>
            <a:ext cx="6368142" cy="3670180"/>
          </a:xfrm>
        </p:spPr>
        <p:txBody>
          <a:bodyPr vert="horz" lIns="0" tIns="45720" rIns="0" bIns="45720" rtlCol="0" anchor="t">
            <a:normAutofit/>
          </a:bodyPr>
          <a:lstStyle/>
          <a:p>
            <a:pPr fontAlgn="base">
              <a:buFont typeface="Arial" panose="020B0604020202020204" pitchFamily="34" charset="0"/>
              <a:buChar char="•"/>
            </a:pPr>
            <a:r>
              <a:rPr lang="en-US" b="0" i="0">
                <a:effectLst/>
                <a:latin typeface="Times New Roman"/>
                <a:cs typeface="Times New Roman"/>
              </a:rPr>
              <a:t>A noticeable</a:t>
            </a:r>
            <a:r>
              <a:rPr lang="en-US">
                <a:latin typeface="Times New Roman"/>
                <a:cs typeface="Times New Roman"/>
              </a:rPr>
              <a:t> 33%  </a:t>
            </a:r>
            <a:r>
              <a:rPr lang="en-US" b="0" i="0">
                <a:effectLst/>
                <a:latin typeface="Times New Roman"/>
                <a:cs typeface="Times New Roman"/>
              </a:rPr>
              <a:t>decrease in time required to clean the coop</a:t>
            </a:r>
            <a:r>
              <a:rPr lang="en-US">
                <a:latin typeface="Times New Roman"/>
                <a:cs typeface="Times New Roman"/>
              </a:rPr>
              <a:t>.</a:t>
            </a:r>
            <a:r>
              <a:rPr lang="en-US" b="0" i="0">
                <a:effectLst/>
                <a:latin typeface="Times New Roman"/>
                <a:cs typeface="Times New Roman"/>
              </a:rPr>
              <a:t> </a:t>
            </a:r>
          </a:p>
          <a:p>
            <a:pPr fontAlgn="base">
              <a:buFont typeface="Arial" panose="020B0604020202020204" pitchFamily="34" charset="0"/>
              <a:buChar char="•"/>
            </a:pPr>
            <a:r>
              <a:rPr lang="en-US">
                <a:latin typeface="Times New Roman"/>
                <a:cs typeface="Times New Roman"/>
              </a:rPr>
              <a:t>A total average of 2 rating improvement on ergonomic survey. </a:t>
            </a:r>
            <a:endParaRPr lang="en-US" b="0" i="0">
              <a:effectLst/>
              <a:latin typeface="Times New Roman"/>
              <a:cs typeface="Times New Roman"/>
            </a:endParaRPr>
          </a:p>
          <a:p>
            <a:pPr fontAlgn="base">
              <a:buFont typeface="Arial" panose="020B0604020202020204" pitchFamily="34" charset="0"/>
              <a:buChar char="•"/>
            </a:pPr>
            <a:r>
              <a:rPr lang="en-US" b="0" i="0">
                <a:effectLst/>
                <a:latin typeface="Times New Roman"/>
                <a:cs typeface="Times New Roman"/>
              </a:rPr>
              <a:t>Coop is visibly cleaner</a:t>
            </a:r>
            <a:r>
              <a:rPr lang="en-US">
                <a:latin typeface="Times New Roman"/>
                <a:cs typeface="Times New Roman"/>
              </a:rPr>
              <a:t> on photo log after prototype implementation.</a:t>
            </a:r>
            <a:endParaRPr lang="en-US" b="0" i="0">
              <a:effectLst/>
              <a:latin typeface="Times New Roman"/>
              <a:cs typeface="Times New Roman"/>
            </a:endParaRPr>
          </a:p>
          <a:p>
            <a:pPr fontAlgn="base">
              <a:buFont typeface="Arial" panose="020B0604020202020204" pitchFamily="34" charset="0"/>
              <a:buChar char="•"/>
            </a:pPr>
            <a:r>
              <a:rPr lang="en-US">
                <a:latin typeface="Times New Roman"/>
                <a:cs typeface="Times New Roman"/>
              </a:rPr>
              <a:t>Prototype proved to be efficient, durable and effective during field testing.</a:t>
            </a:r>
            <a:endParaRPr lang="en-US" b="0" i="0">
              <a:effectLst/>
              <a:latin typeface="Times New Roman"/>
              <a:cs typeface="Times New Roman"/>
            </a:endParaRPr>
          </a:p>
          <a:p>
            <a:pPr marL="0" indent="0">
              <a:buNone/>
            </a:pPr>
            <a:endParaRPr lang="en-US">
              <a:latin typeface="Times New Roman"/>
              <a:cs typeface="Times New Roman"/>
            </a:endParaRPr>
          </a:p>
          <a:p>
            <a:pPr marL="0" indent="0">
              <a:buNone/>
            </a:pPr>
            <a:endParaRPr lang="es-EC">
              <a:cs typeface="Calibri" panose="020F0502020204030204"/>
            </a:endParaRPr>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645503" y="5634726"/>
            <a:ext cx="812800" cy="812800"/>
          </a:xfrm>
          <a:prstGeom prst="rect">
            <a:avLst/>
          </a:prstGeom>
        </p:spPr>
      </p:pic>
    </p:spTree>
    <p:extLst>
      <p:ext uri="{BB962C8B-B14F-4D97-AF65-F5344CB8AC3E}">
        <p14:creationId xmlns:p14="http://schemas.microsoft.com/office/powerpoint/2010/main" val="26433717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92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7BBC1-B97C-4608-A9D7-B8D455B1BDFF}"/>
              </a:ext>
            </a:extLst>
          </p:cNvPr>
          <p:cNvSpPr>
            <a:spLocks noGrp="1"/>
          </p:cNvSpPr>
          <p:nvPr>
            <p:ph type="title"/>
          </p:nvPr>
        </p:nvSpPr>
        <p:spPr/>
        <p:txBody>
          <a:bodyPr/>
          <a:lstStyle/>
          <a:p>
            <a:r>
              <a:rPr lang="en-US">
                <a:cs typeface="Calibri Light"/>
              </a:rPr>
              <a:t>Evidence </a:t>
            </a:r>
            <a:endParaRPr lang="en-US"/>
          </a:p>
        </p:txBody>
      </p:sp>
      <p:pic>
        <p:nvPicPr>
          <p:cNvPr id="4" name="Picture 4" descr="Table&#10;&#10;Description automatically generated">
            <a:extLst>
              <a:ext uri="{FF2B5EF4-FFF2-40B4-BE49-F238E27FC236}">
                <a16:creationId xmlns:a16="http://schemas.microsoft.com/office/drawing/2014/main" id="{4D166F32-9E40-45C2-8B41-563E2D9E37EB}"/>
              </a:ext>
            </a:extLst>
          </p:cNvPr>
          <p:cNvPicPr>
            <a:picLocks noGrp="1" noChangeAspect="1"/>
          </p:cNvPicPr>
          <p:nvPr>
            <p:ph idx="1"/>
          </p:nvPr>
        </p:nvPicPr>
        <p:blipFill>
          <a:blip r:embed="rId4"/>
          <a:stretch>
            <a:fillRect/>
          </a:stretch>
        </p:blipFill>
        <p:spPr>
          <a:xfrm>
            <a:off x="230505" y="1795251"/>
            <a:ext cx="5172075" cy="3648075"/>
          </a:xfrm>
        </p:spPr>
      </p:pic>
      <p:pic>
        <p:nvPicPr>
          <p:cNvPr id="5" name="Picture 5" descr="Table&#10;&#10;Description automatically generated">
            <a:extLst>
              <a:ext uri="{FF2B5EF4-FFF2-40B4-BE49-F238E27FC236}">
                <a16:creationId xmlns:a16="http://schemas.microsoft.com/office/drawing/2014/main" id="{2889A03B-30DC-413C-8703-7B1B60306E3D}"/>
              </a:ext>
            </a:extLst>
          </p:cNvPr>
          <p:cNvPicPr>
            <a:picLocks noChangeAspect="1"/>
          </p:cNvPicPr>
          <p:nvPr/>
        </p:nvPicPr>
        <p:blipFill>
          <a:blip r:embed="rId5"/>
          <a:stretch>
            <a:fillRect/>
          </a:stretch>
        </p:blipFill>
        <p:spPr>
          <a:xfrm>
            <a:off x="5644551" y="2113185"/>
            <a:ext cx="6150633" cy="2904800"/>
          </a:xfrm>
          <a:prstGeom prst="rect">
            <a:avLst/>
          </a:prstGeom>
        </p:spPr>
      </p:pic>
      <p:sp>
        <p:nvSpPr>
          <p:cNvPr id="6" name="TextBox 5">
            <a:extLst>
              <a:ext uri="{FF2B5EF4-FFF2-40B4-BE49-F238E27FC236}">
                <a16:creationId xmlns:a16="http://schemas.microsoft.com/office/drawing/2014/main" id="{62B4A27B-0DD8-4BAA-B18C-A3896B09FDA9}"/>
              </a:ext>
            </a:extLst>
          </p:cNvPr>
          <p:cNvSpPr txBox="1"/>
          <p:nvPr/>
        </p:nvSpPr>
        <p:spPr>
          <a:xfrm>
            <a:off x="267419" y="5601419"/>
            <a:ext cx="5187350"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latin typeface="Times New Roman"/>
              </a:rPr>
              <a:t>(</a:t>
            </a:r>
            <a:r>
              <a:rPr lang="en-US" sz="1400" b="1">
                <a:latin typeface="Times New Roman"/>
              </a:rPr>
              <a:t>Image Above</a:t>
            </a:r>
            <a:r>
              <a:rPr lang="en-US" sz="1400">
                <a:latin typeface="Times New Roman"/>
              </a:rPr>
              <a:t> is the survey response data log used during field testing, which demonstrates notable ergonomic improvement by the user. )</a:t>
            </a:r>
            <a:endParaRPr lang="en-US" sz="1400"/>
          </a:p>
        </p:txBody>
      </p:sp>
      <p:sp>
        <p:nvSpPr>
          <p:cNvPr id="7" name="TextBox 6">
            <a:extLst>
              <a:ext uri="{FF2B5EF4-FFF2-40B4-BE49-F238E27FC236}">
                <a16:creationId xmlns:a16="http://schemas.microsoft.com/office/drawing/2014/main" id="{544A2088-C296-4975-9B23-0F7F23E33C2A}"/>
              </a:ext>
            </a:extLst>
          </p:cNvPr>
          <p:cNvSpPr txBox="1"/>
          <p:nvPr/>
        </p:nvSpPr>
        <p:spPr>
          <a:xfrm>
            <a:off x="6090249" y="5601419"/>
            <a:ext cx="566180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ea typeface="SimSun"/>
                <a:cs typeface="Arial"/>
              </a:rPr>
              <a:t>(</a:t>
            </a:r>
            <a:r>
              <a:rPr lang="en-US" sz="1400" b="1">
                <a:ea typeface="SimSun"/>
                <a:cs typeface="Arial"/>
              </a:rPr>
              <a:t>Second</a:t>
            </a:r>
            <a:r>
              <a:rPr lang="en-US" sz="1400">
                <a:ea typeface="SimSun"/>
                <a:cs typeface="Arial"/>
              </a:rPr>
              <a:t> </a:t>
            </a:r>
            <a:r>
              <a:rPr lang="en-US" sz="1400" b="1">
                <a:ea typeface="SimSun"/>
                <a:cs typeface="Arial"/>
              </a:rPr>
              <a:t>Image Above</a:t>
            </a:r>
            <a:r>
              <a:rPr lang="en-US" sz="1400" i="1">
                <a:ea typeface="SimSun"/>
                <a:cs typeface="Arial"/>
              </a:rPr>
              <a:t> </a:t>
            </a:r>
            <a:r>
              <a:rPr lang="en-US" sz="1400">
                <a:ea typeface="SimSun"/>
                <a:cs typeface="Arial"/>
              </a:rPr>
              <a:t>is the time log which demonstrates a notable time improvement by the user. )</a:t>
            </a:r>
            <a:endParaRPr lang="en-US" sz="1400"/>
          </a:p>
        </p:txBody>
      </p:sp>
      <p:pic>
        <p:nvPicPr>
          <p:cNvPr id="14" name="Audio 13">
            <a:hlinkClick r:id="" action="ppaction://media"/>
            <a:extLst>
              <a:ext uri="{FF2B5EF4-FFF2-40B4-BE49-F238E27FC236}">
                <a16:creationId xmlns:a16="http://schemas.microsoft.com/office/drawing/2014/main" id="{2D172289-0BF2-DD42-9486-FD018AD0927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959141369"/>
      </p:ext>
    </p:extLst>
  </p:cSld>
  <p:clrMapOvr>
    <a:masterClrMapping/>
  </p:clrMapOvr>
  <mc:AlternateContent xmlns:mc="http://schemas.openxmlformats.org/markup-compatibility/2006" xmlns:p14="http://schemas.microsoft.com/office/powerpoint/2010/main">
    <mc:Choice Requires="p14">
      <p:transition spd="slow" p14:dur="2000" advTm="51908"/>
    </mc:Choice>
    <mc:Fallback xmlns="">
      <p:transition spd="slow" advTm="519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A15247E9BDDDE48AB816008E8BFBAFE" ma:contentTypeVersion="12" ma:contentTypeDescription="Create a new document." ma:contentTypeScope="" ma:versionID="870cd2c528ecc57d63d9c7defe378f56">
  <xsd:schema xmlns:xsd="http://www.w3.org/2001/XMLSchema" xmlns:xs="http://www.w3.org/2001/XMLSchema" xmlns:p="http://schemas.microsoft.com/office/2006/metadata/properties" xmlns:ns2="40d7b083-ea40-48bd-bd72-fb8430f4b2d5" xmlns:ns3="e9217b18-2d6c-49de-a896-e2667ef880c2" targetNamespace="http://schemas.microsoft.com/office/2006/metadata/properties" ma:root="true" ma:fieldsID="9d30a3b5f7772b3d32e598ef1295ad11" ns2:_="" ns3:_="">
    <xsd:import namespace="40d7b083-ea40-48bd-bd72-fb8430f4b2d5"/>
    <xsd:import namespace="e9217b18-2d6c-49de-a896-e2667ef880c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d7b083-ea40-48bd-bd72-fb8430f4b2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9217b18-2d6c-49de-a896-e2667ef880c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2015F8-96F4-4C14-A343-25F27F12DC5B}">
  <ds:schemaRefs>
    <ds:schemaRef ds:uri="http://www.w3.org/XML/1998/namespace"/>
    <ds:schemaRef ds:uri="http://schemas.microsoft.com/office/2006/documentManagement/types"/>
    <ds:schemaRef ds:uri="http://purl.org/dc/dcmitype/"/>
    <ds:schemaRef ds:uri="http://schemas.microsoft.com/office/2006/metadata/properties"/>
    <ds:schemaRef ds:uri="40d7b083-ea40-48bd-bd72-fb8430f4b2d5"/>
    <ds:schemaRef ds:uri="http://purl.org/dc/elements/1.1/"/>
    <ds:schemaRef ds:uri="http://purl.org/dc/terms/"/>
    <ds:schemaRef ds:uri="http://schemas.microsoft.com/office/infopath/2007/PartnerControls"/>
    <ds:schemaRef ds:uri="http://schemas.openxmlformats.org/package/2006/metadata/core-properties"/>
    <ds:schemaRef ds:uri="e9217b18-2d6c-49de-a896-e2667ef880c2"/>
  </ds:schemaRefs>
</ds:datastoreItem>
</file>

<file path=customXml/itemProps2.xml><?xml version="1.0" encoding="utf-8"?>
<ds:datastoreItem xmlns:ds="http://schemas.openxmlformats.org/officeDocument/2006/customXml" ds:itemID="{5C46155C-F129-4D69-B1F1-C875798362D9}">
  <ds:schemaRefs>
    <ds:schemaRef ds:uri="http://schemas.microsoft.com/sharepoint/v3/contenttype/forms"/>
  </ds:schemaRefs>
</ds:datastoreItem>
</file>

<file path=customXml/itemProps3.xml><?xml version="1.0" encoding="utf-8"?>
<ds:datastoreItem xmlns:ds="http://schemas.openxmlformats.org/officeDocument/2006/customXml" ds:itemID="{35EC2F84-B20C-4FCC-8266-B3A7062E5828}">
  <ds:schemaRefs>
    <ds:schemaRef ds:uri="40d7b083-ea40-48bd-bd72-fb8430f4b2d5"/>
    <ds:schemaRef ds:uri="e9217b18-2d6c-49de-a896-e2667ef880c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TM02900769[[fn=Retrospect]]</Template>
  <TotalTime>6839</TotalTime>
  <Words>361</Words>
  <Application>Microsoft Office PowerPoint</Application>
  <PresentationFormat>Widescreen</PresentationFormat>
  <Paragraphs>35</Paragraphs>
  <Slides>11</Slides>
  <Notes>0</Notes>
  <HiddenSlides>0</HiddenSlides>
  <MMClips>11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Times New Roman</vt:lpstr>
      <vt:lpstr>Wingdings</vt:lpstr>
      <vt:lpstr>Retrospect</vt:lpstr>
      <vt:lpstr>Prototype: "Pooper Picker Upper"</vt:lpstr>
      <vt:lpstr>Project Purpose</vt:lpstr>
      <vt:lpstr>Introduction</vt:lpstr>
      <vt:lpstr>Opportunity</vt:lpstr>
      <vt:lpstr>Solution</vt:lpstr>
      <vt:lpstr>The Pooper Picker-Upper Design/Manufacturing </vt:lpstr>
      <vt:lpstr>The Pooper Picker-Upper (Field Testing)</vt:lpstr>
      <vt:lpstr>Project Benefits</vt:lpstr>
      <vt:lpstr>Evidence </vt:lpstr>
      <vt:lpstr>Action Steps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Espinosa-Gonzalez Bellolio</dc:creator>
  <cp:lastModifiedBy>Marron, Scott [LIB]</cp:lastModifiedBy>
  <cp:revision>6</cp:revision>
  <dcterms:created xsi:type="dcterms:W3CDTF">2017-10-08T22:32:55Z</dcterms:created>
  <dcterms:modified xsi:type="dcterms:W3CDTF">2021-05-19T00:53:16Z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0x0101006A15247E9BDDDE48AB816008E8BFBAFE</vt:lpwstr>
  </property>
</Properties>
</file>