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17"/>
  </p:notesMasterIdLst>
  <p:handoutMasterIdLst>
    <p:handoutMasterId r:id="rId18"/>
  </p:handoutMasterIdLst>
  <p:sldIdLst>
    <p:sldId id="256" r:id="rId5"/>
    <p:sldId id="265" r:id="rId6"/>
    <p:sldId id="281" r:id="rId7"/>
    <p:sldId id="277" r:id="rId8"/>
    <p:sldId id="276" r:id="rId9"/>
    <p:sldId id="278" r:id="rId10"/>
    <p:sldId id="260" r:id="rId11"/>
    <p:sldId id="280" r:id="rId12"/>
    <p:sldId id="283" r:id="rId13"/>
    <p:sldId id="284" r:id="rId14"/>
    <p:sldId id="285" r:id="rId15"/>
    <p:sldId id="2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9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852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UV and X-ray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Control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Sheet1!$B$2:$J$2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Sheet1!$B$3:$J$3</c:f>
              <c:numCache>
                <c:formatCode>General</c:formatCode>
                <c:ptCount val="9"/>
                <c:pt idx="0">
                  <c:v>0.05</c:v>
                </c:pt>
                <c:pt idx="1">
                  <c:v>1.0249999999999999</c:v>
                </c:pt>
                <c:pt idx="2">
                  <c:v>2.9374999999999996</c:v>
                </c:pt>
                <c:pt idx="3">
                  <c:v>5.1125000000000007</c:v>
                </c:pt>
                <c:pt idx="4">
                  <c:v>9.2874999999999996</c:v>
                </c:pt>
                <c:pt idx="5">
                  <c:v>12.875</c:v>
                </c:pt>
                <c:pt idx="6">
                  <c:v>15.3125</c:v>
                </c:pt>
                <c:pt idx="7">
                  <c:v>18.787500000000001</c:v>
                </c:pt>
                <c:pt idx="8">
                  <c:v>25.074999999999999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2 Gy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Sheet1!$B$2:$J$2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Sheet1!$B$4:$J$4</c:f>
              <c:numCache>
                <c:formatCode>General</c:formatCode>
                <c:ptCount val="9"/>
                <c:pt idx="0">
                  <c:v>7.4999999999999997E-2</c:v>
                </c:pt>
                <c:pt idx="1">
                  <c:v>1.625</c:v>
                </c:pt>
                <c:pt idx="2">
                  <c:v>3.3374999999999999</c:v>
                </c:pt>
                <c:pt idx="3">
                  <c:v>6.0250000000000004</c:v>
                </c:pt>
                <c:pt idx="4">
                  <c:v>9.4125000000000014</c:v>
                </c:pt>
                <c:pt idx="5">
                  <c:v>12.4125</c:v>
                </c:pt>
                <c:pt idx="6">
                  <c:v>15.124999999999998</c:v>
                </c:pt>
                <c:pt idx="7">
                  <c:v>19.1875</c:v>
                </c:pt>
                <c:pt idx="8">
                  <c:v>23.737500000000004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4 Gy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Sheet1!$B$2:$J$2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Sheet1!$B$5:$J$5</c:f>
              <c:numCache>
                <c:formatCode>General</c:formatCode>
                <c:ptCount val="9"/>
                <c:pt idx="0">
                  <c:v>0.06</c:v>
                </c:pt>
                <c:pt idx="1">
                  <c:v>0.96</c:v>
                </c:pt>
                <c:pt idx="2">
                  <c:v>2.7399999999999998</c:v>
                </c:pt>
                <c:pt idx="3">
                  <c:v>5.72</c:v>
                </c:pt>
                <c:pt idx="4">
                  <c:v>9.4199999999999982</c:v>
                </c:pt>
                <c:pt idx="5">
                  <c:v>11.2</c:v>
                </c:pt>
                <c:pt idx="6">
                  <c:v>15.12</c:v>
                </c:pt>
                <c:pt idx="7">
                  <c:v>17.78</c:v>
                </c:pt>
                <c:pt idx="8">
                  <c:v>21.28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6 Gy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Sheet1!$B$2:$J$2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Sheet1!$B$6:$J$6</c:f>
              <c:numCache>
                <c:formatCode>General</c:formatCode>
                <c:ptCount val="9"/>
                <c:pt idx="0">
                  <c:v>2.5000000000000001E-2</c:v>
                </c:pt>
                <c:pt idx="1">
                  <c:v>0.91249999999999998</c:v>
                </c:pt>
                <c:pt idx="2">
                  <c:v>2.7625000000000002</c:v>
                </c:pt>
                <c:pt idx="3">
                  <c:v>4.9249999999999998</c:v>
                </c:pt>
                <c:pt idx="4">
                  <c:v>8.25</c:v>
                </c:pt>
                <c:pt idx="5">
                  <c:v>11.0875</c:v>
                </c:pt>
                <c:pt idx="6">
                  <c:v>13.112499999999999</c:v>
                </c:pt>
                <c:pt idx="7">
                  <c:v>16.600000000000001</c:v>
                </c:pt>
                <c:pt idx="8">
                  <c:v>21.9375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8 Gy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Sheet1!$B$2:$J$2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Sheet1!$B$7:$J$7</c:f>
              <c:numCache>
                <c:formatCode>General</c:formatCode>
                <c:ptCount val="9"/>
                <c:pt idx="0">
                  <c:v>0</c:v>
                </c:pt>
                <c:pt idx="1">
                  <c:v>1.0428571428571429</c:v>
                </c:pt>
                <c:pt idx="2">
                  <c:v>2.657142857142857</c:v>
                </c:pt>
                <c:pt idx="3">
                  <c:v>4.2</c:v>
                </c:pt>
                <c:pt idx="4">
                  <c:v>6.871428571428571</c:v>
                </c:pt>
                <c:pt idx="5">
                  <c:v>9.2428571428571438</c:v>
                </c:pt>
                <c:pt idx="6">
                  <c:v>10.814285714285715</c:v>
                </c:pt>
                <c:pt idx="7">
                  <c:v>13.842857142857143</c:v>
                </c:pt>
                <c:pt idx="8">
                  <c:v>18.214285714285712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10 Gy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Sheet1!$B$2:$J$2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Sheet1!$B$8:$J$8</c:f>
              <c:numCache>
                <c:formatCode>General</c:formatCode>
                <c:ptCount val="9"/>
                <c:pt idx="0">
                  <c:v>0</c:v>
                </c:pt>
                <c:pt idx="1">
                  <c:v>1.2124999999999999</c:v>
                </c:pt>
                <c:pt idx="2">
                  <c:v>2.625</c:v>
                </c:pt>
                <c:pt idx="3">
                  <c:v>4.0374999999999996</c:v>
                </c:pt>
                <c:pt idx="4">
                  <c:v>5.9375</c:v>
                </c:pt>
                <c:pt idx="5">
                  <c:v>7.375</c:v>
                </c:pt>
                <c:pt idx="6">
                  <c:v>8.5875000000000004</c:v>
                </c:pt>
                <c:pt idx="7">
                  <c:v>10.012499999999999</c:v>
                </c:pt>
                <c:pt idx="8">
                  <c:v>12.600000000000001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220840"/>
        <c:axId val="114218488"/>
      </c:lineChart>
      <c:catAx>
        <c:axId val="1142208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 after Irradiation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218488"/>
        <c:crosses val="autoZero"/>
        <c:auto val="1"/>
        <c:lblAlgn val="ctr"/>
        <c:lblOffset val="100"/>
        <c:noMultiLvlLbl val="0"/>
      </c:catAx>
      <c:valAx>
        <c:axId val="114218488"/>
        <c:scaling>
          <c:orientation val="minMax"/>
          <c:max val="2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Shoot Height (cm)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220840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solidFill>
        <a:srgbClr val="CCDDEA">
          <a:lumMod val="50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x-ray Only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Control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Sheet1!$B$20:$J$20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Sheet1!$B$21:$J$21</c:f>
              <c:numCache>
                <c:formatCode>General</c:formatCode>
                <c:ptCount val="9"/>
                <c:pt idx="0">
                  <c:v>0.05</c:v>
                </c:pt>
                <c:pt idx="1">
                  <c:v>1.0249999999999999</c:v>
                </c:pt>
                <c:pt idx="2">
                  <c:v>2.9374999999999996</c:v>
                </c:pt>
                <c:pt idx="3">
                  <c:v>5.1125000000000007</c:v>
                </c:pt>
                <c:pt idx="4">
                  <c:v>9.2874999999999996</c:v>
                </c:pt>
                <c:pt idx="5">
                  <c:v>12.875</c:v>
                </c:pt>
                <c:pt idx="6">
                  <c:v>15.3125</c:v>
                </c:pt>
                <c:pt idx="7">
                  <c:v>18.787500000000001</c:v>
                </c:pt>
                <c:pt idx="8">
                  <c:v>25.074999999999999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2 Gy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cat>
            <c:strRef>
              <c:f>Sheet1!$B$20:$J$20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Sheet1!$B$22:$J$22</c:f>
              <c:numCache>
                <c:formatCode>General</c:formatCode>
                <c:ptCount val="9"/>
                <c:pt idx="0">
                  <c:v>0.02</c:v>
                </c:pt>
                <c:pt idx="1">
                  <c:v>1.2399999999999998</c:v>
                </c:pt>
                <c:pt idx="2">
                  <c:v>2.46</c:v>
                </c:pt>
                <c:pt idx="3">
                  <c:v>5.9</c:v>
                </c:pt>
                <c:pt idx="4">
                  <c:v>9.9</c:v>
                </c:pt>
                <c:pt idx="5">
                  <c:v>13.100000000000003</c:v>
                </c:pt>
                <c:pt idx="6">
                  <c:v>16</c:v>
                </c:pt>
                <c:pt idx="7">
                  <c:v>19.619999999999997</c:v>
                </c:pt>
                <c:pt idx="8">
                  <c:v>24.82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Sheet1!$A$23</c:f>
              <c:strCache>
                <c:ptCount val="1"/>
                <c:pt idx="0">
                  <c:v>4 Gy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Sheet1!$B$20:$J$20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Sheet1!$B$23:$J$23</c:f>
              <c:numCache>
                <c:formatCode>General</c:formatCode>
                <c:ptCount val="9"/>
                <c:pt idx="0">
                  <c:v>0</c:v>
                </c:pt>
                <c:pt idx="1">
                  <c:v>1.1000000000000001</c:v>
                </c:pt>
                <c:pt idx="2">
                  <c:v>3.54</c:v>
                </c:pt>
                <c:pt idx="3">
                  <c:v>5.94</c:v>
                </c:pt>
                <c:pt idx="4">
                  <c:v>9.76</c:v>
                </c:pt>
                <c:pt idx="5">
                  <c:v>13.440000000000001</c:v>
                </c:pt>
                <c:pt idx="6">
                  <c:v>15.76</c:v>
                </c:pt>
                <c:pt idx="7">
                  <c:v>18</c:v>
                </c:pt>
                <c:pt idx="8">
                  <c:v>24.04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Sheet1!$A$24</c:f>
              <c:strCache>
                <c:ptCount val="1"/>
                <c:pt idx="0">
                  <c:v>6 Gy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rgbClr val="FFFF00"/>
                </a:solidFill>
              </a:ln>
              <a:effectLst/>
            </c:spPr>
          </c:marker>
          <c:cat>
            <c:strRef>
              <c:f>Sheet1!$B$20:$J$20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Sheet1!$B$24:$J$24</c:f>
              <c:numCache>
                <c:formatCode>General</c:formatCode>
                <c:ptCount val="9"/>
                <c:pt idx="0">
                  <c:v>0.02</c:v>
                </c:pt>
                <c:pt idx="1">
                  <c:v>1.2600000000000002</c:v>
                </c:pt>
                <c:pt idx="2">
                  <c:v>3.04</c:v>
                </c:pt>
                <c:pt idx="3">
                  <c:v>5.58</c:v>
                </c:pt>
                <c:pt idx="4">
                  <c:v>9.74</c:v>
                </c:pt>
                <c:pt idx="5">
                  <c:v>13.679999999999998</c:v>
                </c:pt>
                <c:pt idx="6">
                  <c:v>15.439999999999998</c:v>
                </c:pt>
                <c:pt idx="7">
                  <c:v>17.86</c:v>
                </c:pt>
                <c:pt idx="8">
                  <c:v>24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Sheet1!$A$25</c:f>
              <c:strCache>
                <c:ptCount val="1"/>
                <c:pt idx="0">
                  <c:v>8 Gy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cat>
            <c:strRef>
              <c:f>Sheet1!$B$20:$J$20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Sheet1!$B$25:$J$25</c:f>
              <c:numCache>
                <c:formatCode>General</c:formatCode>
                <c:ptCount val="9"/>
                <c:pt idx="0">
                  <c:v>0</c:v>
                </c:pt>
                <c:pt idx="1">
                  <c:v>0.32</c:v>
                </c:pt>
                <c:pt idx="2">
                  <c:v>1.4</c:v>
                </c:pt>
                <c:pt idx="3">
                  <c:v>2.8</c:v>
                </c:pt>
                <c:pt idx="4">
                  <c:v>4.12</c:v>
                </c:pt>
                <c:pt idx="5">
                  <c:v>5.94</c:v>
                </c:pt>
                <c:pt idx="6">
                  <c:v>7.68</c:v>
                </c:pt>
                <c:pt idx="7">
                  <c:v>9.8000000000000007</c:v>
                </c:pt>
                <c:pt idx="8">
                  <c:v>15.3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Sheet1!$A$26</c:f>
              <c:strCache>
                <c:ptCount val="1"/>
                <c:pt idx="0">
                  <c:v>10 Gy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Sheet1!$B$20:$J$20</c:f>
              <c:strCache>
                <c:ptCount val="9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  <c:pt idx="7">
                  <c:v>Day 8 </c:v>
                </c:pt>
                <c:pt idx="8">
                  <c:v>Day 10</c:v>
                </c:pt>
              </c:strCache>
            </c:strRef>
          </c:cat>
          <c:val>
            <c:numRef>
              <c:f>Sheet1!$B$26:$J$26</c:f>
              <c:numCache>
                <c:formatCode>General</c:formatCode>
                <c:ptCount val="9"/>
                <c:pt idx="0">
                  <c:v>6.0000000000000012E-2</c:v>
                </c:pt>
                <c:pt idx="1">
                  <c:v>1.26</c:v>
                </c:pt>
                <c:pt idx="2">
                  <c:v>2.92</c:v>
                </c:pt>
                <c:pt idx="3">
                  <c:v>4.4800000000000004</c:v>
                </c:pt>
                <c:pt idx="4">
                  <c:v>6.62</c:v>
                </c:pt>
                <c:pt idx="5">
                  <c:v>9.120000000000001</c:v>
                </c:pt>
                <c:pt idx="6">
                  <c:v>11.419999999999998</c:v>
                </c:pt>
                <c:pt idx="7">
                  <c:v>13.219999999999999</c:v>
                </c:pt>
                <c:pt idx="8">
                  <c:v>20.2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221232"/>
        <c:axId val="114220448"/>
      </c:lineChart>
      <c:catAx>
        <c:axId val="1142212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 after Irradiation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220448"/>
        <c:crosses val="autoZero"/>
        <c:auto val="1"/>
        <c:lblAlgn val="ctr"/>
        <c:lblOffset val="100"/>
        <c:noMultiLvlLbl val="0"/>
      </c:catAx>
      <c:valAx>
        <c:axId val="11422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Shoot</a:t>
                </a:r>
                <a:r>
                  <a:rPr lang="en-US" baseline="0"/>
                  <a:t> Height (cm)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22123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solidFill>
        <a:srgbClr val="CCDDEA">
          <a:lumMod val="50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0.82237</cdr:x>
      <cdr:y>0.59348</cdr:y>
    </cdr:from>
    <cdr:to>
      <cdr:x>0.88147</cdr:x>
      <cdr:y>0.66045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382711" y="3222648"/>
          <a:ext cx="458698" cy="3636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*</a:t>
          </a:r>
        </a:p>
      </cdr:txBody>
    </cdr:sp>
  </cdr:relSizeAnchor>
  <cdr:relSizeAnchor xmlns:cdr="http://schemas.openxmlformats.org/drawingml/2006/chartDrawing">
    <cdr:from>
      <cdr:x>0.72156</cdr:x>
      <cdr:y>0.64506</cdr:y>
    </cdr:from>
    <cdr:to>
      <cdr:x>0.78066</cdr:x>
      <cdr:y>0.71203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600301" y="3502678"/>
          <a:ext cx="458698" cy="3636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*</a:t>
          </a:r>
        </a:p>
      </cdr:txBody>
    </cdr:sp>
  </cdr:relSizeAnchor>
  <cdr:relSizeAnchor xmlns:cdr="http://schemas.openxmlformats.org/drawingml/2006/chartDrawing">
    <cdr:from>
      <cdr:x>0.62224</cdr:x>
      <cdr:y>0.67339</cdr:y>
    </cdr:from>
    <cdr:to>
      <cdr:x>0.68134</cdr:x>
      <cdr:y>0.74036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829468" y="3656531"/>
          <a:ext cx="458698" cy="3636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*</a:t>
          </a:r>
        </a:p>
      </cdr:txBody>
    </cdr:sp>
  </cdr:relSizeAnchor>
  <cdr:relSizeAnchor xmlns:cdr="http://schemas.openxmlformats.org/drawingml/2006/chartDrawing">
    <cdr:from>
      <cdr:x>0.71837</cdr:x>
      <cdr:y>0.572</cdr:y>
    </cdr:from>
    <cdr:to>
      <cdr:x>0.77747</cdr:x>
      <cdr:y>0.63897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575509" y="3105986"/>
          <a:ext cx="458698" cy="3636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*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0.9183</cdr:x>
      <cdr:y>0.44833</cdr:y>
    </cdr:from>
    <cdr:to>
      <cdr:x>0.98368</cdr:x>
      <cdr:y>0.52712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472032" y="2434929"/>
          <a:ext cx="531983" cy="4279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*</a:t>
          </a:r>
        </a:p>
      </cdr:txBody>
    </cdr:sp>
  </cdr:relSizeAnchor>
  <cdr:relSizeAnchor xmlns:cdr="http://schemas.openxmlformats.org/drawingml/2006/chartDrawing">
    <cdr:from>
      <cdr:x>0.82237</cdr:x>
      <cdr:y>0.6036</cdr:y>
    </cdr:from>
    <cdr:to>
      <cdr:x>0.88775</cdr:x>
      <cdr:y>0.6824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691433" y="3278229"/>
          <a:ext cx="531984" cy="4279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/>
            <a:t>*</a:t>
          </a:r>
        </a:p>
      </cdr:txBody>
    </cdr:sp>
  </cdr:relSizeAnchor>
  <cdr:relSizeAnchor xmlns:cdr="http://schemas.openxmlformats.org/drawingml/2006/chartDrawing">
    <cdr:from>
      <cdr:x>0.71981</cdr:x>
      <cdr:y>0.6557</cdr:y>
    </cdr:from>
    <cdr:to>
      <cdr:x>0.78519</cdr:x>
      <cdr:y>0.73449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856931" y="3561209"/>
          <a:ext cx="531983" cy="4279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*</a:t>
          </a:r>
        </a:p>
      </cdr:txBody>
    </cdr:sp>
  </cdr:relSizeAnchor>
  <cdr:relSizeAnchor xmlns:cdr="http://schemas.openxmlformats.org/drawingml/2006/chartDrawing">
    <cdr:from>
      <cdr:x>0.61937</cdr:x>
      <cdr:y>0.71114</cdr:y>
    </cdr:from>
    <cdr:to>
      <cdr:x>0.68475</cdr:x>
      <cdr:y>0.78994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5039708" y="3862267"/>
          <a:ext cx="531983" cy="4279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/>
            <a:t>*</a:t>
          </a:r>
        </a:p>
      </cdr:txBody>
    </cdr:sp>
  </cdr:relSizeAnchor>
  <cdr:relSizeAnchor xmlns:cdr="http://schemas.openxmlformats.org/drawingml/2006/chartDrawing">
    <cdr:from>
      <cdr:x>0.52079</cdr:x>
      <cdr:y>0.76726</cdr:y>
    </cdr:from>
    <cdr:to>
      <cdr:x>0.58617</cdr:x>
      <cdr:y>0.84606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4237600" y="4167098"/>
          <a:ext cx="531983" cy="4279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/>
            <a:t>*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4/8/2017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4/8/2017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07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will discuss a little later how TE</a:t>
            </a:r>
            <a:r>
              <a:rPr lang="en-US" baseline="0" dirty="0" smtClean="0"/>
              <a:t> activity can actually affect plant growth.   “Mobile” instead of moveable.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55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**Most </a:t>
            </a:r>
            <a:r>
              <a:rPr lang="en-US" dirty="0" err="1" smtClean="0"/>
              <a:t>Tes</a:t>
            </a:r>
            <a:r>
              <a:rPr lang="en-US" dirty="0" smtClean="0"/>
              <a:t> are sleeping- can radiation wake these up?</a:t>
            </a:r>
          </a:p>
          <a:p>
            <a:r>
              <a:rPr lang="en-US" dirty="0" smtClean="0"/>
              <a:t>**Potential outcome of activated </a:t>
            </a:r>
            <a:r>
              <a:rPr lang="en-US" dirty="0" err="1" smtClean="0"/>
              <a:t>Tes</a:t>
            </a:r>
            <a:r>
              <a:rPr lang="en-US" dirty="0" smtClean="0"/>
              <a:t>- can insert and mutate into genes and knockout genes</a:t>
            </a:r>
          </a:p>
          <a:p>
            <a:r>
              <a:rPr lang="en-US" dirty="0" smtClean="0"/>
              <a:t>TIR = 9-40 </a:t>
            </a:r>
            <a:r>
              <a:rPr lang="en-US" dirty="0" err="1" smtClean="0"/>
              <a:t>basepairs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Sections of DNA that can move from one position to another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First discovered in maize, but have been found in many organisms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85% of maize genome is </a:t>
            </a:r>
            <a:r>
              <a:rPr lang="en-US" dirty="0" err="1" smtClean="0"/>
              <a:t>Tes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Could</a:t>
            </a:r>
            <a:r>
              <a:rPr lang="en-US" baseline="0" dirty="0" smtClean="0"/>
              <a:t> be deleterious if these got inserted into the wrong spots or took other DNA with them when they excise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aseline="0" dirty="0" smtClean="0"/>
              <a:t>Many ways these can rearrange: insertions, deletions, inversions…</a:t>
            </a: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Lead in to radiation- “Barbara McClintock proposed that stresses could activate these TE, and the stress in this case would be the radiation on Mars”</a:t>
            </a:r>
          </a:p>
          <a:p>
            <a:r>
              <a:rPr lang="en-US" dirty="0" smtClean="0"/>
              <a:t>Talk about DNA TE and the mechanism by which they move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29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Mars Science Laboratory’s Curiosity Rover</a:t>
            </a:r>
          </a:p>
          <a:p>
            <a:pPr lvl="1"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Measurements from August 7, 2012 to June 1, 2013</a:t>
            </a:r>
          </a:p>
          <a:p>
            <a:pPr lvl="2"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1 Martian year = 300 sol </a:t>
            </a:r>
          </a:p>
          <a:p>
            <a:pPr lvl="2"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1 sol = 24 hours and 39 minutes</a:t>
            </a:r>
          </a:p>
          <a:p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Radiation environment is nothing like on Earth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Much harsher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Lack of magnetic field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Atmosphere width is less than 1% of Earth’s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Two types of ionizing radiation on Mars: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Galactic Cosmic Rays (GCRs)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Solar Energetic Particles (SEPs)</a:t>
            </a:r>
          </a:p>
          <a:p>
            <a:pPr lvl="0"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Very hard to re-create</a:t>
            </a:r>
          </a:p>
          <a:p>
            <a:endParaRPr lang="en-US" dirty="0" smtClean="0"/>
          </a:p>
          <a:p>
            <a:r>
              <a:rPr lang="en-US" dirty="0" smtClean="0"/>
              <a:t>How many days it takes to get 2 grays- not realistic</a:t>
            </a:r>
            <a:r>
              <a:rPr lang="en-US" baseline="0" dirty="0" smtClean="0"/>
              <a:t>, but wanted to get results</a:t>
            </a:r>
          </a:p>
          <a:p>
            <a:endParaRPr lang="en-US" baseline="0" dirty="0" smtClean="0"/>
          </a:p>
          <a:p>
            <a:r>
              <a:rPr lang="en-US" dirty="0" smtClean="0"/>
              <a:t>http://teachnuclear.ca/all-things-nuclear/radiation/biological-effects-of-radiation/effects-of-ionizing-radiation-on-dna/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5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Equivalent Dose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1.6233 mSv</a:t>
            </a: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Lung CT Scan = 1.5 mSv</a:t>
            </a: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Exposure &lt;16 min, do not exceed 1 J/cm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</a:rPr>
              <a:t>50x</a:t>
            </a:r>
            <a:r>
              <a:rPr lang="en-US" baseline="0" dirty="0" smtClean="0">
                <a:solidFill>
                  <a:schemeClr val="tx1"/>
                </a:solidFill>
              </a:rPr>
              <a:t> more radiation on Mars</a:t>
            </a:r>
            <a:endParaRPr lang="en-US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xposure</a:t>
            </a:r>
            <a:r>
              <a:rPr lang="en-US" dirty="0" smtClean="0">
                <a:solidFill>
                  <a:schemeClr val="tx1"/>
                </a:solidFill>
              </a:rPr>
              <a:t> &lt;16 min, do not exceed 1 J/cm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</a:p>
          <a:p>
            <a:r>
              <a:rPr lang="en-US" dirty="0" smtClean="0"/>
              <a:t>For UVA- If you received 1</a:t>
            </a:r>
            <a:r>
              <a:rPr lang="en-US" baseline="0" dirty="0" smtClean="0"/>
              <a:t> J/cm2 every 16 minutes for a day, you would get 90 J/cm2.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10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shoot</a:t>
            </a:r>
            <a:r>
              <a:rPr lang="en-US" baseline="0" dirty="0" smtClean="0"/>
              <a:t> height for plants each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90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2.5e+9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5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4/8/2017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04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056B7-329B-4E98-A7DE-1095F29C9987}" type="datetime1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3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0EAD2-84F0-424D-85FA-C85CE5D7B84D}" type="datetime1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6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2A335-28DE-461F-86D4-4A540BEA59B0}" type="datetime1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4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F9C1-51F7-4E92-A279-1FFCE980DDD9}" type="datetime1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03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038D-FDC8-4BB1-AD53-DEF36236CCF5}" type="datetime1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729E3-7C8F-407D-B4C1-8AD873D40758}" type="datetime1">
              <a:rPr lang="en-US" smtClean="0"/>
              <a:t>4/8/2017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2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05C7-DA32-47E3-8E60-0B60D86BAF89}" type="datetime1">
              <a:rPr lang="en-US" smtClean="0"/>
              <a:t>4/8/2017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9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260F-252E-49E9-8B36-9D774100BA25}" type="datetime1">
              <a:rPr lang="en-US" smtClean="0"/>
              <a:t>4/8/2017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9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AB5DA44-6BB8-4FCD-946A-1E2EFA3D1A5F}" type="datetime1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1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2C8DE-E6DB-42D9-BE6D-D9F39E19B42A}" type="datetime1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7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A66FFC4-1542-4DAA-837B-D6921D33E8CC}" type="datetime1">
              <a:rPr lang="en-US" smtClean="0"/>
              <a:pPr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60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960" y="818866"/>
            <a:ext cx="7962062" cy="2999282"/>
          </a:xfrm>
        </p:spPr>
        <p:txBody>
          <a:bodyPr>
            <a:noAutofit/>
          </a:bodyPr>
          <a:lstStyle/>
          <a:p>
            <a:r>
              <a:rPr lang="en-US" sz="5400" b="1" dirty="0"/>
              <a:t>Growing </a:t>
            </a:r>
            <a:r>
              <a:rPr lang="en-US" sz="5400" b="1" dirty="0" smtClean="0"/>
              <a:t>Maize </a:t>
            </a:r>
            <a:r>
              <a:rPr lang="en-US" sz="5400" b="1" dirty="0"/>
              <a:t>on Mars: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400" dirty="0" smtClean="0"/>
              <a:t>Effects </a:t>
            </a:r>
            <a:r>
              <a:rPr lang="en-US" sz="4400" dirty="0"/>
              <a:t>of Irradiation Induced Transposable Element Activity on Plant Survival and Development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44959" y="4441971"/>
            <a:ext cx="11510479" cy="182235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Raegan Hoefler</a:t>
            </a:r>
          </a:p>
          <a:p>
            <a:r>
              <a:rPr lang="en-US" dirty="0" smtClean="0"/>
              <a:t>Dr. Thomas Peterson</a:t>
            </a:r>
          </a:p>
          <a:p>
            <a:r>
              <a:rPr lang="en-US" dirty="0" smtClean="0"/>
              <a:t>Iowa space grant consortium</a:t>
            </a:r>
          </a:p>
          <a:p>
            <a:r>
              <a:rPr lang="en-US" dirty="0" smtClean="0"/>
              <a:t>Iowa State University</a:t>
            </a:r>
          </a:p>
        </p:txBody>
      </p:sp>
      <p:pic>
        <p:nvPicPr>
          <p:cNvPr id="5" name="Picture 2" descr="http://highmars.org/wp-content/uploads/2016/05/high-mars-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t="3566" r="5311" b="2987"/>
          <a:stretch/>
        </p:blipFill>
        <p:spPr bwMode="auto">
          <a:xfrm>
            <a:off x="7942998" y="1272840"/>
            <a:ext cx="3794078" cy="367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6457890"/>
            <a:ext cx="9349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Research is supported by the NASA Iowa Space Grant under Award No. NNX16AL88H</a:t>
            </a: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Radiation on Root Growth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031" t="1494" r="-332" b="62787"/>
          <a:stretch/>
        </p:blipFill>
        <p:spPr>
          <a:xfrm>
            <a:off x="518089" y="2112206"/>
            <a:ext cx="4665508" cy="32095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411" y="1974856"/>
            <a:ext cx="2615802" cy="3484248"/>
          </a:xfrm>
          <a:prstGeom prst="rect">
            <a:avLst/>
          </a:prstGeom>
        </p:spPr>
      </p:pic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0" r="33533"/>
          <a:stretch/>
        </p:blipFill>
        <p:spPr>
          <a:xfrm rot="5400000">
            <a:off x="8647216" y="2138146"/>
            <a:ext cx="3484248" cy="31576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86479" y="5459104"/>
            <a:ext cx="358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UV only, Equivalent to 1 Martian Day</a:t>
            </a:r>
          </a:p>
          <a:p>
            <a:r>
              <a:rPr lang="en-US" dirty="0" smtClean="0"/>
              <a:t> -4 days after 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04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TEs using NGS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97280" y="2066834"/>
            <a:ext cx="87791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Maize Whole Genome Resequencing from BGI Americas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NGS- Next Generation Sequencing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2 samples: Control (non-irradiated) and Irradiated (36.1 J/cm2 UV and 2 Gy X-ray)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Genome size ~2500 Mb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Illumina X-ten Platform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Read Length: 150 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Coverage: 25x</a:t>
            </a:r>
          </a:p>
          <a:p>
            <a:pPr lvl="1"/>
            <a:endParaRPr lang="en-US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Materials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Pipline – </a:t>
            </a:r>
            <a:r>
              <a:rPr lang="en-US" dirty="0" err="1" smtClean="0">
                <a:solidFill>
                  <a:srgbClr val="000000"/>
                </a:solidFill>
              </a:rPr>
              <a:t>SearchTESV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Alignment tool- </a:t>
            </a:r>
            <a:r>
              <a:rPr lang="en-US" dirty="0" smtClean="0">
                <a:solidFill>
                  <a:srgbClr val="000000"/>
                </a:solidFill>
              </a:rPr>
              <a:t>Bowtie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Reference Genome – </a:t>
            </a:r>
            <a:r>
              <a:rPr lang="en-US" i="1" dirty="0" smtClean="0">
                <a:solidFill>
                  <a:srgbClr val="000000"/>
                </a:solidFill>
              </a:rPr>
              <a:t>b73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Sequencing Data – FASTQ files from BGI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TE Database- Maize Database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AutoShape 2" descr="Displaying IMG_256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40654"/>
          <a:stretch/>
        </p:blipFill>
        <p:spPr>
          <a:xfrm>
            <a:off x="6327503" y="3138985"/>
            <a:ext cx="5402419" cy="2961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8712" y="462348"/>
            <a:ext cx="2731245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4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97280" y="2056686"/>
            <a:ext cx="637623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Iowa Space Grant Consortium</a:t>
            </a:r>
          </a:p>
          <a:p>
            <a:r>
              <a:rPr lang="en-US" sz="2400" b="1" dirty="0"/>
              <a:t>Iowa State </a:t>
            </a:r>
            <a:r>
              <a:rPr lang="en-US" sz="2400" b="1" dirty="0" smtClean="0"/>
              <a:t>University</a:t>
            </a:r>
          </a:p>
          <a:p>
            <a:r>
              <a:rPr lang="en-US" sz="2400" b="1" dirty="0" smtClean="0"/>
              <a:t>Dr. Thomas Peterson</a:t>
            </a:r>
            <a:r>
              <a:rPr lang="en-US" sz="2400" dirty="0" smtClean="0"/>
              <a:t>, Principal Investigator</a:t>
            </a:r>
          </a:p>
          <a:p>
            <a:r>
              <a:rPr lang="en-US" sz="2400" b="1" dirty="0" smtClean="0"/>
              <a:t>Terry Olson</a:t>
            </a:r>
            <a:r>
              <a:rPr lang="en-US" sz="2400" dirty="0" smtClean="0"/>
              <a:t>, Lab technician</a:t>
            </a:r>
          </a:p>
          <a:p>
            <a:r>
              <a:rPr lang="en-US" sz="2400" b="1" dirty="0" smtClean="0"/>
              <a:t>Brian </a:t>
            </a:r>
            <a:r>
              <a:rPr lang="en-US" sz="2400" b="1" dirty="0" err="1" smtClean="0"/>
              <a:t>MacPhail</a:t>
            </a:r>
            <a:r>
              <a:rPr lang="en-US" sz="2400" dirty="0" smtClean="0"/>
              <a:t>, </a:t>
            </a:r>
            <a:r>
              <a:rPr lang="en-US" sz="2400" dirty="0"/>
              <a:t>Medical Radiation Physicist</a:t>
            </a:r>
            <a:endParaRPr lang="en-US" sz="2400" dirty="0" smtClean="0"/>
          </a:p>
          <a:p>
            <a:r>
              <a:rPr lang="en-US" sz="2400" b="1" dirty="0" err="1" smtClean="0"/>
              <a:t>Weijia</a:t>
            </a:r>
            <a:r>
              <a:rPr lang="en-US" sz="2400" b="1" dirty="0" smtClean="0"/>
              <a:t> Su</a:t>
            </a:r>
            <a:r>
              <a:rPr lang="en-US" sz="2400" dirty="0" smtClean="0"/>
              <a:t>, PhD student</a:t>
            </a:r>
          </a:p>
          <a:p>
            <a:r>
              <a:rPr lang="en-US" sz="2400" b="1" dirty="0" err="1" smtClean="0"/>
              <a:t>Sharu</a:t>
            </a:r>
            <a:r>
              <a:rPr lang="en-US" sz="2400" b="1" dirty="0" smtClean="0"/>
              <a:t> Paul Sharma</a:t>
            </a:r>
            <a:r>
              <a:rPr lang="en-US" sz="2400" dirty="0" smtClean="0"/>
              <a:t>, PhD student</a:t>
            </a:r>
          </a:p>
          <a:p>
            <a:r>
              <a:rPr lang="en-US" sz="2400" b="1" dirty="0" smtClean="0"/>
              <a:t>Jeremy Schuster</a:t>
            </a:r>
            <a:r>
              <a:rPr lang="en-US" sz="2400" dirty="0" smtClean="0"/>
              <a:t>, Undergraduate student</a:t>
            </a:r>
          </a:p>
          <a:p>
            <a:r>
              <a:rPr lang="en-US" sz="2400" b="1" dirty="0" smtClean="0"/>
              <a:t>Katherine </a:t>
            </a:r>
            <a:r>
              <a:rPr lang="en-US" sz="2400" b="1" dirty="0" err="1" smtClean="0"/>
              <a:t>Braught</a:t>
            </a:r>
            <a:r>
              <a:rPr lang="en-US" sz="2400" dirty="0" smtClean="0"/>
              <a:t>, </a:t>
            </a:r>
            <a:r>
              <a:rPr lang="en-US" sz="2400" dirty="0"/>
              <a:t>Undergraduate </a:t>
            </a:r>
            <a:r>
              <a:rPr lang="en-US" sz="2400" dirty="0" smtClean="0"/>
              <a:t>student</a:t>
            </a:r>
          </a:p>
          <a:p>
            <a:pPr lvl="0"/>
            <a:r>
              <a:rPr lang="en-US" sz="2400" b="1" dirty="0">
                <a:solidFill>
                  <a:srgbClr val="000000"/>
                </a:solidFill>
              </a:rPr>
              <a:t>Matthew Johnston, </a:t>
            </a:r>
            <a:r>
              <a:rPr lang="en-US" sz="2400" dirty="0">
                <a:solidFill>
                  <a:srgbClr val="000000"/>
                </a:solidFill>
              </a:rPr>
              <a:t>Undergraduate student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514" y="2439253"/>
            <a:ext cx="3659706" cy="1163756"/>
          </a:xfrm>
          <a:prstGeom prst="rect">
            <a:avLst/>
          </a:prstGeom>
        </p:spPr>
      </p:pic>
      <p:pic>
        <p:nvPicPr>
          <p:cNvPr id="1026" name="Picture 2" descr="Image result for iowa state univers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756" y="4304902"/>
            <a:ext cx="3568924" cy="116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93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97919" y="1868339"/>
            <a:ext cx="10058400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Inspiration: </a:t>
            </a:r>
            <a:r>
              <a:rPr lang="en-US" u="sng" dirty="0" smtClean="0"/>
              <a:t>The Martian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Hypothesis:</a:t>
            </a:r>
            <a:r>
              <a:rPr lang="en-US" dirty="0"/>
              <a:t> </a:t>
            </a:r>
            <a:r>
              <a:rPr lang="en-US" dirty="0" smtClean="0"/>
              <a:t>Radiation will induce Transposable Element (TE) activity in maize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Significance: The results may indicate the feasibility of growing crops in space. Also, it may 		           indicate the effects of increased radiation levels on Earth as the ozone layer 		           depletes. 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602656" y="3471321"/>
            <a:ext cx="11047648" cy="2860396"/>
            <a:chOff x="483414" y="3402363"/>
            <a:chExt cx="11047648" cy="2860396"/>
          </a:xfrm>
        </p:grpSpPr>
        <p:sp>
          <p:nvSpPr>
            <p:cNvPr id="42" name="Rounded Rectangle 41"/>
            <p:cNvSpPr/>
            <p:nvPr/>
          </p:nvSpPr>
          <p:spPr>
            <a:xfrm>
              <a:off x="7909882" y="5047951"/>
              <a:ext cx="1476681" cy="1171455"/>
            </a:xfrm>
            <a:prstGeom prst="roundRect">
              <a:avLst/>
            </a:prstGeom>
            <a:solidFill>
              <a:srgbClr val="ED7D31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483414" y="3402363"/>
              <a:ext cx="11047648" cy="2860396"/>
              <a:chOff x="451330" y="3322152"/>
              <a:chExt cx="11047648" cy="2860396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 flipV="1">
                <a:off x="9367040" y="5612901"/>
                <a:ext cx="662240" cy="12499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ounded Rectangle 33"/>
              <p:cNvSpPr/>
              <p:nvPr/>
            </p:nvSpPr>
            <p:spPr>
              <a:xfrm>
                <a:off x="451330" y="4225224"/>
                <a:ext cx="1263626" cy="1164923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2180473" y="4225224"/>
                <a:ext cx="1332748" cy="1164923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4027573" y="4225224"/>
                <a:ext cx="1332748" cy="1164923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5874673" y="4225224"/>
                <a:ext cx="1332748" cy="1164923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845866" y="3335960"/>
                <a:ext cx="1508613" cy="1286362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10000883" y="3322152"/>
                <a:ext cx="1483246" cy="1300170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10015732" y="4982218"/>
                <a:ext cx="1483246" cy="1156977"/>
              </a:xfrm>
              <a:prstGeom prst="roundRect">
                <a:avLst/>
              </a:prstGeom>
              <a:solidFill>
                <a:srgbClr val="ED7D31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3" name="Straight Arrow Connector 2"/>
              <p:cNvCxnSpPr>
                <a:stCxn id="34" idx="3"/>
                <a:endCxn id="35" idx="1"/>
              </p:cNvCxnSpPr>
              <p:nvPr/>
            </p:nvCxnSpPr>
            <p:spPr>
              <a:xfrm>
                <a:off x="1714956" y="4807686"/>
                <a:ext cx="465517" cy="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3513221" y="4948112"/>
                <a:ext cx="514352" cy="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5360321" y="4948112"/>
                <a:ext cx="514352" cy="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endCxn id="41" idx="1"/>
              </p:cNvCxnSpPr>
              <p:nvPr/>
            </p:nvCxnSpPr>
            <p:spPr>
              <a:xfrm flipV="1">
                <a:off x="9368556" y="3972237"/>
                <a:ext cx="632327" cy="6904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stCxn id="39" idx="3"/>
                <a:endCxn id="40" idx="1"/>
              </p:cNvCxnSpPr>
              <p:nvPr/>
            </p:nvCxnSpPr>
            <p:spPr>
              <a:xfrm flipV="1">
                <a:off x="7207421" y="3979141"/>
                <a:ext cx="638445" cy="82854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39" idx="3"/>
                <a:endCxn id="59" idx="1"/>
              </p:cNvCxnSpPr>
              <p:nvPr/>
            </p:nvCxnSpPr>
            <p:spPr>
              <a:xfrm>
                <a:off x="7207421" y="4807686"/>
                <a:ext cx="657816" cy="774698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576820" y="4664807"/>
                <a:ext cx="11000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Research</a:t>
                </a:r>
                <a:endParaRPr lang="en-US" b="1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253170" y="4375090"/>
                <a:ext cx="11999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Determine</a:t>
                </a:r>
              </a:p>
              <a:p>
                <a:pPr algn="ctr"/>
                <a:r>
                  <a:rPr lang="en-US" b="1" dirty="0"/>
                  <a:t>r</a:t>
                </a:r>
                <a:r>
                  <a:rPr lang="en-US" b="1" dirty="0" smtClean="0"/>
                  <a:t>adiation</a:t>
                </a:r>
              </a:p>
              <a:p>
                <a:pPr algn="ctr"/>
                <a:r>
                  <a:rPr lang="en-US" b="1" dirty="0" smtClean="0"/>
                  <a:t>levels </a:t>
                </a:r>
                <a:endParaRPr lang="en-US" b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129164" y="4484519"/>
                <a:ext cx="112956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Irradiate </a:t>
                </a:r>
              </a:p>
              <a:p>
                <a:pPr algn="ctr"/>
                <a:r>
                  <a:rPr lang="en-US" b="1" dirty="0" smtClean="0"/>
                  <a:t>Seedlings</a:t>
                </a:r>
                <a:endParaRPr lang="en-US" b="1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976265" y="4449781"/>
                <a:ext cx="11933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Grow Seedlings</a:t>
                </a:r>
                <a:endParaRPr lang="en-US" b="1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883654" y="3496256"/>
                <a:ext cx="148490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Prepare &amp; sequence genomic DNA</a:t>
                </a:r>
                <a:endParaRPr lang="en-US" b="1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7865237" y="4982219"/>
                <a:ext cx="159156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Analyze for yield and kernel sector frequency</a:t>
                </a:r>
                <a:endParaRPr lang="en-US" b="1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0029280" y="3689401"/>
                <a:ext cx="14696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Bioinformatic analysis</a:t>
                </a:r>
                <a:endParaRPr lang="en-US" b="1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0251257" y="5151236"/>
                <a:ext cx="102574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Grow out progeny</a:t>
                </a:r>
                <a:endParaRPr 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Transposable Elements (TEs)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844" y="4526771"/>
            <a:ext cx="7805059" cy="1626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2496" y="1936286"/>
            <a:ext cx="735003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Moveable elements in the genome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85% of maize genome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DNA Transposons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“cut and paste” mechanism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Why </a:t>
            </a:r>
            <a:r>
              <a:rPr lang="en-US" sz="2000" dirty="0">
                <a:solidFill>
                  <a:srgbClr val="000000"/>
                </a:solidFill>
              </a:rPr>
              <a:t>activated TEs can be problematic</a:t>
            </a:r>
            <a:r>
              <a:rPr lang="en-US" sz="2000" dirty="0" smtClean="0">
                <a:solidFill>
                  <a:srgbClr val="000000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Structural Variation (SV)</a:t>
            </a:r>
            <a:endParaRPr lang="en-US" sz="2000" dirty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Gene mutations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Chromosomal rearrangements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Gene </a:t>
            </a:r>
            <a:r>
              <a:rPr lang="en-US" sz="2000" dirty="0" smtClean="0">
                <a:solidFill>
                  <a:srgbClr val="000000"/>
                </a:solidFill>
              </a:rPr>
              <a:t>relocations</a:t>
            </a:r>
          </a:p>
          <a:p>
            <a:pPr lvl="1"/>
            <a:endParaRPr lang="en-US" sz="2000" dirty="0">
              <a:solidFill>
                <a:srgbClr val="0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136" y="2032000"/>
            <a:ext cx="5470767" cy="20504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0235" y="6429681"/>
            <a:ext cx="88712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http://www.nature.com/scitable/topicpage/transposons-the-jumping-genes-518</a:t>
            </a:r>
          </a:p>
        </p:txBody>
      </p:sp>
    </p:spTree>
    <p:extLst>
      <p:ext uri="{BB962C8B-B14F-4D97-AF65-F5344CB8AC3E}">
        <p14:creationId xmlns:p14="http://schemas.microsoft.com/office/powerpoint/2010/main" val="278737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and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Ionizing Radiation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Protons and X-rays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Induces double-stranded breaks in </a:t>
            </a:r>
            <a:r>
              <a:rPr lang="en-US" dirty="0" smtClean="0"/>
              <a:t>DNA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Lethal if not repaired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UV Radiation</a:t>
            </a:r>
          </a:p>
          <a:p>
            <a:pPr lvl="0"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</a:rPr>
              <a:t>Causes pyrimidine dimers</a:t>
            </a:r>
          </a:p>
          <a:p>
            <a:pPr lvl="0">
              <a:buClr>
                <a:srgbClr val="E48312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Dimers </a:t>
            </a: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</a:rPr>
              <a:t>can interfere with replication and transcription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2" descr="direct action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" r="4290"/>
          <a:stretch/>
        </p:blipFill>
        <p:spPr bwMode="auto">
          <a:xfrm>
            <a:off x="1097279" y="3454888"/>
            <a:ext cx="3957640" cy="227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14147"/>
          <a:stretch/>
        </p:blipFill>
        <p:spPr>
          <a:xfrm>
            <a:off x="6759160" y="3657139"/>
            <a:ext cx="3855280" cy="232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6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and My Project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54775955"/>
              </p:ext>
            </p:extLst>
          </p:nvPr>
        </p:nvGraphicFramePr>
        <p:xfrm>
          <a:off x="2457487" y="1988712"/>
          <a:ext cx="7337986" cy="374178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828228"/>
                <a:gridCol w="1828228"/>
                <a:gridCol w="1828228"/>
                <a:gridCol w="1853302"/>
              </a:tblGrid>
              <a:tr h="12049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Radiation on Mars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Equivalent on Earth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Radiation</a:t>
                      </a:r>
                      <a:r>
                        <a:rPr lang="en-US" baseline="0" dirty="0" smtClean="0"/>
                        <a:t> for our experiment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How it was</a:t>
                      </a:r>
                      <a:r>
                        <a:rPr lang="en-US" baseline="0" dirty="0" smtClean="0"/>
                        <a:t> Administered</a:t>
                      </a:r>
                      <a:endParaRPr lang="en-US" dirty="0"/>
                    </a:p>
                  </a:txBody>
                  <a:tcPr anchor="ctr"/>
                </a:tc>
              </a:tr>
              <a:tr h="13443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GCR &amp; SEPs*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0.530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mGy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/day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X-rays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 – 250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Linear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Accelerator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1924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UVB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&amp; UVC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Daily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fluence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36.1 J/cm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UVA &amp; UVB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Daily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fluence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3.9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J/cm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UVC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@ 254 nm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1500 µW/cm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6.68 hours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Germicidal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Lamp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57487" y="5730501"/>
            <a:ext cx="8181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Galactic Cosmic Rays &amp; Solar Energetic Particle; types of radiation events on Mars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217" y="460775"/>
            <a:ext cx="5724525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4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and Results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093672"/>
              </p:ext>
            </p:extLst>
          </p:nvPr>
        </p:nvGraphicFramePr>
        <p:xfrm>
          <a:off x="525438" y="1941370"/>
          <a:ext cx="11202083" cy="42367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56319"/>
                <a:gridCol w="3177335"/>
                <a:gridCol w="6468429"/>
              </a:tblGrid>
              <a:tr h="3507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Experiment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Results</a:t>
                      </a:r>
                      <a:endParaRPr lang="en-US" dirty="0"/>
                    </a:p>
                  </a:txBody>
                  <a:tcPr/>
                </a:tc>
              </a:tr>
              <a:tr h="55537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A.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UV only: 36.1 J/cm</a:t>
                      </a:r>
                      <a:r>
                        <a:rPr lang="en-US" sz="1600" baseline="30000" dirty="0" smtClean="0"/>
                        <a:t>2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Increased root growth</a:t>
                      </a:r>
                      <a:endParaRPr lang="en-US" sz="1600" dirty="0"/>
                    </a:p>
                  </a:txBody>
                  <a:tcPr/>
                </a:tc>
              </a:tr>
              <a:tr h="7031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UV: 36.1 J/cm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X-Ray: 50, 100, 150, 200, 250 Gy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0% survival after 7 days for all doses</a:t>
                      </a:r>
                    </a:p>
                  </a:txBody>
                  <a:tcPr/>
                </a:tc>
              </a:tr>
              <a:tr h="7126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C.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UV: 36.1 J/cm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X-Ray: 25, 50, 75, 100, 150 Gy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0% survival</a:t>
                      </a:r>
                      <a:r>
                        <a:rPr lang="en-US" sz="1600" baseline="0" dirty="0" smtClean="0"/>
                        <a:t> after 10 days for all doses</a:t>
                      </a:r>
                      <a:endParaRPr lang="en-US" sz="1600" dirty="0" smtClean="0"/>
                    </a:p>
                  </a:txBody>
                  <a:tcPr/>
                </a:tc>
              </a:tr>
              <a:tr h="7892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UV: 36.1 J/cm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X-Ray: 2, 4, 6, 8, 10 Gy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Decrease in shoot growth for every increase in X-ray dosage </a:t>
                      </a:r>
                    </a:p>
                    <a:p>
                      <a:pPr marL="800100" lvl="1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75% survival for dosage of 10 Gy, 100% survival for all other doses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</a:tr>
              <a:tr h="8025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E.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X-Ray only: 2, 4, 6, 8, 10 Gy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Decrease in shoot growth for plants which received doses 8 and 10 Gy</a:t>
                      </a:r>
                    </a:p>
                    <a:p>
                      <a:pPr marL="800100" lvl="1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100% survival for all doses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82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4388" y="1485900"/>
            <a:ext cx="10872787" cy="57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5835" y="136477"/>
            <a:ext cx="7364332" cy="7820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Average Shoot Height Each Day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292849" y="4538108"/>
            <a:ext cx="13943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* Significantly different from control at 0.05</a:t>
            </a:r>
            <a:endParaRPr lang="en-US" sz="1400" dirty="0">
              <a:solidFill>
                <a:schemeClr val="tx2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714991"/>
              </p:ext>
            </p:extLst>
          </p:nvPr>
        </p:nvGraphicFramePr>
        <p:xfrm>
          <a:off x="2014625" y="849732"/>
          <a:ext cx="7761387" cy="5430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4370" y="2438515"/>
            <a:ext cx="1235904" cy="2142233"/>
          </a:xfrm>
          <a:prstGeom prst="rect">
            <a:avLst/>
          </a:prstGeom>
        </p:spPr>
      </p:pic>
      <p:sp>
        <p:nvSpPr>
          <p:cNvPr id="12" name="TextBox 1"/>
          <p:cNvSpPr txBox="1"/>
          <p:nvPr/>
        </p:nvSpPr>
        <p:spPr>
          <a:xfrm>
            <a:off x="9141074" y="3708730"/>
            <a:ext cx="458698" cy="3636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*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18341" y="2369101"/>
            <a:ext cx="6553954" cy="3042908"/>
            <a:chOff x="2552881" y="2057400"/>
            <a:chExt cx="6553954" cy="304290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/>
            <a:srcRect l="19872" t="38041" r="21062" b="25380"/>
            <a:stretch/>
          </p:blipFill>
          <p:spPr>
            <a:xfrm>
              <a:off x="2552881" y="2057400"/>
              <a:ext cx="6553954" cy="304290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851867" y="3830034"/>
              <a:ext cx="60869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    Control          2 Gy               4Gy            6 Gy              8 Gy              10 Gy              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14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14388" y="1485900"/>
            <a:ext cx="10872787" cy="57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53106" y="81490"/>
            <a:ext cx="7234797" cy="782017"/>
          </a:xfrm>
        </p:spPr>
        <p:txBody>
          <a:bodyPr>
            <a:normAutofit fontScale="90000"/>
          </a:bodyPr>
          <a:lstStyle/>
          <a:p>
            <a:r>
              <a:rPr lang="en-US" dirty="0"/>
              <a:t>Average Shoot Height Each Day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284229" y="4091597"/>
            <a:ext cx="1478895" cy="53041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2"/>
                </a:solidFill>
              </a:rPr>
              <a:t>* </a:t>
            </a:r>
            <a:r>
              <a:rPr lang="en-US" sz="1400" dirty="0" smtClean="0">
                <a:solidFill>
                  <a:schemeClr val="tx2"/>
                </a:solidFill>
              </a:rPr>
              <a:t>Significantly different </a:t>
            </a:r>
            <a:r>
              <a:rPr lang="en-US" sz="1400" dirty="0">
                <a:solidFill>
                  <a:schemeClr val="tx2"/>
                </a:solidFill>
              </a:rPr>
              <a:t>from</a:t>
            </a:r>
            <a:r>
              <a:rPr lang="en-US" sz="1400" baseline="0" dirty="0">
                <a:solidFill>
                  <a:schemeClr val="tx2"/>
                </a:solidFill>
              </a:rPr>
              <a:t> control at 0.05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10313941" y="4899034"/>
            <a:ext cx="1449183" cy="103763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2"/>
                </a:solidFill>
              </a:rPr>
              <a:t>^ </a:t>
            </a:r>
            <a:r>
              <a:rPr lang="en-US" sz="1400" dirty="0" smtClean="0">
                <a:solidFill>
                  <a:schemeClr val="tx2"/>
                </a:solidFill>
              </a:rPr>
              <a:t>Significantly different </a:t>
            </a:r>
            <a:r>
              <a:rPr lang="en-US" sz="1400" dirty="0">
                <a:solidFill>
                  <a:schemeClr val="tx2"/>
                </a:solidFill>
              </a:rPr>
              <a:t>from UV</a:t>
            </a:r>
            <a:r>
              <a:rPr lang="en-US" sz="1400" baseline="0" dirty="0">
                <a:solidFill>
                  <a:schemeClr val="tx2"/>
                </a:solidFill>
              </a:rPr>
              <a:t> + X-ray at </a:t>
            </a:r>
            <a:r>
              <a:rPr lang="en-US" sz="1400" baseline="0" dirty="0" smtClean="0">
                <a:solidFill>
                  <a:schemeClr val="tx2"/>
                </a:solidFill>
              </a:rPr>
              <a:t>0.05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2936" y="1982839"/>
            <a:ext cx="1235904" cy="2142233"/>
          </a:xfrm>
          <a:prstGeom prst="rect">
            <a:avLst/>
          </a:prstGeom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773314"/>
              </p:ext>
            </p:extLst>
          </p:nvPr>
        </p:nvGraphicFramePr>
        <p:xfrm>
          <a:off x="1839718" y="846843"/>
          <a:ext cx="8136795" cy="5431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372346" y="2470085"/>
            <a:ext cx="510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^</a:t>
            </a:r>
            <a:endParaRPr lang="en-US" sz="1400" b="1" dirty="0"/>
          </a:p>
        </p:txBody>
      </p:sp>
      <p:sp>
        <p:nvSpPr>
          <p:cNvPr id="15" name="AutoShape 2" descr="Displaying IMG_24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700669" y="2183894"/>
            <a:ext cx="6671677" cy="2866946"/>
            <a:chOff x="2607291" y="2183894"/>
            <a:chExt cx="6671677" cy="286694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/>
            <a:srcRect l="12282" t="27485" r="16478" b="31682"/>
            <a:stretch/>
          </p:blipFill>
          <p:spPr>
            <a:xfrm>
              <a:off x="2607291" y="2183894"/>
              <a:ext cx="6671677" cy="286694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899678" y="4091597"/>
              <a:ext cx="60869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    Control          2 Gy               4Gy            6 Gy              8 Gy              10 Gy              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328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Radiation on Shoot Growth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89" t="6244" r="9750" b="-216"/>
          <a:stretch/>
        </p:blipFill>
        <p:spPr>
          <a:xfrm>
            <a:off x="1010034" y="2060812"/>
            <a:ext cx="3016713" cy="4205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7704" r="46726" b="15437"/>
          <a:stretch/>
        </p:blipFill>
        <p:spPr>
          <a:xfrm>
            <a:off x="8346743" y="1923181"/>
            <a:ext cx="3049137" cy="43434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6697" t="31436" r="34593" b="26072"/>
          <a:stretch/>
        </p:blipFill>
        <p:spPr>
          <a:xfrm>
            <a:off x="10471543" y="4353113"/>
            <a:ext cx="1569493" cy="2295676"/>
          </a:xfrm>
          <a:prstGeom prst="rect">
            <a:avLst/>
          </a:prstGeom>
        </p:spPr>
      </p:pic>
      <p:sp>
        <p:nvSpPr>
          <p:cNvPr id="6" name="AutoShape 2" descr="Displaying IMG_24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7068" r="12988" b="3634"/>
          <a:stretch/>
        </p:blipFill>
        <p:spPr>
          <a:xfrm>
            <a:off x="4664242" y="2017801"/>
            <a:ext cx="3133303" cy="429186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931635" y="2770495"/>
            <a:ext cx="1555845" cy="15826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60870" y="3561804"/>
            <a:ext cx="1555845" cy="15826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223824" y="3194425"/>
            <a:ext cx="1555845" cy="158261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0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ainbow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FFC000"/>
    </a:accent2>
    <a:accent3>
      <a:srgbClr val="FFFF00"/>
    </a:accent3>
    <a:accent4>
      <a:srgbClr val="00B050"/>
    </a:accent4>
    <a:accent5>
      <a:srgbClr val="0070C0"/>
    </a:accent5>
    <a:accent6>
      <a:srgbClr val="7030A0"/>
    </a:accent6>
    <a:hlink>
      <a:srgbClr val="000000"/>
    </a:hlink>
    <a:folHlink>
      <a:srgbClr val="000000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Rainbow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FFC000"/>
    </a:accent2>
    <a:accent3>
      <a:srgbClr val="FFFF00"/>
    </a:accent3>
    <a:accent4>
      <a:srgbClr val="00B050"/>
    </a:accent4>
    <a:accent5>
      <a:srgbClr val="0070C0"/>
    </a:accent5>
    <a:accent6>
      <a:srgbClr val="7030A0"/>
    </a:accent6>
    <a:hlink>
      <a:srgbClr val="000000"/>
    </a:hlink>
    <a:folHlink>
      <a:srgbClr val="000000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ED65A2C9-CB67-4F36-A412-EEC1AD297F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C2023F-644C-4F7E-8E8C-CDBE4A63C7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B0D886-CB8D-4564-A797-C05BC7D513A8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4467</TotalTime>
  <Words>950</Words>
  <Application>Microsoft Office PowerPoint</Application>
  <PresentationFormat>Widescreen</PresentationFormat>
  <Paragraphs>188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Retrospect</vt:lpstr>
      <vt:lpstr>Growing Maize on Mars:  Effects of Irradiation Induced Transposable Element Activity on Plant Survival and Development</vt:lpstr>
      <vt:lpstr>Project Overview</vt:lpstr>
      <vt:lpstr>Transposable Elements (TEs)</vt:lpstr>
      <vt:lpstr>Radiation and DNA</vt:lpstr>
      <vt:lpstr>Radiation and My Project</vt:lpstr>
      <vt:lpstr>Experiments and Results</vt:lpstr>
      <vt:lpstr>Average Shoot Height Each Day</vt:lpstr>
      <vt:lpstr>Average Shoot Height Each Day</vt:lpstr>
      <vt:lpstr>Effects of Radiation on Shoot Growth</vt:lpstr>
      <vt:lpstr>Effects of Radiation on Root Growth</vt:lpstr>
      <vt:lpstr>Detecting TEs using NGS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Growing Maize on Mars:  Effects of Irradiation Induced Transposable Element Activity on Plant Survival and Development</dc:title>
  <dc:creator>Raegan Hoefler</dc:creator>
  <cp:lastModifiedBy>Raegan Hoefler</cp:lastModifiedBy>
  <cp:revision>123</cp:revision>
  <dcterms:created xsi:type="dcterms:W3CDTF">2017-02-24T19:06:46Z</dcterms:created>
  <dcterms:modified xsi:type="dcterms:W3CDTF">2017-04-08T15:21:39Z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