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handoutMasterIdLst>
    <p:handoutMasterId r:id="rId30"/>
  </p:handoutMasterIdLst>
  <p:sldIdLst>
    <p:sldId id="256" r:id="rId2"/>
    <p:sldId id="257" r:id="rId3"/>
    <p:sldId id="258" r:id="rId4"/>
    <p:sldId id="262" r:id="rId5"/>
    <p:sldId id="263" r:id="rId6"/>
    <p:sldId id="264" r:id="rId7"/>
    <p:sldId id="265" r:id="rId8"/>
    <p:sldId id="266" r:id="rId9"/>
    <p:sldId id="267" r:id="rId10"/>
    <p:sldId id="268" r:id="rId11"/>
    <p:sldId id="269" r:id="rId12"/>
    <p:sldId id="270" r:id="rId13"/>
    <p:sldId id="273" r:id="rId14"/>
    <p:sldId id="271" r:id="rId15"/>
    <p:sldId id="272" r:id="rId16"/>
    <p:sldId id="274" r:id="rId17"/>
    <p:sldId id="275" r:id="rId18"/>
    <p:sldId id="278" r:id="rId19"/>
    <p:sldId id="279" r:id="rId20"/>
    <p:sldId id="280" r:id="rId21"/>
    <p:sldId id="281" r:id="rId22"/>
    <p:sldId id="282" r:id="rId23"/>
    <p:sldId id="276" r:id="rId24"/>
    <p:sldId id="277" r:id="rId25"/>
    <p:sldId id="259" r:id="rId26"/>
    <p:sldId id="260" r:id="rId27"/>
    <p:sldId id="261" r:id="rId2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457200" rtl="0" eaLnBrk="1" latinLnBrk="0" hangingPunct="1">
      <a:defRPr sz="2400" kern="1200">
        <a:solidFill>
          <a:schemeClr val="tx1"/>
        </a:solidFill>
        <a:latin typeface="Times" charset="0"/>
        <a:ea typeface="+mn-ea"/>
        <a:cs typeface="+mn-cs"/>
      </a:defRPr>
    </a:lvl6pPr>
    <a:lvl7pPr marL="2743200" algn="l" defTabSz="457200" rtl="0" eaLnBrk="1" latinLnBrk="0" hangingPunct="1">
      <a:defRPr sz="2400" kern="1200">
        <a:solidFill>
          <a:schemeClr val="tx1"/>
        </a:solidFill>
        <a:latin typeface="Times" charset="0"/>
        <a:ea typeface="+mn-ea"/>
        <a:cs typeface="+mn-cs"/>
      </a:defRPr>
    </a:lvl7pPr>
    <a:lvl8pPr marL="3200400" algn="l" defTabSz="457200" rtl="0" eaLnBrk="1" latinLnBrk="0" hangingPunct="1">
      <a:defRPr sz="2400" kern="1200">
        <a:solidFill>
          <a:schemeClr val="tx1"/>
        </a:solidFill>
        <a:latin typeface="Times" charset="0"/>
        <a:ea typeface="+mn-ea"/>
        <a:cs typeface="+mn-cs"/>
      </a:defRPr>
    </a:lvl8pPr>
    <a:lvl9pPr marL="3657600" algn="l" defTabSz="457200" rtl="0" eaLnBrk="1" latinLnBrk="0" hangingPunct="1">
      <a:defRPr sz="2400" kern="1200">
        <a:solidFill>
          <a:schemeClr val="tx1"/>
        </a:solidFill>
        <a:latin typeface="Times"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BE48"/>
    <a:srgbClr val="6E6259"/>
    <a:srgbClr val="C8102E"/>
    <a:srgbClr val="7A6E67"/>
    <a:srgbClr val="F2BF49"/>
    <a:srgbClr val="ADA07A"/>
    <a:srgbClr val="CE11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72" autoAdjust="0"/>
    <p:restoredTop sz="88462" autoAdjust="0"/>
  </p:normalViewPr>
  <p:slideViewPr>
    <p:cSldViewPr>
      <p:cViewPr varScale="1">
        <p:scale>
          <a:sx n="94" d="100"/>
          <a:sy n="94" d="100"/>
        </p:scale>
        <p:origin x="504"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20" d="100"/>
          <a:sy n="120" d="100"/>
        </p:scale>
        <p:origin x="-406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78FD408-A865-FD43-BD8A-60A14765CAA4}" type="datetimeFigureOut">
              <a:rPr lang="en-US" smtClean="0"/>
              <a:pPr/>
              <a:t>4/8/17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DFBDB0-09E2-4741-A27D-AF8AA3540ECC}"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D11DA4-9F5C-6145-8010-1CB02F8CA18F}" type="datetimeFigureOut">
              <a:rPr lang="en-US" smtClean="0"/>
              <a:pPr/>
              <a:t>4/8/17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A42586-8D9D-F44D-952F-229CE4F75F9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1828800"/>
          </a:xfrm>
          <a:prstGeom prst="rect">
            <a:avLst/>
          </a:prstGeom>
          <a:solidFill>
            <a:srgbClr val="C8102E"/>
          </a:solidFill>
          <a:ln w="9525">
            <a:noFill/>
            <a:miter lim="800000"/>
            <a:headEnd/>
            <a:tailEnd/>
          </a:ln>
          <a:effectLst/>
        </p:spPr>
        <p:txBody>
          <a:bodyPr wrap="none" anchor="ctr">
            <a:prstTxWarp prst="textNoShape">
              <a:avLst/>
            </a:prstTxWarp>
          </a:bodyPr>
          <a:lstStyle/>
          <a:p>
            <a:endParaRPr lang="en-US"/>
          </a:p>
        </p:txBody>
      </p:sp>
      <p:sp>
        <p:nvSpPr>
          <p:cNvPr id="3076" name="Rectangle 4"/>
          <p:cNvSpPr>
            <a:spLocks noGrp="1" noChangeArrowheads="1"/>
          </p:cNvSpPr>
          <p:nvPr>
            <p:ph type="ctrTitle"/>
          </p:nvPr>
        </p:nvSpPr>
        <p:spPr>
          <a:xfrm>
            <a:off x="533400" y="2514600"/>
            <a:ext cx="6629400" cy="1066800"/>
          </a:xfrm>
        </p:spPr>
        <p:txBody>
          <a:bodyPr anchor="b"/>
          <a:lstStyle>
            <a:lvl1pPr>
              <a:defRPr>
                <a:solidFill>
                  <a:srgbClr val="F1BE48"/>
                </a:solidFill>
              </a:defRPr>
            </a:lvl1pPr>
          </a:lstStyle>
          <a:p>
            <a:r>
              <a:rPr lang="en-US" dirty="0"/>
              <a:t>Click to edit Master title style</a:t>
            </a:r>
          </a:p>
        </p:txBody>
      </p:sp>
      <p:sp>
        <p:nvSpPr>
          <p:cNvPr id="3077" name="Rectangle 5"/>
          <p:cNvSpPr>
            <a:spLocks noGrp="1" noChangeArrowheads="1"/>
          </p:cNvSpPr>
          <p:nvPr>
            <p:ph type="subTitle" idx="1"/>
          </p:nvPr>
        </p:nvSpPr>
        <p:spPr>
          <a:xfrm>
            <a:off x="533400" y="3581400"/>
            <a:ext cx="6248400" cy="1752600"/>
          </a:xfrm>
        </p:spPr>
        <p:txBody>
          <a:bodyPr/>
          <a:lstStyle>
            <a:lvl1pPr marL="0" indent="0">
              <a:buFont typeface="Times" charset="0"/>
              <a:buNone/>
              <a:defRPr sz="2400">
                <a:solidFill>
                  <a:srgbClr val="6E6259"/>
                </a:solidFill>
              </a:defRPr>
            </a:lvl1pPr>
          </a:lstStyle>
          <a:p>
            <a:r>
              <a:rPr lang="en-US" dirty="0"/>
              <a:t>Click to edit Master subtitle style</a:t>
            </a:r>
          </a:p>
        </p:txBody>
      </p:sp>
      <p:sp>
        <p:nvSpPr>
          <p:cNvPr id="3078" name="Text Box 6"/>
          <p:cNvSpPr txBox="1">
            <a:spLocks noChangeArrowheads="1"/>
          </p:cNvSpPr>
          <p:nvPr/>
        </p:nvSpPr>
        <p:spPr bwMode="auto">
          <a:xfrm>
            <a:off x="212725" y="3489325"/>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3079" name="Text Box 7"/>
          <p:cNvSpPr txBox="1">
            <a:spLocks noChangeArrowheads="1"/>
          </p:cNvSpPr>
          <p:nvPr/>
        </p:nvSpPr>
        <p:spPr bwMode="auto">
          <a:xfrm>
            <a:off x="468313" y="1295400"/>
            <a:ext cx="1755609"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solidFill>
                  <a:schemeClr val="bg1"/>
                </a:solidFill>
                <a:latin typeface="Univers 65 Bold" charset="0"/>
              </a:rPr>
              <a:t>Leadership</a:t>
            </a:r>
            <a:r>
              <a:rPr lang="en-US" sz="1600" baseline="0" dirty="0" smtClean="0">
                <a:solidFill>
                  <a:schemeClr val="bg1"/>
                </a:solidFill>
                <a:latin typeface="Univers 65 Bold" charset="0"/>
              </a:rPr>
              <a:t> Studies</a:t>
            </a:r>
            <a:endParaRPr lang="en-US" sz="1600" dirty="0">
              <a:solidFill>
                <a:schemeClr val="bg1"/>
              </a:solidFill>
              <a:latin typeface="Univers 65 Bold" charset="0"/>
            </a:endParaRPr>
          </a:p>
        </p:txBody>
      </p:sp>
      <p:pic>
        <p:nvPicPr>
          <p:cNvPr id="10" name="Picture 11" descr="ISU LEFT white.eps"/>
          <p:cNvPicPr>
            <a:picLocks noChangeAspect="1"/>
          </p:cNvPicPr>
          <p:nvPr userDrawn="1"/>
        </p:nvPicPr>
        <p:blipFill>
          <a:blip r:embed="rId2"/>
          <a:srcRect b="38235"/>
          <a:stretch>
            <a:fillRect/>
          </a:stretch>
        </p:blipFill>
        <p:spPr bwMode="auto">
          <a:xfrm>
            <a:off x="533400" y="830263"/>
            <a:ext cx="4724400" cy="38893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200025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584835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001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318846"/>
            <a:ext cx="80010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001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495800" y="1295400"/>
            <a:ext cx="39565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0" y="6096000"/>
            <a:ext cx="9144000" cy="762000"/>
          </a:xfrm>
          <a:prstGeom prst="rect">
            <a:avLst/>
          </a:prstGeom>
          <a:solidFill>
            <a:srgbClr val="C8102E"/>
          </a:solidFill>
          <a:ln w="9525">
            <a:noFill/>
            <a:miter lim="800000"/>
            <a:headEnd/>
            <a:tailEnd/>
          </a:ln>
          <a:effectLst/>
        </p:spPr>
        <p:txBody>
          <a:bodyPr wrap="none" anchor="ctr">
            <a:prstTxWarp prst="textNoShape">
              <a:avLst/>
            </a:prstTxWarp>
          </a:bodyPr>
          <a:lstStyle/>
          <a:p>
            <a:endParaRPr lang="en-US" dirty="0"/>
          </a:p>
        </p:txBody>
      </p:sp>
      <p:sp>
        <p:nvSpPr>
          <p:cNvPr id="1026" name="Rectangle 2"/>
          <p:cNvSpPr>
            <a:spLocks noGrp="1" noChangeArrowheads="1"/>
          </p:cNvSpPr>
          <p:nvPr>
            <p:ph type="title"/>
          </p:nvPr>
        </p:nvSpPr>
        <p:spPr bwMode="auto">
          <a:xfrm>
            <a:off x="457200" y="1524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318846"/>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5" name="Text Box 11"/>
          <p:cNvSpPr txBox="1">
            <a:spLocks noChangeArrowheads="1"/>
          </p:cNvSpPr>
          <p:nvPr/>
        </p:nvSpPr>
        <p:spPr bwMode="auto">
          <a:xfrm>
            <a:off x="212725" y="3489325"/>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1036" name="Text Box 12"/>
          <p:cNvSpPr txBox="1">
            <a:spLocks noChangeArrowheads="1"/>
          </p:cNvSpPr>
          <p:nvPr/>
        </p:nvSpPr>
        <p:spPr bwMode="auto">
          <a:xfrm>
            <a:off x="7097879" y="6324600"/>
            <a:ext cx="1755609" cy="338554"/>
          </a:xfrm>
          <a:prstGeom prst="rect">
            <a:avLst/>
          </a:prstGeom>
          <a:noFill/>
          <a:ln w="9525">
            <a:noFill/>
            <a:miter lim="800000"/>
            <a:headEnd/>
            <a:tailEnd/>
          </a:ln>
          <a:effectLst/>
        </p:spPr>
        <p:txBody>
          <a:bodyPr wrap="none">
            <a:prstTxWarp prst="textNoShape">
              <a:avLst/>
            </a:prstTxWarp>
            <a:spAutoFit/>
          </a:bodyPr>
          <a:lstStyle/>
          <a:p>
            <a:pPr algn="r"/>
            <a:r>
              <a:rPr lang="en-US" sz="1600" dirty="0" smtClean="0">
                <a:solidFill>
                  <a:schemeClr val="bg1"/>
                </a:solidFill>
                <a:latin typeface="Univers 65 Bold" charset="0"/>
              </a:rPr>
              <a:t>Leadership Studies</a:t>
            </a:r>
            <a:endParaRPr lang="en-US" sz="1600" dirty="0">
              <a:solidFill>
                <a:schemeClr val="bg1"/>
              </a:solidFill>
              <a:latin typeface="Univers 65 Bold" charset="0"/>
            </a:endParaRPr>
          </a:p>
        </p:txBody>
      </p:sp>
      <p:pic>
        <p:nvPicPr>
          <p:cNvPr id="9" name="Picture 11" descr="ISU LEFT white.eps"/>
          <p:cNvPicPr>
            <a:picLocks noChangeAspect="1"/>
          </p:cNvPicPr>
          <p:nvPr userDrawn="1"/>
        </p:nvPicPr>
        <p:blipFill>
          <a:blip r:embed="rId13"/>
          <a:srcRect b="38235"/>
          <a:stretch>
            <a:fillRect/>
          </a:stretch>
        </p:blipFill>
        <p:spPr bwMode="auto">
          <a:xfrm>
            <a:off x="533400" y="6365927"/>
            <a:ext cx="3200400" cy="26347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3500">
          <a:solidFill>
            <a:srgbClr val="C8102E"/>
          </a:solidFill>
          <a:latin typeface="+mj-lt"/>
          <a:ea typeface="+mj-ea"/>
          <a:cs typeface="+mj-cs"/>
        </a:defRPr>
      </a:lvl1pPr>
      <a:lvl2pPr algn="l" rtl="0" fontAlgn="base">
        <a:spcBef>
          <a:spcPct val="0"/>
        </a:spcBef>
        <a:spcAft>
          <a:spcPct val="0"/>
        </a:spcAft>
        <a:defRPr sz="3500">
          <a:solidFill>
            <a:srgbClr val="CE1126"/>
          </a:solidFill>
          <a:latin typeface="Univers 67 CondensedBold" charset="0"/>
        </a:defRPr>
      </a:lvl2pPr>
      <a:lvl3pPr algn="l" rtl="0" fontAlgn="base">
        <a:spcBef>
          <a:spcPct val="0"/>
        </a:spcBef>
        <a:spcAft>
          <a:spcPct val="0"/>
        </a:spcAft>
        <a:defRPr sz="3500">
          <a:solidFill>
            <a:srgbClr val="CE1126"/>
          </a:solidFill>
          <a:latin typeface="Univers 67 CondensedBold" charset="0"/>
        </a:defRPr>
      </a:lvl3pPr>
      <a:lvl4pPr algn="l" rtl="0" fontAlgn="base">
        <a:spcBef>
          <a:spcPct val="0"/>
        </a:spcBef>
        <a:spcAft>
          <a:spcPct val="0"/>
        </a:spcAft>
        <a:defRPr sz="3500">
          <a:solidFill>
            <a:srgbClr val="CE1126"/>
          </a:solidFill>
          <a:latin typeface="Univers 67 CondensedBold" charset="0"/>
        </a:defRPr>
      </a:lvl4pPr>
      <a:lvl5pPr algn="l" rtl="0" fontAlgn="base">
        <a:spcBef>
          <a:spcPct val="0"/>
        </a:spcBef>
        <a:spcAft>
          <a:spcPct val="0"/>
        </a:spcAft>
        <a:defRPr sz="3500">
          <a:solidFill>
            <a:srgbClr val="CE1126"/>
          </a:solidFill>
          <a:latin typeface="Univers 67 CondensedBold" charset="0"/>
        </a:defRPr>
      </a:lvl5pPr>
      <a:lvl6pPr marL="457200" algn="l" rtl="0" fontAlgn="base">
        <a:spcBef>
          <a:spcPct val="0"/>
        </a:spcBef>
        <a:spcAft>
          <a:spcPct val="0"/>
        </a:spcAft>
        <a:defRPr sz="3500">
          <a:solidFill>
            <a:srgbClr val="CE1126"/>
          </a:solidFill>
          <a:latin typeface="Univers 67 CondensedBold" charset="0"/>
        </a:defRPr>
      </a:lvl6pPr>
      <a:lvl7pPr marL="914400" algn="l" rtl="0" fontAlgn="base">
        <a:spcBef>
          <a:spcPct val="0"/>
        </a:spcBef>
        <a:spcAft>
          <a:spcPct val="0"/>
        </a:spcAft>
        <a:defRPr sz="3500">
          <a:solidFill>
            <a:srgbClr val="CE1126"/>
          </a:solidFill>
          <a:latin typeface="Univers 67 CondensedBold" charset="0"/>
        </a:defRPr>
      </a:lvl7pPr>
      <a:lvl8pPr marL="1371600" algn="l" rtl="0" fontAlgn="base">
        <a:spcBef>
          <a:spcPct val="0"/>
        </a:spcBef>
        <a:spcAft>
          <a:spcPct val="0"/>
        </a:spcAft>
        <a:defRPr sz="3500">
          <a:solidFill>
            <a:srgbClr val="CE1126"/>
          </a:solidFill>
          <a:latin typeface="Univers 67 CondensedBold" charset="0"/>
        </a:defRPr>
      </a:lvl8pPr>
      <a:lvl9pPr marL="1828800" algn="l" rtl="0" fontAlgn="base">
        <a:spcBef>
          <a:spcPct val="0"/>
        </a:spcBef>
        <a:spcAft>
          <a:spcPct val="0"/>
        </a:spcAft>
        <a:defRPr sz="3500">
          <a:solidFill>
            <a:srgbClr val="CE1126"/>
          </a:solidFill>
          <a:latin typeface="Univers 67 CondensedBold" charset="0"/>
        </a:defRPr>
      </a:lvl9pPr>
    </p:titleStyle>
    <p:bodyStyle>
      <a:lvl1pPr marL="342900" indent="-342900" algn="l" rtl="0" fontAlgn="base">
        <a:spcBef>
          <a:spcPct val="20000"/>
        </a:spcBef>
        <a:spcAft>
          <a:spcPct val="0"/>
        </a:spcAft>
        <a:buClr>
          <a:srgbClr val="C8102E"/>
        </a:buClr>
        <a:buSzPct val="80000"/>
        <a:buFont typeface="Times" charset="0"/>
        <a:buChar char="•"/>
        <a:defRPr sz="2600">
          <a:solidFill>
            <a:srgbClr val="6E6259"/>
          </a:solidFill>
          <a:latin typeface="+mn-lt"/>
          <a:ea typeface="+mn-ea"/>
          <a:cs typeface="+mn-cs"/>
        </a:defRPr>
      </a:lvl1pPr>
      <a:lvl2pPr marL="742950" indent="-28575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2pPr>
      <a:lvl3pPr marL="11430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3pPr>
      <a:lvl4pPr marL="16002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4pPr>
      <a:lvl5pPr marL="20574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5pPr>
      <a:lvl6pPr marL="25146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6pPr>
      <a:lvl7pPr marL="29718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7pPr>
      <a:lvl8pPr marL="34290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8pPr>
      <a:lvl9pPr marL="38862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ediapost.com/publications/article/115632/gender-and-age-consumption-differs-in-evolving-med.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people-press.org/2012/09/27/in-changing-news-landscape-even-television-is-vulnerable/" TargetMode="External"/><Relationship Id="rId4" Type="http://schemas.openxmlformats.org/officeDocument/2006/relationships/hyperlink" Target="http://www.pearsoned.com/wp-content/uploads/2015-Pearson-Student-Mobile-Device-Survey-College.pdf" TargetMode="External"/><Relationship Id="rId1" Type="http://schemas.openxmlformats.org/officeDocument/2006/relationships/slideLayout" Target="../slideLayouts/slideLayout2.xml"/><Relationship Id="rId2" Type="http://schemas.openxmlformats.org/officeDocument/2006/relationships/hyperlink" Target="http://www.pewinternet.org/pdfs/PIP_College_Report.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2133600"/>
            <a:ext cx="6629400" cy="1447800"/>
          </a:xfrm>
        </p:spPr>
        <p:txBody>
          <a:bodyPr/>
          <a:lstStyle/>
          <a:p>
            <a:r>
              <a:rPr lang="en-US" sz="4000" b="1" dirty="0" smtClean="0"/>
              <a:t>”New” News</a:t>
            </a:r>
            <a:r>
              <a:rPr lang="en-US" dirty="0" smtClean="0"/>
              <a:t>:</a:t>
            </a:r>
            <a:r>
              <a:rPr lang="en-US" b="1" dirty="0" smtClean="0"/>
              <a:t> </a:t>
            </a:r>
            <a:r>
              <a:rPr lang="en-US" dirty="0" smtClean="0"/>
              <a:t/>
            </a:r>
            <a:br>
              <a:rPr lang="en-US" dirty="0" smtClean="0"/>
            </a:br>
            <a:r>
              <a:rPr lang="en-US" sz="2800" dirty="0" smtClean="0"/>
              <a:t>The State of News Consumption and Helping Inform College Students</a:t>
            </a:r>
            <a:endParaRPr lang="en-US" sz="2800" dirty="0"/>
          </a:p>
        </p:txBody>
      </p:sp>
      <p:sp>
        <p:nvSpPr>
          <p:cNvPr id="2051" name="Rectangle 3"/>
          <p:cNvSpPr>
            <a:spLocks noGrp="1" noChangeArrowheads="1"/>
          </p:cNvSpPr>
          <p:nvPr>
            <p:ph type="subTitle" idx="1"/>
          </p:nvPr>
        </p:nvSpPr>
        <p:spPr/>
        <p:txBody>
          <a:bodyPr/>
          <a:lstStyle/>
          <a:p>
            <a:r>
              <a:rPr lang="en-US" dirty="0" smtClean="0"/>
              <a:t>Keaton Mohr</a:t>
            </a:r>
          </a:p>
          <a:p>
            <a:r>
              <a:rPr lang="en-US" dirty="0" smtClean="0"/>
              <a:t>Senior in Leadership Studies Program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p:txBody>
          <a:bodyPr/>
          <a:lstStyle/>
          <a:p>
            <a:r>
              <a:rPr lang="en-US" dirty="0" err="1" smtClean="0"/>
              <a:t>Qualtrics</a:t>
            </a:r>
            <a:r>
              <a:rPr lang="en-US" dirty="0" smtClean="0"/>
              <a:t> survey</a:t>
            </a:r>
          </a:p>
          <a:p>
            <a:pPr lvl="1"/>
            <a:r>
              <a:rPr lang="en-US" dirty="0" smtClean="0"/>
              <a:t>Sent to leadership studies students, fraternity brothers, coworkers, and additional friends</a:t>
            </a:r>
          </a:p>
          <a:p>
            <a:pPr lvl="1"/>
            <a:r>
              <a:rPr lang="en-US" dirty="0" smtClean="0"/>
              <a:t>Respondents all students</a:t>
            </a:r>
          </a:p>
          <a:p>
            <a:r>
              <a:rPr lang="en-US" dirty="0" smtClean="0"/>
              <a:t>Social media websites</a:t>
            </a:r>
          </a:p>
          <a:p>
            <a:pPr lvl="1"/>
            <a:r>
              <a:rPr lang="en-US" dirty="0" smtClean="0"/>
              <a:t>Analyzed top four companies on top five social media platforms</a:t>
            </a:r>
            <a:endParaRPr lang="en-US" dirty="0"/>
          </a:p>
        </p:txBody>
      </p:sp>
    </p:spTree>
    <p:extLst>
      <p:ext uri="{BB962C8B-B14F-4D97-AF65-F5344CB8AC3E}">
        <p14:creationId xmlns:p14="http://schemas.microsoft.com/office/powerpoint/2010/main" val="18961811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457200" y="152400"/>
            <a:ext cx="3355536" cy="1143000"/>
          </a:xfrm>
        </p:spPr>
        <p:txBody>
          <a:bodyPr/>
          <a:lstStyle/>
          <a:p>
            <a:pPr algn="r"/>
            <a:r>
              <a:rPr lang="en-US" dirty="0" smtClean="0"/>
              <a:t>Consumption Data</a:t>
            </a:r>
            <a:endParaRPr lang="en-US" dirty="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5000" y="-1137"/>
            <a:ext cx="4739000" cy="6097138"/>
          </a:xfrm>
          <a:prstGeom prst="rect">
            <a:avLst/>
          </a:prstGeom>
        </p:spPr>
      </p:pic>
      <p:sp>
        <p:nvSpPr>
          <p:cNvPr id="18" name="Content Placeholder 2"/>
          <p:cNvSpPr txBox="1">
            <a:spLocks/>
          </p:cNvSpPr>
          <p:nvPr/>
        </p:nvSpPr>
        <p:spPr>
          <a:xfrm>
            <a:off x="457200" y="1318846"/>
            <a:ext cx="3355536" cy="4472354"/>
          </a:xfrm>
          <a:prstGeom prst="rect">
            <a:avLst/>
          </a:prstGeom>
        </p:spPr>
        <p:txBody>
          <a:bodyPr/>
          <a:lstStyle>
            <a:lvl1pPr marL="342900" indent="-342900" algn="l" rtl="0" fontAlgn="base">
              <a:spcBef>
                <a:spcPct val="20000"/>
              </a:spcBef>
              <a:spcAft>
                <a:spcPct val="0"/>
              </a:spcAft>
              <a:buClr>
                <a:srgbClr val="C8102E"/>
              </a:buClr>
              <a:buSzPct val="80000"/>
              <a:buFont typeface="Times" charset="0"/>
              <a:buChar char="•"/>
              <a:defRPr sz="2600">
                <a:solidFill>
                  <a:srgbClr val="6E6259"/>
                </a:solidFill>
                <a:latin typeface="+mn-lt"/>
                <a:ea typeface="+mn-ea"/>
                <a:cs typeface="+mn-cs"/>
              </a:defRPr>
            </a:lvl1pPr>
            <a:lvl2pPr marL="742950" indent="-28575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2pPr>
            <a:lvl3pPr marL="11430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3pPr>
            <a:lvl4pPr marL="16002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4pPr>
            <a:lvl5pPr marL="20574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5pPr>
            <a:lvl6pPr marL="25146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6pPr>
            <a:lvl7pPr marL="29718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7pPr>
            <a:lvl8pPr marL="34290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8pPr>
            <a:lvl9pPr marL="38862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9pPr>
          </a:lstStyle>
          <a:p>
            <a:pPr eaLnBrk="1" hangingPunct="1">
              <a:buFont typeface="Arial" charset="0"/>
              <a:buChar char="•"/>
            </a:pPr>
            <a:r>
              <a:rPr lang="en-US" kern="0" dirty="0" smtClean="0"/>
              <a:t>CNN = most consumed cable news medium</a:t>
            </a:r>
          </a:p>
          <a:p>
            <a:pPr eaLnBrk="1" hangingPunct="1">
              <a:buFont typeface="Arial" charset="0"/>
              <a:buChar char="•"/>
            </a:pPr>
            <a:r>
              <a:rPr lang="en-US" kern="0" dirty="0" smtClean="0"/>
              <a:t>AP = most consumed news agency medium</a:t>
            </a:r>
          </a:p>
          <a:p>
            <a:pPr lvl="1" eaLnBrk="1" hangingPunct="1">
              <a:buFont typeface="Arial" charset="0"/>
              <a:buChar char="•"/>
            </a:pPr>
            <a:r>
              <a:rPr lang="en-US" kern="0" dirty="0" smtClean="0"/>
              <a:t>More people do not consume news agency media</a:t>
            </a:r>
            <a:endParaRPr lang="en-US" kern="0" dirty="0" smtClean="0"/>
          </a:p>
        </p:txBody>
      </p:sp>
    </p:spTree>
    <p:extLst>
      <p:ext uri="{BB962C8B-B14F-4D97-AF65-F5344CB8AC3E}">
        <p14:creationId xmlns:p14="http://schemas.microsoft.com/office/powerpoint/2010/main" val="376372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3512984" cy="1143000"/>
          </a:xfrm>
        </p:spPr>
        <p:txBody>
          <a:bodyPr/>
          <a:lstStyle/>
          <a:p>
            <a:pPr algn="r"/>
            <a:r>
              <a:rPr lang="en-US" dirty="0" smtClean="0"/>
              <a:t>Consumption Data Cont.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0184" y="0"/>
            <a:ext cx="5173815" cy="6096000"/>
          </a:xfrm>
          <a:prstGeom prst="rect">
            <a:avLst/>
          </a:prstGeom>
        </p:spPr>
      </p:pic>
      <p:sp>
        <p:nvSpPr>
          <p:cNvPr id="5" name="Content Placeholder 2"/>
          <p:cNvSpPr txBox="1">
            <a:spLocks/>
          </p:cNvSpPr>
          <p:nvPr/>
        </p:nvSpPr>
        <p:spPr>
          <a:xfrm>
            <a:off x="535924" y="1295400"/>
            <a:ext cx="3355536" cy="4472354"/>
          </a:xfrm>
          <a:prstGeom prst="rect">
            <a:avLst/>
          </a:prstGeom>
        </p:spPr>
        <p:txBody>
          <a:bodyPr/>
          <a:lstStyle>
            <a:lvl1pPr marL="342900" indent="-342900" algn="l" rtl="0" fontAlgn="base">
              <a:spcBef>
                <a:spcPct val="20000"/>
              </a:spcBef>
              <a:spcAft>
                <a:spcPct val="0"/>
              </a:spcAft>
              <a:buClr>
                <a:srgbClr val="C8102E"/>
              </a:buClr>
              <a:buSzPct val="80000"/>
              <a:buFont typeface="Times" charset="0"/>
              <a:buChar char="•"/>
              <a:defRPr sz="2600">
                <a:solidFill>
                  <a:srgbClr val="6E6259"/>
                </a:solidFill>
                <a:latin typeface="+mn-lt"/>
                <a:ea typeface="+mn-ea"/>
                <a:cs typeface="+mn-cs"/>
              </a:defRPr>
            </a:lvl1pPr>
            <a:lvl2pPr marL="742950" indent="-28575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2pPr>
            <a:lvl3pPr marL="11430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3pPr>
            <a:lvl4pPr marL="16002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4pPr>
            <a:lvl5pPr marL="20574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5pPr>
            <a:lvl6pPr marL="25146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6pPr>
            <a:lvl7pPr marL="29718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7pPr>
            <a:lvl8pPr marL="34290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8pPr>
            <a:lvl9pPr marL="38862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9pPr>
          </a:lstStyle>
          <a:p>
            <a:pPr eaLnBrk="1" hangingPunct="1">
              <a:buFont typeface="Arial" charset="0"/>
              <a:buChar char="•"/>
            </a:pPr>
            <a:r>
              <a:rPr lang="en-US" kern="0" dirty="0" smtClean="0"/>
              <a:t>New York Times = most consumed newspaper medium</a:t>
            </a:r>
          </a:p>
          <a:p>
            <a:pPr eaLnBrk="1" hangingPunct="1">
              <a:buFont typeface="Arial" charset="0"/>
              <a:buChar char="•"/>
            </a:pPr>
            <a:r>
              <a:rPr lang="en-US" kern="0" dirty="0" smtClean="0"/>
              <a:t>Facebook = most accounts because</a:t>
            </a:r>
            <a:r>
              <a:rPr lang="mr-IN" kern="0" dirty="0" smtClean="0"/>
              <a:t>…</a:t>
            </a:r>
            <a:endParaRPr lang="en-US" kern="0" dirty="0" smtClean="0"/>
          </a:p>
        </p:txBody>
      </p:sp>
    </p:spTree>
    <p:extLst>
      <p:ext uri="{BB962C8B-B14F-4D97-AF65-F5344CB8AC3E}">
        <p14:creationId xmlns:p14="http://schemas.microsoft.com/office/powerpoint/2010/main" val="1213481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533400"/>
            <a:ext cx="7239000" cy="4971564"/>
          </a:xfrm>
        </p:spPr>
      </p:pic>
    </p:spTree>
    <p:extLst>
      <p:ext uri="{BB962C8B-B14F-4D97-AF65-F5344CB8AC3E}">
        <p14:creationId xmlns:p14="http://schemas.microsoft.com/office/powerpoint/2010/main" val="939755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685800"/>
            <a:ext cx="6978650" cy="4835092"/>
          </a:xfrm>
        </p:spPr>
      </p:pic>
    </p:spTree>
    <p:extLst>
      <p:ext uri="{BB962C8B-B14F-4D97-AF65-F5344CB8AC3E}">
        <p14:creationId xmlns:p14="http://schemas.microsoft.com/office/powerpoint/2010/main" val="2007029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838200"/>
            <a:ext cx="7188105" cy="4419600"/>
          </a:xfrm>
        </p:spPr>
      </p:pic>
    </p:spTree>
    <p:extLst>
      <p:ext uri="{BB962C8B-B14F-4D97-AF65-F5344CB8AC3E}">
        <p14:creationId xmlns:p14="http://schemas.microsoft.com/office/powerpoint/2010/main" val="1449769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7907" y="1784350"/>
            <a:ext cx="2794843" cy="3111500"/>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400800" y="1784350"/>
            <a:ext cx="2476500" cy="3136900"/>
          </a:xfr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4200" y="1714500"/>
            <a:ext cx="2819400" cy="3276600"/>
          </a:xfrm>
          <a:prstGeom prst="rect">
            <a:avLst/>
          </a:prstGeom>
        </p:spPr>
      </p:pic>
    </p:spTree>
    <p:extLst>
      <p:ext uri="{BB962C8B-B14F-4D97-AF65-F5344CB8AC3E}">
        <p14:creationId xmlns:p14="http://schemas.microsoft.com/office/powerpoint/2010/main" val="2048626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457200"/>
            <a:ext cx="4648200" cy="2874248"/>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49556" y="2895600"/>
            <a:ext cx="4594444" cy="2874248"/>
          </a:xfrm>
        </p:spPr>
      </p:pic>
      <p:sp>
        <p:nvSpPr>
          <p:cNvPr id="7" name="Content Placeholder 2"/>
          <p:cNvSpPr txBox="1">
            <a:spLocks/>
          </p:cNvSpPr>
          <p:nvPr/>
        </p:nvSpPr>
        <p:spPr>
          <a:xfrm>
            <a:off x="5284678" y="1899570"/>
            <a:ext cx="3124200" cy="996030"/>
          </a:xfrm>
          <a:prstGeom prst="rect">
            <a:avLst/>
          </a:prstGeom>
        </p:spPr>
        <p:txBody>
          <a:bodyPr/>
          <a:lstStyle>
            <a:lvl1pPr marL="342900" indent="-342900" algn="l" rtl="0" fontAlgn="base">
              <a:spcBef>
                <a:spcPct val="20000"/>
              </a:spcBef>
              <a:spcAft>
                <a:spcPct val="0"/>
              </a:spcAft>
              <a:buClr>
                <a:srgbClr val="C8102E"/>
              </a:buClr>
              <a:buSzPct val="80000"/>
              <a:buFont typeface="Times" charset="0"/>
              <a:buChar char="•"/>
              <a:defRPr sz="2600">
                <a:solidFill>
                  <a:srgbClr val="6E6259"/>
                </a:solidFill>
                <a:latin typeface="+mn-lt"/>
                <a:ea typeface="+mn-ea"/>
                <a:cs typeface="+mn-cs"/>
              </a:defRPr>
            </a:lvl1pPr>
            <a:lvl2pPr marL="742950" indent="-28575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2pPr>
            <a:lvl3pPr marL="11430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3pPr>
            <a:lvl4pPr marL="16002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4pPr>
            <a:lvl5pPr marL="20574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5pPr>
            <a:lvl6pPr marL="25146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6pPr>
            <a:lvl7pPr marL="29718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7pPr>
            <a:lvl8pPr marL="34290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8pPr>
            <a:lvl9pPr marL="38862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9pPr>
          </a:lstStyle>
          <a:p>
            <a:pPr eaLnBrk="1" hangingPunct="1">
              <a:buFont typeface="Arial" charset="0"/>
              <a:buChar char="•"/>
            </a:pPr>
            <a:r>
              <a:rPr lang="en-US" kern="0" dirty="0" smtClean="0"/>
              <a:t>General news consumed the most</a:t>
            </a:r>
          </a:p>
        </p:txBody>
      </p:sp>
      <p:sp>
        <p:nvSpPr>
          <p:cNvPr id="8" name="Content Placeholder 2"/>
          <p:cNvSpPr txBox="1">
            <a:spLocks/>
          </p:cNvSpPr>
          <p:nvPr/>
        </p:nvSpPr>
        <p:spPr>
          <a:xfrm>
            <a:off x="752133" y="3505200"/>
            <a:ext cx="3143934" cy="990600"/>
          </a:xfrm>
          <a:prstGeom prst="rect">
            <a:avLst/>
          </a:prstGeom>
        </p:spPr>
        <p:txBody>
          <a:bodyPr/>
          <a:lstStyle>
            <a:lvl1pPr marL="342900" indent="-342900" algn="l" rtl="0" fontAlgn="base">
              <a:spcBef>
                <a:spcPct val="20000"/>
              </a:spcBef>
              <a:spcAft>
                <a:spcPct val="0"/>
              </a:spcAft>
              <a:buClr>
                <a:srgbClr val="C8102E"/>
              </a:buClr>
              <a:buSzPct val="80000"/>
              <a:buFont typeface="Times" charset="0"/>
              <a:buChar char="•"/>
              <a:defRPr sz="2600">
                <a:solidFill>
                  <a:srgbClr val="6E6259"/>
                </a:solidFill>
                <a:latin typeface="+mn-lt"/>
                <a:ea typeface="+mn-ea"/>
                <a:cs typeface="+mn-cs"/>
              </a:defRPr>
            </a:lvl1pPr>
            <a:lvl2pPr marL="742950" indent="-28575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2pPr>
            <a:lvl3pPr marL="11430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3pPr>
            <a:lvl4pPr marL="16002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4pPr>
            <a:lvl5pPr marL="2057400" indent="-228600" algn="l" rtl="0" fontAlgn="base">
              <a:spcBef>
                <a:spcPct val="20000"/>
              </a:spcBef>
              <a:spcAft>
                <a:spcPct val="0"/>
              </a:spcAft>
              <a:buClr>
                <a:srgbClr val="C8102E"/>
              </a:buClr>
              <a:buSzPct val="80000"/>
              <a:buFont typeface="Times" charset="0"/>
              <a:buChar char="•"/>
              <a:defRPr sz="2600">
                <a:solidFill>
                  <a:srgbClr val="6E6259"/>
                </a:solidFill>
                <a:latin typeface="+mn-lt"/>
                <a:ea typeface="Geneva" charset="-128"/>
              </a:defRPr>
            </a:lvl5pPr>
            <a:lvl6pPr marL="25146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6pPr>
            <a:lvl7pPr marL="29718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7pPr>
            <a:lvl8pPr marL="34290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8pPr>
            <a:lvl9pPr marL="3886200" indent="-228600" algn="l" rtl="0" fontAlgn="base">
              <a:spcBef>
                <a:spcPct val="20000"/>
              </a:spcBef>
              <a:spcAft>
                <a:spcPct val="0"/>
              </a:spcAft>
              <a:buClr>
                <a:srgbClr val="CE1126"/>
              </a:buClr>
              <a:buSzPct val="80000"/>
              <a:buFont typeface="Times" charset="0"/>
              <a:buChar char="•"/>
              <a:defRPr sz="2600">
                <a:solidFill>
                  <a:srgbClr val="7A6E67"/>
                </a:solidFill>
                <a:latin typeface="+mn-lt"/>
                <a:ea typeface="Geneva" charset="-128"/>
              </a:defRPr>
            </a:lvl9pPr>
          </a:lstStyle>
          <a:p>
            <a:pPr eaLnBrk="1" hangingPunct="1">
              <a:buFont typeface="Arial" charset="0"/>
              <a:buChar char="•"/>
            </a:pPr>
            <a:r>
              <a:rPr lang="en-US" kern="0" smtClean="0"/>
              <a:t>National news consumed the most</a:t>
            </a:r>
            <a:endParaRPr lang="en-US" kern="0" dirty="0" smtClean="0"/>
          </a:p>
        </p:txBody>
      </p:sp>
    </p:spTree>
    <p:extLst>
      <p:ext uri="{BB962C8B-B14F-4D97-AF65-F5344CB8AC3E}">
        <p14:creationId xmlns:p14="http://schemas.microsoft.com/office/powerpoint/2010/main" val="1897918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Facebook</a:t>
            </a:r>
            <a:endParaRPr lang="en-US" dirty="0"/>
          </a:p>
        </p:txBody>
      </p:sp>
      <p:sp>
        <p:nvSpPr>
          <p:cNvPr id="6" name="Content Placeholder 5"/>
          <p:cNvSpPr>
            <a:spLocks noGrp="1"/>
          </p:cNvSpPr>
          <p:nvPr>
            <p:ph idx="1"/>
          </p:nvPr>
        </p:nvSpPr>
        <p:spPr>
          <a:xfrm>
            <a:off x="457200" y="1318846"/>
            <a:ext cx="8001000" cy="4777154"/>
          </a:xfrm>
        </p:spPr>
        <p:txBody>
          <a:bodyPr/>
          <a:lstStyle/>
          <a:p>
            <a:r>
              <a:rPr lang="en-US" sz="2200" dirty="0" smtClean="0"/>
              <a:t>Cable news</a:t>
            </a:r>
          </a:p>
          <a:p>
            <a:pPr lvl="1"/>
            <a:r>
              <a:rPr lang="en-US" sz="1800" dirty="0" smtClean="0"/>
              <a:t>CNN has the most page likes</a:t>
            </a:r>
          </a:p>
          <a:p>
            <a:pPr lvl="1"/>
            <a:r>
              <a:rPr lang="en-US" sz="1800" dirty="0" smtClean="0"/>
              <a:t>Uses more videos and live videos</a:t>
            </a:r>
          </a:p>
          <a:p>
            <a:r>
              <a:rPr lang="en-US" sz="2200" dirty="0" smtClean="0"/>
              <a:t>News agencies</a:t>
            </a:r>
          </a:p>
          <a:p>
            <a:pPr lvl="1"/>
            <a:r>
              <a:rPr lang="en-US" sz="1800" dirty="0" smtClean="0"/>
              <a:t>Reuters has the most page likes</a:t>
            </a:r>
          </a:p>
          <a:p>
            <a:pPr lvl="1"/>
            <a:r>
              <a:rPr lang="en-US" sz="1800" dirty="0" smtClean="0"/>
              <a:t>Uses more articles tied to home website</a:t>
            </a:r>
          </a:p>
          <a:p>
            <a:r>
              <a:rPr lang="en-US" sz="2200" dirty="0" smtClean="0"/>
              <a:t>Newspapers</a:t>
            </a:r>
          </a:p>
          <a:p>
            <a:pPr lvl="1"/>
            <a:r>
              <a:rPr lang="en-US" sz="1800" dirty="0" smtClean="0"/>
              <a:t>New York Times has most page likes</a:t>
            </a:r>
          </a:p>
          <a:p>
            <a:pPr lvl="1"/>
            <a:r>
              <a:rPr lang="en-US" sz="1800" dirty="0" smtClean="0"/>
              <a:t>Mirrors news agency content</a:t>
            </a:r>
          </a:p>
          <a:p>
            <a:r>
              <a:rPr lang="en-US" sz="2200" dirty="0" smtClean="0"/>
              <a:t>Overall</a:t>
            </a:r>
          </a:p>
          <a:p>
            <a:pPr lvl="1"/>
            <a:r>
              <a:rPr lang="en-US" sz="1800" dirty="0" smtClean="0"/>
              <a:t>All cable news, Reuters and AP, and all newspapers but Wall Street Journal have multiple different side accounts that specialize in different beats</a:t>
            </a:r>
          </a:p>
          <a:p>
            <a:pPr lvl="1"/>
            <a:r>
              <a:rPr lang="en-US" sz="1800" dirty="0" smtClean="0"/>
              <a:t>All use pictures and videos but to varying degree</a:t>
            </a:r>
            <a:endParaRPr lang="en-US" sz="1800" dirty="0"/>
          </a:p>
        </p:txBody>
      </p:sp>
    </p:spTree>
    <p:extLst>
      <p:ext uri="{BB962C8B-B14F-4D97-AF65-F5344CB8AC3E}">
        <p14:creationId xmlns:p14="http://schemas.microsoft.com/office/powerpoint/2010/main" val="1651660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Twitter</a:t>
            </a:r>
            <a:endParaRPr lang="en-US" dirty="0"/>
          </a:p>
        </p:txBody>
      </p:sp>
      <p:sp>
        <p:nvSpPr>
          <p:cNvPr id="3" name="Content Placeholder 2"/>
          <p:cNvSpPr>
            <a:spLocks noGrp="1"/>
          </p:cNvSpPr>
          <p:nvPr>
            <p:ph idx="1"/>
          </p:nvPr>
        </p:nvSpPr>
        <p:spPr>
          <a:xfrm>
            <a:off x="457200" y="1318846"/>
            <a:ext cx="8001000" cy="4777154"/>
          </a:xfrm>
        </p:spPr>
        <p:txBody>
          <a:bodyPr/>
          <a:lstStyle/>
          <a:p>
            <a:r>
              <a:rPr lang="en-US" sz="2200" dirty="0"/>
              <a:t>Cable </a:t>
            </a:r>
            <a:r>
              <a:rPr lang="en-US" sz="2200" dirty="0" smtClean="0"/>
              <a:t>news</a:t>
            </a:r>
          </a:p>
          <a:p>
            <a:pPr lvl="1"/>
            <a:r>
              <a:rPr lang="en-US" sz="1800" dirty="0" smtClean="0"/>
              <a:t>CNN has most followers</a:t>
            </a:r>
          </a:p>
          <a:p>
            <a:pPr lvl="1"/>
            <a:r>
              <a:rPr lang="en-US" sz="1800" dirty="0" smtClean="0"/>
              <a:t>Use mostly videos and articles tied to the home website</a:t>
            </a:r>
            <a:endParaRPr lang="en-US" sz="1800" dirty="0"/>
          </a:p>
          <a:p>
            <a:r>
              <a:rPr lang="en-US" sz="2200" dirty="0"/>
              <a:t>News </a:t>
            </a:r>
            <a:r>
              <a:rPr lang="en-US" sz="2200" dirty="0" smtClean="0"/>
              <a:t>agencies</a:t>
            </a:r>
          </a:p>
          <a:p>
            <a:pPr lvl="1"/>
            <a:r>
              <a:rPr lang="en-US" sz="1800" dirty="0" smtClean="0"/>
              <a:t>Reuters has the most followers</a:t>
            </a:r>
          </a:p>
          <a:p>
            <a:pPr lvl="1"/>
            <a:r>
              <a:rPr lang="en-US" sz="1800" dirty="0" smtClean="0"/>
              <a:t>Mirrors content of cable news Twitter feeds</a:t>
            </a:r>
            <a:endParaRPr lang="en-US" sz="1800" dirty="0"/>
          </a:p>
          <a:p>
            <a:r>
              <a:rPr lang="en-US" sz="2200" dirty="0" smtClean="0"/>
              <a:t>Newspapers</a:t>
            </a:r>
          </a:p>
          <a:p>
            <a:pPr lvl="1"/>
            <a:r>
              <a:rPr lang="en-US" sz="1800" dirty="0" smtClean="0"/>
              <a:t>New York Times has most followers</a:t>
            </a:r>
          </a:p>
          <a:p>
            <a:pPr lvl="1"/>
            <a:r>
              <a:rPr lang="en-US" sz="1800" dirty="0" smtClean="0"/>
              <a:t>Mirrors content of cable news and news agencies Twitter feeds</a:t>
            </a:r>
            <a:endParaRPr lang="en-US" sz="1800" dirty="0"/>
          </a:p>
          <a:p>
            <a:r>
              <a:rPr lang="en-US" sz="2200" dirty="0" smtClean="0"/>
              <a:t>Overall</a:t>
            </a:r>
          </a:p>
          <a:p>
            <a:pPr lvl="1"/>
            <a:r>
              <a:rPr lang="en-US" sz="1800" dirty="0"/>
              <a:t>All cable news, Reuters and AP, and all newspapers but Wall Street Journal have multiple different side accounts that specialize in different beats</a:t>
            </a:r>
          </a:p>
          <a:p>
            <a:pPr lvl="1"/>
            <a:endParaRPr lang="en-US" sz="2200" dirty="0" smtClean="0"/>
          </a:p>
          <a:p>
            <a:pPr lvl="1"/>
            <a:endParaRPr lang="en-US" sz="2200" dirty="0"/>
          </a:p>
          <a:p>
            <a:endParaRPr lang="en-US" dirty="0"/>
          </a:p>
        </p:txBody>
      </p:sp>
    </p:spTree>
    <p:extLst>
      <p:ext uri="{BB962C8B-B14F-4D97-AF65-F5344CB8AC3E}">
        <p14:creationId xmlns:p14="http://schemas.microsoft.com/office/powerpoint/2010/main" val="1049372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lstStyle/>
          <a:p>
            <a:r>
              <a:rPr lang="en-US" sz="2200" dirty="0"/>
              <a:t>“This study looks into news consumption patterns of college students and how to adapt news dissemination practices to effectively reach out and inform college students. This research project will provide insight on how college students consume media and how they prefer to obtain news to be informed in the golden age of mobile technology. College students are turning away from traditional news platforms and turning to online and social media platforms (Pew Research Center, 2012). The findings will inform suggestions on how to tailor online news to fit the wants of college students, through a campus-wide survey at Iowa State University and analyzation of top news agencies using online platforms.”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Instagram</a:t>
            </a:r>
            <a:endParaRPr lang="en-US" dirty="0"/>
          </a:p>
        </p:txBody>
      </p:sp>
      <p:sp>
        <p:nvSpPr>
          <p:cNvPr id="3" name="Content Placeholder 2"/>
          <p:cNvSpPr>
            <a:spLocks noGrp="1"/>
          </p:cNvSpPr>
          <p:nvPr>
            <p:ph idx="1"/>
          </p:nvPr>
        </p:nvSpPr>
        <p:spPr>
          <a:xfrm>
            <a:off x="457200" y="1318846"/>
            <a:ext cx="8001000" cy="4700954"/>
          </a:xfrm>
        </p:spPr>
        <p:txBody>
          <a:bodyPr/>
          <a:lstStyle/>
          <a:p>
            <a:r>
              <a:rPr lang="en-US" sz="2200" dirty="0"/>
              <a:t>Cable </a:t>
            </a:r>
            <a:r>
              <a:rPr lang="en-US" sz="2200" dirty="0" smtClean="0"/>
              <a:t>news</a:t>
            </a:r>
          </a:p>
          <a:p>
            <a:pPr lvl="1"/>
            <a:r>
              <a:rPr lang="en-US" sz="1800" dirty="0" smtClean="0"/>
              <a:t>CNN has the most followers</a:t>
            </a:r>
          </a:p>
          <a:p>
            <a:pPr lvl="1"/>
            <a:r>
              <a:rPr lang="en-US" sz="1800" dirty="0" smtClean="0"/>
              <a:t>Pictures and videos with a short caption</a:t>
            </a:r>
          </a:p>
          <a:p>
            <a:pPr lvl="2"/>
            <a:r>
              <a:rPr lang="en-US" sz="1400" dirty="0" smtClean="0"/>
              <a:t>Fox News uses more words in the photos than the other companies</a:t>
            </a:r>
            <a:endParaRPr lang="en-US" sz="1400" dirty="0"/>
          </a:p>
          <a:p>
            <a:r>
              <a:rPr lang="en-US" sz="2200" dirty="0"/>
              <a:t>News </a:t>
            </a:r>
            <a:r>
              <a:rPr lang="en-US" sz="2200" dirty="0" smtClean="0"/>
              <a:t>agencies</a:t>
            </a:r>
          </a:p>
          <a:p>
            <a:pPr lvl="1"/>
            <a:r>
              <a:rPr lang="en-US" sz="1800" dirty="0" smtClean="0"/>
              <a:t>Reuters has the most followers</a:t>
            </a:r>
          </a:p>
          <a:p>
            <a:pPr lvl="1"/>
            <a:r>
              <a:rPr lang="en-US" sz="1800" dirty="0" smtClean="0"/>
              <a:t>More pictures with bigger captions and more hashtags</a:t>
            </a:r>
            <a:endParaRPr lang="en-US" sz="1800" dirty="0"/>
          </a:p>
          <a:p>
            <a:r>
              <a:rPr lang="en-US" sz="2200" dirty="0" smtClean="0"/>
              <a:t>Newspapers</a:t>
            </a:r>
          </a:p>
          <a:p>
            <a:pPr lvl="1"/>
            <a:r>
              <a:rPr lang="en-US" sz="1800" dirty="0" smtClean="0"/>
              <a:t>New York Times has the most followers</a:t>
            </a:r>
          </a:p>
          <a:p>
            <a:pPr lvl="1"/>
            <a:r>
              <a:rPr lang="en-US" sz="1800" dirty="0" smtClean="0"/>
              <a:t>More photos about lifestyle and interests than general news</a:t>
            </a:r>
            <a:endParaRPr lang="en-US" sz="1800" dirty="0"/>
          </a:p>
          <a:p>
            <a:r>
              <a:rPr lang="en-US" sz="2200" dirty="0" smtClean="0"/>
              <a:t>Overall</a:t>
            </a:r>
          </a:p>
          <a:p>
            <a:pPr lvl="1"/>
            <a:r>
              <a:rPr lang="en-US" sz="1800" dirty="0" smtClean="0"/>
              <a:t>All cable news, most news agencies and only one newspaper is a verified account.</a:t>
            </a:r>
            <a:endParaRPr lang="en-US" sz="1800" dirty="0"/>
          </a:p>
          <a:p>
            <a:endParaRPr lang="en-US" dirty="0"/>
          </a:p>
        </p:txBody>
      </p:sp>
    </p:spTree>
    <p:extLst>
      <p:ext uri="{BB962C8B-B14F-4D97-AF65-F5344CB8AC3E}">
        <p14:creationId xmlns:p14="http://schemas.microsoft.com/office/powerpoint/2010/main" val="1673276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Snapchat</a:t>
            </a:r>
            <a:endParaRPr lang="en-US" dirty="0"/>
          </a:p>
        </p:txBody>
      </p:sp>
      <p:sp>
        <p:nvSpPr>
          <p:cNvPr id="3" name="Content Placeholder 2"/>
          <p:cNvSpPr>
            <a:spLocks noGrp="1"/>
          </p:cNvSpPr>
          <p:nvPr>
            <p:ph idx="1"/>
          </p:nvPr>
        </p:nvSpPr>
        <p:spPr/>
        <p:txBody>
          <a:bodyPr/>
          <a:lstStyle/>
          <a:p>
            <a:r>
              <a:rPr lang="en-US" dirty="0" smtClean="0"/>
              <a:t>Only two companies are on Snapchat</a:t>
            </a:r>
          </a:p>
          <a:p>
            <a:pPr lvl="1"/>
            <a:r>
              <a:rPr lang="en-US" dirty="0" smtClean="0"/>
              <a:t>CNN (Cable news)</a:t>
            </a:r>
          </a:p>
          <a:p>
            <a:pPr lvl="1"/>
            <a:r>
              <a:rPr lang="en-US" dirty="0" smtClean="0"/>
              <a:t>The Washington Post (Newspaper)</a:t>
            </a:r>
          </a:p>
          <a:p>
            <a:pPr lvl="1"/>
            <a:r>
              <a:rPr lang="en-US" dirty="0" smtClean="0"/>
              <a:t>Slide of pictures with captions explaining the news story</a:t>
            </a:r>
          </a:p>
          <a:p>
            <a:pPr lvl="2"/>
            <a:r>
              <a:rPr lang="en-US" sz="2200" dirty="0" smtClean="0"/>
              <a:t>Instrumental music in the background</a:t>
            </a:r>
            <a:endParaRPr lang="en-US" sz="2200" dirty="0"/>
          </a:p>
        </p:txBody>
      </p:sp>
    </p:spTree>
    <p:extLst>
      <p:ext uri="{BB962C8B-B14F-4D97-AF65-F5344CB8AC3E}">
        <p14:creationId xmlns:p14="http://schemas.microsoft.com/office/powerpoint/2010/main" val="1461055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Pinterest</a:t>
            </a:r>
            <a:endParaRPr lang="en-US" dirty="0"/>
          </a:p>
        </p:txBody>
      </p:sp>
      <p:sp>
        <p:nvSpPr>
          <p:cNvPr id="3" name="Content Placeholder 2"/>
          <p:cNvSpPr>
            <a:spLocks noGrp="1"/>
          </p:cNvSpPr>
          <p:nvPr>
            <p:ph idx="1"/>
          </p:nvPr>
        </p:nvSpPr>
        <p:spPr/>
        <p:txBody>
          <a:bodyPr/>
          <a:lstStyle/>
          <a:p>
            <a:r>
              <a:rPr lang="en-US" dirty="0" smtClean="0"/>
              <a:t>ABC News, CNN, New York Times, The Washington Post, and Wall Street Journal have verified accounts. The other companies have unverified accounts.</a:t>
            </a:r>
          </a:p>
          <a:p>
            <a:r>
              <a:rPr lang="en-US" dirty="0" smtClean="0"/>
              <a:t>Newspaper companies are more active</a:t>
            </a:r>
          </a:p>
          <a:p>
            <a:r>
              <a:rPr lang="en-US" dirty="0" smtClean="0"/>
              <a:t>All companies utilize boards with pins that have certain topics</a:t>
            </a:r>
          </a:p>
          <a:p>
            <a:pPr lvl="1"/>
            <a:r>
              <a:rPr lang="en-US" sz="2200" dirty="0" smtClean="0"/>
              <a:t>Some are tied to articles on the home website, some are tied to articles to other websites</a:t>
            </a:r>
            <a:endParaRPr lang="en-US" sz="2200" dirty="0"/>
          </a:p>
        </p:txBody>
      </p:sp>
    </p:spTree>
    <p:extLst>
      <p:ext uri="{BB962C8B-B14F-4D97-AF65-F5344CB8AC3E}">
        <p14:creationId xmlns:p14="http://schemas.microsoft.com/office/powerpoint/2010/main" val="16295333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a:t>
            </a:r>
            <a:endParaRPr lang="en-US" dirty="0"/>
          </a:p>
        </p:txBody>
      </p:sp>
      <p:sp>
        <p:nvSpPr>
          <p:cNvPr id="6" name="Content Placeholder 5"/>
          <p:cNvSpPr>
            <a:spLocks noGrp="1"/>
          </p:cNvSpPr>
          <p:nvPr>
            <p:ph idx="1"/>
          </p:nvPr>
        </p:nvSpPr>
        <p:spPr/>
        <p:txBody>
          <a:bodyPr/>
          <a:lstStyle/>
          <a:p>
            <a:r>
              <a:rPr lang="en-US" dirty="0" smtClean="0"/>
              <a:t>Students are consuming more cable news and newspapers than news agencies</a:t>
            </a:r>
          </a:p>
          <a:p>
            <a:r>
              <a:rPr lang="en-US" dirty="0" smtClean="0"/>
              <a:t>More students are willing to engage with news on Facebook, Twitter, and Snapchat</a:t>
            </a:r>
          </a:p>
          <a:p>
            <a:r>
              <a:rPr lang="en-US" dirty="0" smtClean="0"/>
              <a:t>More students are willing to follow newspapers on social media</a:t>
            </a:r>
          </a:p>
          <a:p>
            <a:r>
              <a:rPr lang="en-US" dirty="0" smtClean="0"/>
              <a:t>More students engage with national news and access news online</a:t>
            </a:r>
            <a:endParaRPr lang="en-US" dirty="0"/>
          </a:p>
        </p:txBody>
      </p:sp>
    </p:spTree>
    <p:extLst>
      <p:ext uri="{BB962C8B-B14F-4D97-AF65-F5344CB8AC3E}">
        <p14:creationId xmlns:p14="http://schemas.microsoft.com/office/powerpoint/2010/main" val="814824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dirty="0" smtClean="0"/>
              <a:t>Companies should become more active on Snapchat</a:t>
            </a:r>
          </a:p>
          <a:p>
            <a:r>
              <a:rPr lang="en-US" dirty="0" smtClean="0"/>
              <a:t>Companies should be more focused on Facebook, Twitter, and Snapchat to reach out to the college generation</a:t>
            </a:r>
          </a:p>
          <a:p>
            <a:r>
              <a:rPr lang="en-US" dirty="0" smtClean="0"/>
              <a:t>Pinterest is not the right place to engage students</a:t>
            </a:r>
          </a:p>
          <a:p>
            <a:endParaRPr lang="en-US" dirty="0"/>
          </a:p>
        </p:txBody>
      </p:sp>
    </p:spTree>
    <p:extLst>
      <p:ext uri="{BB962C8B-B14F-4D97-AF65-F5344CB8AC3E}">
        <p14:creationId xmlns:p14="http://schemas.microsoft.com/office/powerpoint/2010/main" val="205796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sz="1600" dirty="0" err="1"/>
              <a:t>Barnhurst</a:t>
            </a:r>
            <a:r>
              <a:rPr lang="en-US" sz="1600" dirty="0"/>
              <a:t>, K. G. &amp; </a:t>
            </a:r>
            <a:r>
              <a:rPr lang="en-US" sz="1600" dirty="0" err="1"/>
              <a:t>Wartella</a:t>
            </a:r>
            <a:r>
              <a:rPr lang="en-US" sz="1600" dirty="0"/>
              <a:t>, E. (1998). Young citizens, American TV newscasts and the collective memory. Critical Studies in Mass Communication, 15, 279–305. </a:t>
            </a:r>
          </a:p>
          <a:p>
            <a:r>
              <a:rPr lang="en-US" sz="1600" dirty="0" err="1"/>
              <a:t>Borkovich</a:t>
            </a:r>
            <a:r>
              <a:rPr lang="en-US" sz="1600" dirty="0"/>
              <a:t>, D. &amp; Breese-Vitelli, J. (2013). Mobile Technology Culture and Its Impact on College Students’ Local News Viewing Behavior. </a:t>
            </a:r>
            <a:r>
              <a:rPr lang="en-US" sz="1600" i="1" dirty="0"/>
              <a:t>Issues in Information Systems, </a:t>
            </a:r>
            <a:r>
              <a:rPr lang="en-US" sz="1600" dirty="0"/>
              <a:t>406, 400-10</a:t>
            </a:r>
            <a:r>
              <a:rPr lang="en-US" sz="1600" dirty="0" smtClean="0"/>
              <a:t>.</a:t>
            </a:r>
            <a:endParaRPr lang="en-US" sz="1600" dirty="0"/>
          </a:p>
          <a:p>
            <a:r>
              <a:rPr lang="en-US" sz="1600" dirty="0"/>
              <a:t>Brown, T., </a:t>
            </a:r>
            <a:r>
              <a:rPr lang="en-US" sz="1600" dirty="0" err="1"/>
              <a:t>Rosengard</a:t>
            </a:r>
            <a:r>
              <a:rPr lang="en-US" sz="1600" dirty="0"/>
              <a:t>, D., &amp; Tucker-McLaughlin, M. (2014). Students and Social News: How College Students Share News Through Social Media. </a:t>
            </a:r>
            <a:r>
              <a:rPr lang="en-US" sz="1600" i="1" dirty="0"/>
              <a:t>Electronic News,</a:t>
            </a:r>
            <a:r>
              <a:rPr lang="en-US" sz="1600" dirty="0"/>
              <a:t> 131, 120-137</a:t>
            </a:r>
            <a:r>
              <a:rPr lang="en-US" sz="1600" dirty="0" smtClean="0"/>
              <a:t>.</a:t>
            </a:r>
            <a:endParaRPr lang="en-US" sz="1600" dirty="0"/>
          </a:p>
          <a:p>
            <a:r>
              <a:rPr lang="en-US" sz="1600" dirty="0"/>
              <a:t>Chen, G., Chock, T., </a:t>
            </a:r>
            <a:r>
              <a:rPr lang="en-US" sz="1600" dirty="0" err="1"/>
              <a:t>Schweisberger</a:t>
            </a:r>
            <a:r>
              <a:rPr lang="en-US" sz="1600" dirty="0"/>
              <a:t>, V., Wang, Y., &amp; Wolf, J. (2013). Social Media Features Attract College Students to News Websites. </a:t>
            </a:r>
            <a:r>
              <a:rPr lang="en-US" sz="1600" i="1" dirty="0"/>
              <a:t>Newspaper Research Journal 34(4), </a:t>
            </a:r>
            <a:r>
              <a:rPr lang="en-US" sz="1600" dirty="0"/>
              <a:t>105, 96-108. </a:t>
            </a:r>
          </a:p>
          <a:p>
            <a:r>
              <a:rPr lang="en-US" sz="1600" dirty="0" smtClean="0"/>
              <a:t>Communication </a:t>
            </a:r>
            <a:r>
              <a:rPr lang="en-US" sz="1600" dirty="0"/>
              <a:t>Studies Theories. (2107). Uses and Gratifications Approach. </a:t>
            </a:r>
            <a:r>
              <a:rPr lang="en-US" sz="1600" i="1" dirty="0"/>
              <a:t>University of </a:t>
            </a:r>
            <a:r>
              <a:rPr lang="en-US" sz="1600" i="1" dirty="0" err="1"/>
              <a:t>Twente</a:t>
            </a:r>
            <a:r>
              <a:rPr lang="en-US" sz="1600" i="1" dirty="0"/>
              <a:t>. </a:t>
            </a:r>
            <a:r>
              <a:rPr lang="en-US" sz="1600" dirty="0"/>
              <a:t>Retrieved March 5, 2017 from https://</a:t>
            </a:r>
            <a:r>
              <a:rPr lang="en-US" sz="1600" dirty="0" err="1"/>
              <a:t>www.utwente.nl</a:t>
            </a:r>
            <a:r>
              <a:rPr lang="en-US" sz="1600" dirty="0"/>
              <a:t>/</a:t>
            </a:r>
            <a:r>
              <a:rPr lang="en-US" sz="1600" dirty="0" err="1"/>
              <a:t>en</a:t>
            </a:r>
            <a:r>
              <a:rPr lang="en-US" sz="1600" dirty="0"/>
              <a:t>/</a:t>
            </a:r>
            <a:r>
              <a:rPr lang="en-US" sz="1600" dirty="0" err="1"/>
              <a:t>bms</a:t>
            </a:r>
            <a:r>
              <a:rPr lang="en-US" sz="1600" dirty="0"/>
              <a:t>/communication-theories/sorted-by-cluster/Mass%20Media/</a:t>
            </a:r>
            <a:r>
              <a:rPr lang="en-US" sz="1600" dirty="0" err="1"/>
              <a:t>Uses_and_Gratifications_Approach</a:t>
            </a:r>
            <a:r>
              <a:rPr lang="en-US" sz="1600" dirty="0" smtClean="0"/>
              <a:t>/</a:t>
            </a:r>
            <a:endParaRPr lang="en-US" sz="1600" dirty="0"/>
          </a:p>
          <a:p>
            <a:r>
              <a:rPr lang="en-US" sz="1600" dirty="0" err="1"/>
              <a:t>Diddi</a:t>
            </a:r>
            <a:r>
              <a:rPr lang="en-US" sz="1600" dirty="0"/>
              <a:t>, A. &amp; </a:t>
            </a:r>
            <a:r>
              <a:rPr lang="en-US" sz="1600" dirty="0" err="1"/>
              <a:t>LaRose</a:t>
            </a:r>
            <a:r>
              <a:rPr lang="en-US" sz="1600" dirty="0"/>
              <a:t>, R. (2006, June). Getting Hooked on News: Uses and Gratifications and the Formation of News Habits Among College Students in an Internet Environment. </a:t>
            </a:r>
            <a:r>
              <a:rPr lang="en-US" sz="1600" i="1" dirty="0"/>
              <a:t>Journal of Broadcasting and Electronic Media 50(2)</a:t>
            </a:r>
            <a:r>
              <a:rPr lang="en-US" sz="1600" dirty="0"/>
              <a:t>, 205, 193-210.</a:t>
            </a:r>
          </a:p>
          <a:p>
            <a:endParaRPr lang="en-US" dirty="0"/>
          </a:p>
          <a:p>
            <a:endParaRPr lang="en-US" dirty="0"/>
          </a:p>
        </p:txBody>
      </p:sp>
    </p:spTree>
    <p:extLst>
      <p:ext uri="{BB962C8B-B14F-4D97-AF65-F5344CB8AC3E}">
        <p14:creationId xmlns:p14="http://schemas.microsoft.com/office/powerpoint/2010/main" val="9399368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(Continued)</a:t>
            </a:r>
            <a:endParaRPr lang="en-US" dirty="0"/>
          </a:p>
        </p:txBody>
      </p:sp>
      <p:sp>
        <p:nvSpPr>
          <p:cNvPr id="3" name="Content Placeholder 2"/>
          <p:cNvSpPr>
            <a:spLocks noGrp="1"/>
          </p:cNvSpPr>
          <p:nvPr>
            <p:ph idx="1"/>
          </p:nvPr>
        </p:nvSpPr>
        <p:spPr/>
        <p:txBody>
          <a:bodyPr/>
          <a:lstStyle/>
          <a:p>
            <a:r>
              <a:rPr lang="en-US" sz="1600" dirty="0"/>
              <a:t>Duggan, M., Greenwood, S., &amp; Perrin, A. (2016). Social Media Update 2016. </a:t>
            </a:r>
            <a:r>
              <a:rPr lang="en-US" sz="1600" i="1" dirty="0"/>
              <a:t>Pew Research Center. </a:t>
            </a:r>
            <a:r>
              <a:rPr lang="en-US" sz="1600" dirty="0"/>
              <a:t>Retrieve March 5, 2017 from http://</a:t>
            </a:r>
            <a:r>
              <a:rPr lang="en-US" sz="1600" dirty="0" err="1"/>
              <a:t>www.pewinternet.org</a:t>
            </a:r>
            <a:r>
              <a:rPr lang="en-US" sz="1600" dirty="0"/>
              <a:t>/2016/11/11/social-media-update-2016</a:t>
            </a:r>
            <a:r>
              <a:rPr lang="en-US" sz="1600" dirty="0" smtClean="0"/>
              <a:t>/</a:t>
            </a:r>
            <a:endParaRPr lang="en-US" sz="1600" dirty="0"/>
          </a:p>
          <a:p>
            <a:r>
              <a:rPr lang="en-US" sz="1600" dirty="0"/>
              <a:t>Gilliland, A., Jarvis, S., &amp; Stroud, N. (2009, February). College Students, News Use, and Trust. </a:t>
            </a:r>
            <a:r>
              <a:rPr lang="en-US" sz="1600" i="1" dirty="0"/>
              <a:t>Communication Research Papers 26(1), </a:t>
            </a:r>
            <a:r>
              <a:rPr lang="en-US" sz="1600" dirty="0"/>
              <a:t>37, 30-39</a:t>
            </a:r>
            <a:r>
              <a:rPr lang="en-US" sz="1600" dirty="0" smtClean="0"/>
              <a:t>.</a:t>
            </a:r>
            <a:endParaRPr lang="en-US" sz="1600" dirty="0"/>
          </a:p>
          <a:p>
            <a:r>
              <a:rPr lang="en-US" sz="1600" dirty="0"/>
              <a:t>Hider, P., Liu, Y., </a:t>
            </a:r>
            <a:r>
              <a:rPr lang="en-US" sz="1600" dirty="0" err="1"/>
              <a:t>Qayyum</a:t>
            </a:r>
            <a:r>
              <a:rPr lang="en-US" sz="1600" dirty="0"/>
              <a:t>, M., &amp; Williamson, K. (2010, September). Investigating the News Seeking Patterns of Young Adults</a:t>
            </a:r>
            <a:r>
              <a:rPr lang="en-US" sz="1600" i="1" dirty="0"/>
              <a:t>. Australian Academic and Research Libraries 41(3), </a:t>
            </a:r>
            <a:r>
              <a:rPr lang="en-US" sz="1600" dirty="0"/>
              <a:t>183-184, 178-191</a:t>
            </a:r>
            <a:r>
              <a:rPr lang="en-US" sz="1600" dirty="0" smtClean="0"/>
              <a:t>.</a:t>
            </a:r>
            <a:endParaRPr lang="en-US" sz="1600" dirty="0"/>
          </a:p>
          <a:p>
            <a:r>
              <a:rPr lang="en-US" sz="1600" dirty="0"/>
              <a:t>Kromer, N., Schneider, F., &amp; </a:t>
            </a:r>
            <a:r>
              <a:rPr lang="en-US" sz="1600" dirty="0" err="1"/>
              <a:t>Vorderer</a:t>
            </a:r>
            <a:r>
              <a:rPr lang="en-US" sz="1600" dirty="0"/>
              <a:t>, P. (2016). Permanently online e Permanently connected: Explorations into university students’ use of social media and mobile smart devices. </a:t>
            </a:r>
            <a:r>
              <a:rPr lang="en-US" sz="1600" i="1" dirty="0"/>
              <a:t>Computers in Human Behavior,</a:t>
            </a:r>
            <a:r>
              <a:rPr lang="en-US" sz="1600" dirty="0"/>
              <a:t> 697-699, 694-703</a:t>
            </a:r>
            <a:r>
              <a:rPr lang="en-US" sz="1600" dirty="0" smtClean="0"/>
              <a:t>.</a:t>
            </a:r>
            <a:endParaRPr lang="en-US" sz="1600" dirty="0"/>
          </a:p>
          <a:p>
            <a:r>
              <a:rPr lang="en-US" sz="1600" dirty="0" err="1"/>
              <a:t>Loechner</a:t>
            </a:r>
            <a:r>
              <a:rPr lang="en-US" sz="1600" dirty="0"/>
              <a:t>, J. (2009). Gender and Age Consumption Differs in Evolving Media Usage Patterns. </a:t>
            </a:r>
            <a:r>
              <a:rPr lang="en-US" sz="1600" i="1" dirty="0" err="1"/>
              <a:t>Mediapost.com</a:t>
            </a:r>
            <a:r>
              <a:rPr lang="en-US" sz="1600" i="1" dirty="0"/>
              <a:t>.</a:t>
            </a:r>
            <a:r>
              <a:rPr lang="en-US" sz="1600" dirty="0"/>
              <a:t> Retrieved February 7, 2017 from </a:t>
            </a:r>
            <a:r>
              <a:rPr lang="en-US" sz="1600" u="sng" dirty="0">
                <a:hlinkClick r:id="rId2"/>
              </a:rPr>
              <a:t>http://www.mediapost.com/publications/article/115632/gender-and-age-consumption-differs-in-evolving-med.html</a:t>
            </a:r>
            <a:endParaRPr lang="en-US" sz="1600" dirty="0"/>
          </a:p>
          <a:p>
            <a:endParaRPr lang="en-US" dirty="0"/>
          </a:p>
        </p:txBody>
      </p:sp>
    </p:spTree>
    <p:extLst>
      <p:ext uri="{BB962C8B-B14F-4D97-AF65-F5344CB8AC3E}">
        <p14:creationId xmlns:p14="http://schemas.microsoft.com/office/powerpoint/2010/main" val="2605329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(Continued 2)</a:t>
            </a:r>
            <a:endParaRPr lang="en-US" dirty="0"/>
          </a:p>
        </p:txBody>
      </p:sp>
      <p:sp>
        <p:nvSpPr>
          <p:cNvPr id="3" name="Content Placeholder 2"/>
          <p:cNvSpPr>
            <a:spLocks noGrp="1"/>
          </p:cNvSpPr>
          <p:nvPr>
            <p:ph idx="1"/>
          </p:nvPr>
        </p:nvSpPr>
        <p:spPr/>
        <p:txBody>
          <a:bodyPr/>
          <a:lstStyle/>
          <a:p>
            <a:r>
              <a:rPr lang="en-US" sz="1600" dirty="0"/>
              <a:t>Jones, S. et al. (2002, September 15). The internet Goes to College: How students are living in the future with today’s technology</a:t>
            </a:r>
            <a:r>
              <a:rPr lang="en-US" sz="1600" i="1" dirty="0"/>
              <a:t>.</a:t>
            </a:r>
            <a:r>
              <a:rPr lang="en-US" sz="1600" dirty="0"/>
              <a:t> </a:t>
            </a:r>
            <a:r>
              <a:rPr lang="en-US" sz="1600" i="1" dirty="0"/>
              <a:t>Pew Internet and American Life</a:t>
            </a:r>
            <a:r>
              <a:rPr lang="en-US" sz="1600" dirty="0"/>
              <a:t>. Retrieved February 6, 2017 from </a:t>
            </a:r>
            <a:r>
              <a:rPr lang="en-US" sz="1600" u="sng" dirty="0">
                <a:hlinkClick r:id="rId2"/>
              </a:rPr>
              <a:t>http://www.pewinternet.org/pdfs/PIP_College_Report.pdf</a:t>
            </a:r>
            <a:r>
              <a:rPr lang="en-US" sz="1600" dirty="0"/>
              <a:t>. </a:t>
            </a:r>
          </a:p>
          <a:p>
            <a:r>
              <a:rPr lang="en-US" sz="1600" dirty="0"/>
              <a:t>Pew Research Center U.S. Politics and Policy. (2012, September 27). In Changing News Landscape, Even Television is Vulnerable: Trends in News Consumption: 1991-2012</a:t>
            </a:r>
            <a:r>
              <a:rPr lang="en-US" sz="1600" i="1" dirty="0"/>
              <a:t>.</a:t>
            </a:r>
            <a:r>
              <a:rPr lang="en-US" sz="1600" dirty="0"/>
              <a:t> </a:t>
            </a:r>
            <a:r>
              <a:rPr lang="en-US" sz="1600" i="1" dirty="0"/>
              <a:t>Pew Research Center. </a:t>
            </a:r>
            <a:r>
              <a:rPr lang="en-US" sz="1600" dirty="0"/>
              <a:t>Retrieved February 6, 2017 from </a:t>
            </a:r>
            <a:r>
              <a:rPr lang="en-US" sz="1600" u="sng" dirty="0">
                <a:hlinkClick r:id="rId3"/>
              </a:rPr>
              <a:t>http://www.people-press.org/2012/09/27/in-changing-news-landscape-even-television-is-vulnerable/</a:t>
            </a:r>
            <a:r>
              <a:rPr lang="en-US" sz="1600" dirty="0"/>
              <a:t>. </a:t>
            </a:r>
            <a:endParaRPr lang="en-US" sz="1600" b="1" dirty="0"/>
          </a:p>
          <a:p>
            <a:r>
              <a:rPr lang="en-US" sz="1600" dirty="0"/>
              <a:t>Poll, H. (2015, June). Student Mobile Device Survey. National Report: College Students.</a:t>
            </a:r>
            <a:r>
              <a:rPr lang="en-US" sz="1600" i="1" dirty="0"/>
              <a:t> Pearson Education</a:t>
            </a:r>
            <a:r>
              <a:rPr lang="en-US" sz="1600" dirty="0"/>
              <a:t>. Retrieve February 7, 2017 from </a:t>
            </a:r>
            <a:r>
              <a:rPr lang="en-US" sz="1600" u="sng" dirty="0">
                <a:hlinkClick r:id="rId4"/>
              </a:rPr>
              <a:t>http://www.pearsoned.com/wp-content/uploads/2015-Pearson-Student-Mobile-Device-Survey-College.pdf</a:t>
            </a:r>
            <a:r>
              <a:rPr lang="en-US" sz="1600" dirty="0" smtClean="0"/>
              <a:t>.</a:t>
            </a:r>
            <a:endParaRPr lang="en-US" sz="1600" dirty="0"/>
          </a:p>
          <a:p>
            <a:r>
              <a:rPr lang="en-US" sz="1600" dirty="0" err="1"/>
              <a:t>Prybutok</a:t>
            </a:r>
            <a:r>
              <a:rPr lang="en-US" sz="1600" dirty="0"/>
              <a:t>, V., Ryan, S., Wen, C., &amp; Xu, C. (2012). It is not for fun: An examination of social network site usage. </a:t>
            </a:r>
            <a:r>
              <a:rPr lang="en-US" sz="1600" i="1" dirty="0"/>
              <a:t>Faculty Research and Creative Activity, </a:t>
            </a:r>
            <a:r>
              <a:rPr lang="en-US" sz="1600" dirty="0"/>
              <a:t>11,</a:t>
            </a:r>
            <a:r>
              <a:rPr lang="en-US" sz="1600" i="1" dirty="0"/>
              <a:t> </a:t>
            </a:r>
            <a:r>
              <a:rPr lang="en-US" sz="1600" dirty="0"/>
              <a:t>Paper 7.</a:t>
            </a:r>
          </a:p>
          <a:p>
            <a:r>
              <a:rPr lang="en-US" sz="1600" dirty="0"/>
              <a:t> </a:t>
            </a:r>
            <a:r>
              <a:rPr lang="en-US" sz="1600" dirty="0" smtClean="0"/>
              <a:t>Yuan</a:t>
            </a:r>
            <a:r>
              <a:rPr lang="en-US" sz="1600" dirty="0"/>
              <a:t>, E. (2011). News Consumption Across Multiple Media Platforms: A Repertoire Approach. </a:t>
            </a:r>
            <a:r>
              <a:rPr lang="en-US" sz="1600" i="1" dirty="0"/>
              <a:t>Information, Communications and Society,</a:t>
            </a:r>
            <a:r>
              <a:rPr lang="en-US" sz="1600" dirty="0"/>
              <a:t> 18, 998-1016.</a:t>
            </a:r>
          </a:p>
        </p:txBody>
      </p:sp>
    </p:spTree>
    <p:extLst>
      <p:ext uri="{BB962C8B-B14F-4D97-AF65-F5344CB8AC3E}">
        <p14:creationId xmlns:p14="http://schemas.microsoft.com/office/powerpoint/2010/main" val="1615942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Defined</a:t>
            </a:r>
          </a:p>
        </p:txBody>
      </p:sp>
      <p:sp>
        <p:nvSpPr>
          <p:cNvPr id="3" name="Content Placeholder 2"/>
          <p:cNvSpPr>
            <a:spLocks noGrp="1"/>
          </p:cNvSpPr>
          <p:nvPr>
            <p:ph idx="1"/>
          </p:nvPr>
        </p:nvSpPr>
        <p:spPr/>
        <p:txBody>
          <a:bodyPr/>
          <a:lstStyle/>
          <a:p>
            <a:r>
              <a:rPr lang="en-US" dirty="0"/>
              <a:t>Shift from television news to online news, especially in ages 18-29 with a 27% increase (Pew Research Center, 2012)</a:t>
            </a:r>
          </a:p>
          <a:p>
            <a:r>
              <a:rPr lang="en-US" dirty="0" smtClean="0"/>
              <a:t>College students have attributed their success to being able to access and use the internet (Pew Research Center, 2002)</a:t>
            </a:r>
          </a:p>
          <a:p>
            <a:r>
              <a:rPr lang="en-US" dirty="0" smtClean="0"/>
              <a:t>News consumption patterns form during a student’s time in college (</a:t>
            </a:r>
            <a:r>
              <a:rPr lang="en-US" dirty="0" err="1"/>
              <a:t>Barnhurst</a:t>
            </a:r>
            <a:r>
              <a:rPr lang="en-US" dirty="0"/>
              <a:t> &amp; </a:t>
            </a:r>
            <a:r>
              <a:rPr lang="en-US" dirty="0" err="1"/>
              <a:t>Wartella</a:t>
            </a:r>
            <a:r>
              <a:rPr lang="en-US" dirty="0"/>
              <a:t>, </a:t>
            </a:r>
            <a:r>
              <a:rPr lang="en-US" dirty="0" smtClean="0"/>
              <a:t>1998)</a:t>
            </a:r>
            <a:endParaRPr lang="en-US" dirty="0"/>
          </a:p>
        </p:txBody>
      </p:sp>
    </p:spTree>
    <p:extLst>
      <p:ext uri="{BB962C8B-B14F-4D97-AF65-F5344CB8AC3E}">
        <p14:creationId xmlns:p14="http://schemas.microsoft.com/office/powerpoint/2010/main" val="1470640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r>
              <a:rPr lang="mr-IN" dirty="0" smtClean="0"/>
              <a:t>–</a:t>
            </a:r>
            <a:r>
              <a:rPr lang="en-US" dirty="0" smtClean="0"/>
              <a:t> News consumed</a:t>
            </a:r>
            <a:endParaRPr lang="en-US" dirty="0"/>
          </a:p>
        </p:txBody>
      </p:sp>
      <p:sp>
        <p:nvSpPr>
          <p:cNvPr id="3" name="Content Placeholder 2"/>
          <p:cNvSpPr>
            <a:spLocks noGrp="1"/>
          </p:cNvSpPr>
          <p:nvPr>
            <p:ph idx="1"/>
          </p:nvPr>
        </p:nvSpPr>
        <p:spPr/>
        <p:txBody>
          <a:bodyPr/>
          <a:lstStyle/>
          <a:p>
            <a:r>
              <a:rPr lang="en-US" dirty="0" smtClean="0"/>
              <a:t>Younger generation is not switching to television news from newspapers, as previously predicted (</a:t>
            </a:r>
            <a:r>
              <a:rPr lang="en-US" dirty="0" err="1"/>
              <a:t>Branhurst</a:t>
            </a:r>
            <a:r>
              <a:rPr lang="en-US" dirty="0"/>
              <a:t> &amp; </a:t>
            </a:r>
            <a:r>
              <a:rPr lang="en-US" dirty="0" err="1"/>
              <a:t>Wartella</a:t>
            </a:r>
            <a:r>
              <a:rPr lang="en-US" dirty="0"/>
              <a:t>, 1998; Pew Research Center, 2012</a:t>
            </a:r>
            <a:r>
              <a:rPr lang="en-US" dirty="0" smtClean="0"/>
              <a:t>)</a:t>
            </a:r>
          </a:p>
          <a:p>
            <a:r>
              <a:rPr lang="en-US" dirty="0" smtClean="0"/>
              <a:t>1/3 of ages 18-29 watch television news, a 15% decline from 2006-2012 (</a:t>
            </a:r>
            <a:r>
              <a:rPr lang="en-US" dirty="0"/>
              <a:t>Pew Research Center, </a:t>
            </a:r>
            <a:r>
              <a:rPr lang="en-US" dirty="0" smtClean="0"/>
              <a:t>2012)</a:t>
            </a:r>
          </a:p>
          <a:p>
            <a:r>
              <a:rPr lang="en-US" dirty="0" smtClean="0"/>
              <a:t>Most have used computers since 16-18, and many college students use laptops and smart phones for their education (</a:t>
            </a:r>
            <a:r>
              <a:rPr lang="en-US" dirty="0"/>
              <a:t>Pew Research Center, </a:t>
            </a:r>
            <a:r>
              <a:rPr lang="en-US" dirty="0" smtClean="0"/>
              <a:t>2002; </a:t>
            </a:r>
            <a:r>
              <a:rPr lang="en-US" dirty="0"/>
              <a:t>Pearson, </a:t>
            </a:r>
            <a:r>
              <a:rPr lang="en-US" dirty="0" smtClean="0"/>
              <a:t>2015)</a:t>
            </a:r>
            <a:endParaRPr lang="en-US" dirty="0"/>
          </a:p>
        </p:txBody>
      </p:sp>
    </p:spTree>
    <p:extLst>
      <p:ext uri="{BB962C8B-B14F-4D97-AF65-F5344CB8AC3E}">
        <p14:creationId xmlns:p14="http://schemas.microsoft.com/office/powerpoint/2010/main" val="1352882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r>
              <a:rPr lang="mr-IN" dirty="0" smtClean="0"/>
              <a:t>–</a:t>
            </a:r>
            <a:r>
              <a:rPr lang="en-US" dirty="0" smtClean="0"/>
              <a:t> Internet usage</a:t>
            </a:r>
            <a:endParaRPr lang="en-US" dirty="0"/>
          </a:p>
        </p:txBody>
      </p:sp>
      <p:sp>
        <p:nvSpPr>
          <p:cNvPr id="3" name="Content Placeholder 2"/>
          <p:cNvSpPr>
            <a:spLocks noGrp="1"/>
          </p:cNvSpPr>
          <p:nvPr>
            <p:ph idx="1"/>
          </p:nvPr>
        </p:nvSpPr>
        <p:spPr/>
        <p:txBody>
          <a:bodyPr/>
          <a:lstStyle/>
          <a:p>
            <a:r>
              <a:rPr lang="en-US" dirty="0" smtClean="0"/>
              <a:t>College students skim the news periodically rather than daily and rely more on the Internet than traditional news outlets (</a:t>
            </a:r>
            <a:r>
              <a:rPr lang="en-US" dirty="0" err="1" smtClean="0"/>
              <a:t>Diddi</a:t>
            </a:r>
            <a:r>
              <a:rPr lang="en-US" dirty="0" smtClean="0"/>
              <a:t> </a:t>
            </a:r>
            <a:r>
              <a:rPr lang="en-US" dirty="0"/>
              <a:t>&amp; </a:t>
            </a:r>
            <a:r>
              <a:rPr lang="en-US" dirty="0" err="1"/>
              <a:t>LaRose</a:t>
            </a:r>
            <a:r>
              <a:rPr lang="en-US" dirty="0"/>
              <a:t>, 2006; Pew Research Center Research Center, </a:t>
            </a:r>
            <a:r>
              <a:rPr lang="en-US" dirty="0" smtClean="0"/>
              <a:t>2002)</a:t>
            </a:r>
          </a:p>
          <a:p>
            <a:r>
              <a:rPr lang="en-US" dirty="0" smtClean="0"/>
              <a:t>Students consume social media more than other age groups and internet usage was the top media consumed (</a:t>
            </a:r>
            <a:r>
              <a:rPr lang="en-US" dirty="0"/>
              <a:t>Kromer, Schneider &amp; </a:t>
            </a:r>
            <a:r>
              <a:rPr lang="en-US" dirty="0" err="1"/>
              <a:t>Vorderer</a:t>
            </a:r>
            <a:r>
              <a:rPr lang="en-US" dirty="0"/>
              <a:t>, 2016</a:t>
            </a:r>
            <a:r>
              <a:rPr lang="en-US" dirty="0"/>
              <a:t> </a:t>
            </a:r>
            <a:r>
              <a:rPr lang="en-US" dirty="0" smtClean="0"/>
              <a:t>)</a:t>
            </a:r>
          </a:p>
          <a:p>
            <a:endParaRPr lang="en-US" dirty="0"/>
          </a:p>
        </p:txBody>
      </p:sp>
    </p:spTree>
    <p:extLst>
      <p:ext uri="{BB962C8B-B14F-4D97-AF65-F5344CB8AC3E}">
        <p14:creationId xmlns:p14="http://schemas.microsoft.com/office/powerpoint/2010/main" val="1997778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r>
              <a:rPr lang="mr-IN" dirty="0" smtClean="0"/>
              <a:t>–</a:t>
            </a:r>
            <a:r>
              <a:rPr lang="en-US" dirty="0" smtClean="0"/>
              <a:t> Social media</a:t>
            </a:r>
            <a:endParaRPr lang="en-US" dirty="0"/>
          </a:p>
        </p:txBody>
      </p:sp>
      <p:sp>
        <p:nvSpPr>
          <p:cNvPr id="3" name="Content Placeholder 2"/>
          <p:cNvSpPr>
            <a:spLocks noGrp="1"/>
          </p:cNvSpPr>
          <p:nvPr>
            <p:ph idx="1"/>
          </p:nvPr>
        </p:nvSpPr>
        <p:spPr/>
        <p:txBody>
          <a:bodyPr/>
          <a:lstStyle/>
          <a:p>
            <a:r>
              <a:rPr lang="en-US" dirty="0" smtClean="0"/>
              <a:t>College students consume news of interest to them or related to a past experience (</a:t>
            </a:r>
            <a:r>
              <a:rPr lang="en-US" dirty="0"/>
              <a:t>Hider, Liu, </a:t>
            </a:r>
            <a:r>
              <a:rPr lang="en-US" dirty="0" err="1"/>
              <a:t>Qayyum</a:t>
            </a:r>
            <a:r>
              <a:rPr lang="en-US" dirty="0"/>
              <a:t> &amp; </a:t>
            </a:r>
            <a:r>
              <a:rPr lang="en-US" dirty="0" err="1"/>
              <a:t>Williamsom</a:t>
            </a:r>
            <a:r>
              <a:rPr lang="en-US" dirty="0"/>
              <a:t>, 2014</a:t>
            </a:r>
            <a:r>
              <a:rPr lang="en-US" dirty="0"/>
              <a:t> </a:t>
            </a:r>
            <a:r>
              <a:rPr lang="en-US" dirty="0" smtClean="0"/>
              <a:t>)</a:t>
            </a:r>
          </a:p>
          <a:p>
            <a:r>
              <a:rPr lang="en-US" dirty="0" smtClean="0"/>
              <a:t>Students have turned away from traditional news because of distrust in big businesses and turned to social media to share opinions (Hider</a:t>
            </a:r>
            <a:r>
              <a:rPr lang="en-US" dirty="0"/>
              <a:t>, Liu, </a:t>
            </a:r>
            <a:r>
              <a:rPr lang="en-US" dirty="0" err="1"/>
              <a:t>Qayyum</a:t>
            </a:r>
            <a:r>
              <a:rPr lang="en-US" dirty="0"/>
              <a:t> &amp; </a:t>
            </a:r>
            <a:r>
              <a:rPr lang="en-US" dirty="0" err="1"/>
              <a:t>Williamsom</a:t>
            </a:r>
            <a:r>
              <a:rPr lang="en-US" dirty="0"/>
              <a:t>, </a:t>
            </a:r>
            <a:r>
              <a:rPr lang="en-US" dirty="0" smtClean="0"/>
              <a:t>2014;</a:t>
            </a:r>
            <a:r>
              <a:rPr lang="en-US" dirty="0"/>
              <a:t> </a:t>
            </a:r>
            <a:r>
              <a:rPr lang="en-US" dirty="0" err="1"/>
              <a:t>Loechner</a:t>
            </a:r>
            <a:r>
              <a:rPr lang="en-US" dirty="0"/>
              <a:t>, </a:t>
            </a:r>
            <a:r>
              <a:rPr lang="en-US" dirty="0" smtClean="0"/>
              <a:t>2009)</a:t>
            </a:r>
          </a:p>
          <a:p>
            <a:endParaRPr lang="en-US" dirty="0" smtClean="0"/>
          </a:p>
          <a:p>
            <a:endParaRPr lang="en-US" dirty="0"/>
          </a:p>
        </p:txBody>
      </p:sp>
    </p:spTree>
    <p:extLst>
      <p:ext uri="{BB962C8B-B14F-4D97-AF65-F5344CB8AC3E}">
        <p14:creationId xmlns:p14="http://schemas.microsoft.com/office/powerpoint/2010/main" val="1174475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r>
              <a:rPr lang="mr-IN" dirty="0" smtClean="0"/>
              <a:t>–</a:t>
            </a:r>
            <a:r>
              <a:rPr lang="en-US" dirty="0" smtClean="0"/>
              <a:t> Uses &amp; Gratifications</a:t>
            </a:r>
            <a:endParaRPr lang="en-US" dirty="0"/>
          </a:p>
        </p:txBody>
      </p:sp>
      <p:sp>
        <p:nvSpPr>
          <p:cNvPr id="3" name="Content Placeholder 2"/>
          <p:cNvSpPr>
            <a:spLocks noGrp="1"/>
          </p:cNvSpPr>
          <p:nvPr>
            <p:ph idx="1"/>
          </p:nvPr>
        </p:nvSpPr>
        <p:spPr/>
        <p:txBody>
          <a:bodyPr/>
          <a:lstStyle/>
          <a:p>
            <a:r>
              <a:rPr lang="en-US" dirty="0" smtClean="0"/>
              <a:t>Assumes an audience actively uses mass media to satisfy their needs (</a:t>
            </a:r>
            <a:r>
              <a:rPr lang="en-US" dirty="0"/>
              <a:t>University of </a:t>
            </a:r>
            <a:r>
              <a:rPr lang="en-US" dirty="0" err="1"/>
              <a:t>Twente</a:t>
            </a:r>
            <a:r>
              <a:rPr lang="en-US" dirty="0"/>
              <a:t>, </a:t>
            </a:r>
            <a:r>
              <a:rPr lang="en-US" dirty="0" smtClean="0"/>
              <a:t>2017)</a:t>
            </a:r>
          </a:p>
          <a:p>
            <a:r>
              <a:rPr lang="en-US" dirty="0" smtClean="0"/>
              <a:t>Students use social media to become connected but passively see news; news companies could be and are using this to their advantage (</a:t>
            </a:r>
            <a:r>
              <a:rPr lang="en-US" dirty="0"/>
              <a:t>Brown, </a:t>
            </a:r>
            <a:r>
              <a:rPr lang="en-US" dirty="0" err="1"/>
              <a:t>Rosengard</a:t>
            </a:r>
            <a:r>
              <a:rPr lang="en-US" dirty="0"/>
              <a:t> &amp; Tucker-McLaughlin, </a:t>
            </a:r>
            <a:r>
              <a:rPr lang="en-US" dirty="0" smtClean="0"/>
              <a:t>2014)</a:t>
            </a:r>
          </a:p>
          <a:p>
            <a:r>
              <a:rPr lang="en-US" dirty="0" smtClean="0"/>
              <a:t>Students are connecting more with local news through social media (</a:t>
            </a:r>
            <a:r>
              <a:rPr lang="en-US" dirty="0"/>
              <a:t>Chen, Chock, </a:t>
            </a:r>
            <a:r>
              <a:rPr lang="en-US" dirty="0" err="1"/>
              <a:t>Schweisberger</a:t>
            </a:r>
            <a:r>
              <a:rPr lang="en-US" dirty="0"/>
              <a:t>, Wang, &amp; Wolf, </a:t>
            </a:r>
            <a:r>
              <a:rPr lang="en-US" dirty="0" smtClean="0"/>
              <a:t>2013)</a:t>
            </a:r>
            <a:endParaRPr lang="en-US" dirty="0"/>
          </a:p>
        </p:txBody>
      </p:sp>
    </p:spTree>
    <p:extLst>
      <p:ext uri="{BB962C8B-B14F-4D97-AF65-F5344CB8AC3E}">
        <p14:creationId xmlns:p14="http://schemas.microsoft.com/office/powerpoint/2010/main" val="1032581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3" name="Content Placeholder 2"/>
          <p:cNvSpPr>
            <a:spLocks noGrp="1"/>
          </p:cNvSpPr>
          <p:nvPr>
            <p:ph idx="1"/>
          </p:nvPr>
        </p:nvSpPr>
        <p:spPr/>
        <p:txBody>
          <a:bodyPr/>
          <a:lstStyle/>
          <a:p>
            <a:pPr marL="514350" indent="-514350">
              <a:buFont typeface="+mj-lt"/>
              <a:buAutoNum type="arabicParenR"/>
            </a:pPr>
            <a:r>
              <a:rPr lang="en-US" dirty="0"/>
              <a:t>What online platforms do they use to obtain news?</a:t>
            </a:r>
            <a:r>
              <a:rPr lang="en-US" dirty="0"/>
              <a:t> </a:t>
            </a:r>
            <a:endParaRPr lang="en-US" dirty="0" smtClean="0"/>
          </a:p>
          <a:p>
            <a:pPr marL="514350" indent="-514350">
              <a:buFont typeface="+mj-lt"/>
              <a:buAutoNum type="arabicParenR"/>
            </a:pPr>
            <a:r>
              <a:rPr lang="en-US" dirty="0"/>
              <a:t>What online platforms do students trust and rely on?</a:t>
            </a:r>
          </a:p>
          <a:p>
            <a:pPr marL="514350" indent="-514350">
              <a:buFont typeface="+mj-lt"/>
              <a:buAutoNum type="arabicParenR"/>
            </a:pPr>
            <a:r>
              <a:rPr lang="en-US" dirty="0"/>
              <a:t>How are news agencies using online platforms currently</a:t>
            </a:r>
            <a:r>
              <a:rPr lang="en-US" dirty="0" smtClean="0"/>
              <a:t>?</a:t>
            </a:r>
          </a:p>
        </p:txBody>
      </p:sp>
    </p:spTree>
    <p:extLst>
      <p:ext uri="{BB962C8B-B14F-4D97-AF65-F5344CB8AC3E}">
        <p14:creationId xmlns:p14="http://schemas.microsoft.com/office/powerpoint/2010/main" val="559413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r>
              <a:rPr lang="en-US" dirty="0" smtClean="0"/>
              <a:t>First two questions</a:t>
            </a:r>
          </a:p>
          <a:p>
            <a:pPr lvl="1"/>
            <a:r>
              <a:rPr lang="en-US" sz="2200" dirty="0"/>
              <a:t>Developed a survey of mostly quantitative questions, with some qualitative</a:t>
            </a:r>
          </a:p>
          <a:p>
            <a:pPr lvl="1"/>
            <a:r>
              <a:rPr lang="en-US" sz="2200" dirty="0"/>
              <a:t>Questions about news consumption patterns and </a:t>
            </a:r>
            <a:r>
              <a:rPr lang="en-US" sz="2200" dirty="0" smtClean="0"/>
              <a:t>attitudes</a:t>
            </a:r>
            <a:endParaRPr lang="en-US" dirty="0" smtClean="0"/>
          </a:p>
          <a:p>
            <a:r>
              <a:rPr lang="en-US" dirty="0" smtClean="0"/>
              <a:t>Third question</a:t>
            </a:r>
          </a:p>
          <a:p>
            <a:pPr lvl="1"/>
            <a:r>
              <a:rPr lang="en-US" sz="2200" dirty="0" smtClean="0"/>
              <a:t>Analyzed current amenities news companies offered on top five social media platforms</a:t>
            </a:r>
          </a:p>
          <a:p>
            <a:pPr lvl="2"/>
            <a:r>
              <a:rPr lang="en-US" sz="2200" dirty="0" smtClean="0"/>
              <a:t>Facebook, Twitter, Instagram, Snapchat, Pinterest</a:t>
            </a:r>
          </a:p>
          <a:p>
            <a:pPr lvl="1"/>
            <a:r>
              <a:rPr lang="en-US" sz="2200" dirty="0" smtClean="0"/>
              <a:t>Analyzed followers and types of content</a:t>
            </a:r>
          </a:p>
        </p:txBody>
      </p:sp>
    </p:spTree>
    <p:extLst>
      <p:ext uri="{BB962C8B-B14F-4D97-AF65-F5344CB8AC3E}">
        <p14:creationId xmlns:p14="http://schemas.microsoft.com/office/powerpoint/2010/main" val="691614850"/>
      </p:ext>
    </p:extLst>
  </p:cSld>
  <p:clrMapOvr>
    <a:masterClrMapping/>
  </p:clrMapOvr>
</p:sld>
</file>

<file path=ppt/theme/theme1.xml><?xml version="1.0" encoding="utf-8"?>
<a:theme xmlns:a="http://schemas.openxmlformats.org/drawingml/2006/main" name="PowerPoint">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Univers 67 CondensedBold"/>
        <a:ea typeface=""/>
        <a:cs typeface=""/>
      </a:majorFont>
      <a:minorFont>
        <a:latin typeface="Univers 67 Condensed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PowerPoint.pot</Template>
  <TotalTime>2209</TotalTime>
  <Words>1654</Words>
  <Application>Microsoft Macintosh PowerPoint</Application>
  <PresentationFormat>On-screen Show (4:3)</PresentationFormat>
  <Paragraphs>128</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Calibri</vt:lpstr>
      <vt:lpstr>Geneva</vt:lpstr>
      <vt:lpstr>Times</vt:lpstr>
      <vt:lpstr>Univers 65 Bold</vt:lpstr>
      <vt:lpstr>Univers 67 CondensedBold</vt:lpstr>
      <vt:lpstr>Arial</vt:lpstr>
      <vt:lpstr>PowerPoint</vt:lpstr>
      <vt:lpstr>”New” News:  The State of News Consumption and Helping Inform College Students</vt:lpstr>
      <vt:lpstr>Abstract</vt:lpstr>
      <vt:lpstr>Problem Defined</vt:lpstr>
      <vt:lpstr>Literature Review – News consumed</vt:lpstr>
      <vt:lpstr>Literature Review – Internet usage</vt:lpstr>
      <vt:lpstr>Literature Review – Social media</vt:lpstr>
      <vt:lpstr>Literature Review – Uses &amp; Gratifications</vt:lpstr>
      <vt:lpstr>Research Questions</vt:lpstr>
      <vt:lpstr>Methodology</vt:lpstr>
      <vt:lpstr>Data Collection</vt:lpstr>
      <vt:lpstr>Consumption Data</vt:lpstr>
      <vt:lpstr>Consumption Data Cont.</vt:lpstr>
      <vt:lpstr>PowerPoint Presentation</vt:lpstr>
      <vt:lpstr>PowerPoint Presentation</vt:lpstr>
      <vt:lpstr>PowerPoint Presentation</vt:lpstr>
      <vt:lpstr>PowerPoint Presentation</vt:lpstr>
      <vt:lpstr>PowerPoint Presentation</vt:lpstr>
      <vt:lpstr>Facebook</vt:lpstr>
      <vt:lpstr>Twitter</vt:lpstr>
      <vt:lpstr>Instagram</vt:lpstr>
      <vt:lpstr>Snapchat</vt:lpstr>
      <vt:lpstr>Pinterest</vt:lpstr>
      <vt:lpstr>Conclusions</vt:lpstr>
      <vt:lpstr>Recommendations</vt:lpstr>
      <vt:lpstr>Bibliography</vt:lpstr>
      <vt:lpstr>Bibliography (Continued)</vt:lpstr>
      <vt:lpstr>Bibliography (Continued 2)</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Jill Thomasson</dc:creator>
  <cp:lastModifiedBy>Mohr, Keaton A</cp:lastModifiedBy>
  <cp:revision>27</cp:revision>
  <dcterms:created xsi:type="dcterms:W3CDTF">2016-12-19T18:10:52Z</dcterms:created>
  <dcterms:modified xsi:type="dcterms:W3CDTF">2017-04-09T23:52:30Z</dcterms:modified>
</cp:coreProperties>
</file>